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63" r:id="rId2"/>
    <p:sldId id="257" r:id="rId3"/>
    <p:sldId id="268" r:id="rId4"/>
    <p:sldId id="282" r:id="rId5"/>
    <p:sldId id="283" r:id="rId6"/>
    <p:sldId id="284" r:id="rId7"/>
    <p:sldId id="285" r:id="rId8"/>
    <p:sldId id="286" r:id="rId9"/>
    <p:sldId id="287" r:id="rId10"/>
    <p:sldId id="288" r:id="rId11"/>
    <p:sldId id="289" r:id="rId12"/>
    <p:sldId id="290" r:id="rId13"/>
    <p:sldId id="293" r:id="rId14"/>
    <p:sldId id="279" r:id="rId15"/>
    <p:sldId id="291" r:id="rId16"/>
    <p:sldId id="281" r:id="rId17"/>
    <p:sldId id="277" r:id="rId18"/>
    <p:sldId id="278" r:id="rId19"/>
    <p:sldId id="269" r:id="rId20"/>
    <p:sldId id="292" r:id="rId21"/>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41" autoAdjust="0"/>
    <p:restoredTop sz="94660"/>
  </p:normalViewPr>
  <p:slideViewPr>
    <p:cSldViewPr snapToGrid="0" snapToObjects="1">
      <p:cViewPr>
        <p:scale>
          <a:sx n="65" d="100"/>
          <a:sy n="65" d="100"/>
        </p:scale>
        <p:origin x="-198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5C97CC-641D-474E-8C2A-6F1B3C63F04C}" type="datetimeFigureOut">
              <a:rPr lang="es-ES" smtClean="0"/>
              <a:t>03/11/16</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E0DEA6-9226-3946-A32B-3AF9EFAE92A9}" type="slidenum">
              <a:rPr lang="es-ES" smtClean="0"/>
              <a:t>‹Nr.›</a:t>
            </a:fld>
            <a:endParaRPr lang="es-ES"/>
          </a:p>
        </p:txBody>
      </p:sp>
    </p:spTree>
    <p:extLst>
      <p:ext uri="{BB962C8B-B14F-4D97-AF65-F5344CB8AC3E}">
        <p14:creationId xmlns:p14="http://schemas.microsoft.com/office/powerpoint/2010/main" val="22167664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8EF528EB-5BCE-804B-8076-49C1E3384A0F}" type="datetimeFigureOut">
              <a:rPr lang="es-ES" smtClean="0"/>
              <a:t>03/11/16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3517095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EF528EB-5BCE-804B-8076-49C1E3384A0F}" type="datetimeFigureOut">
              <a:rPr lang="es-ES" smtClean="0"/>
              <a:t>03/11/16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3704663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8EF528EB-5BCE-804B-8076-49C1E3384A0F}" type="datetimeFigureOut">
              <a:rPr lang="es-ES" smtClean="0"/>
              <a:t>03/11/16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711329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8EF528EB-5BCE-804B-8076-49C1E3384A0F}" type="datetimeFigureOut">
              <a:rPr lang="es-ES" smtClean="0"/>
              <a:t>03/11/16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851246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8EF528EB-5BCE-804B-8076-49C1E3384A0F}" type="datetimeFigureOut">
              <a:rPr lang="es-ES" smtClean="0"/>
              <a:t>03/11/16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4257744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8EF528EB-5BCE-804B-8076-49C1E3384A0F}" type="datetimeFigureOut">
              <a:rPr lang="es-ES" smtClean="0"/>
              <a:t>03/11/16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2336774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EF528EB-5BCE-804B-8076-49C1E3384A0F}" type="datetimeFigureOut">
              <a:rPr lang="es-ES" smtClean="0"/>
              <a:t>03/11/16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3514775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8EF528EB-5BCE-804B-8076-49C1E3384A0F}" type="datetimeFigureOut">
              <a:rPr lang="es-ES" smtClean="0"/>
              <a:t>03/11/16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1256238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8EF528EB-5BCE-804B-8076-49C1E3384A0F}" type="datetimeFigureOut">
              <a:rPr lang="es-ES" smtClean="0"/>
              <a:t>03/11/16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92289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EF528EB-5BCE-804B-8076-49C1E3384A0F}" type="datetimeFigureOut">
              <a:rPr lang="es-ES" smtClean="0"/>
              <a:t>03/11/16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676000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EF528EB-5BCE-804B-8076-49C1E3384A0F}" type="datetimeFigureOut">
              <a:rPr lang="es-ES" smtClean="0"/>
              <a:t>03/11/16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AAEB84A-3580-054F-B87C-6ED807E580FF}" type="slidenum">
              <a:rPr lang="es-ES" smtClean="0"/>
              <a:t>‹Nr.›</a:t>
            </a:fld>
            <a:endParaRPr lang="es-ES"/>
          </a:p>
        </p:txBody>
      </p:sp>
    </p:spTree>
    <p:extLst>
      <p:ext uri="{BB962C8B-B14F-4D97-AF65-F5344CB8AC3E}">
        <p14:creationId xmlns:p14="http://schemas.microsoft.com/office/powerpoint/2010/main" val="38279451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F528EB-5BCE-804B-8076-49C1E3384A0F}" type="datetimeFigureOut">
              <a:rPr lang="es-ES" smtClean="0"/>
              <a:t>03/11/16</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EB84A-3580-054F-B87C-6ED807E580FF}" type="slidenum">
              <a:rPr lang="es-ES" smtClean="0"/>
              <a:t>‹Nr.›</a:t>
            </a:fld>
            <a:endParaRPr lang="es-ES"/>
          </a:p>
        </p:txBody>
      </p:sp>
    </p:spTree>
    <p:extLst>
      <p:ext uri="{BB962C8B-B14F-4D97-AF65-F5344CB8AC3E}">
        <p14:creationId xmlns:p14="http://schemas.microsoft.com/office/powerpoint/2010/main" val="1212835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504196"/>
            <a:ext cx="9144000" cy="1998109"/>
          </a:xfrm>
        </p:spPr>
        <p:txBody>
          <a:bodyPr>
            <a:normAutofit/>
          </a:bodyPr>
          <a:lstStyle/>
          <a:p>
            <a:r>
              <a:rPr lang="es-ES" sz="2700" b="1" dirty="0"/>
              <a:t>AS LEIS 39/2015 E 40/2015 DO</a:t>
            </a:r>
            <a:br>
              <a:rPr lang="es-ES" sz="2700" b="1" dirty="0"/>
            </a:br>
            <a:r>
              <a:rPr lang="es-ES" sz="2700" b="1" dirty="0"/>
              <a:t>PROCEDEMENTO ADMINISTRATIVO COMÚN (LPAC) E DO</a:t>
            </a:r>
            <a:br>
              <a:rPr lang="es-ES" sz="2700" b="1" dirty="0"/>
            </a:br>
            <a:r>
              <a:rPr lang="es-ES" sz="2700" b="1" dirty="0"/>
              <a:t>RÉXIME XURÍDICO DO SECTOR PÚBLICO (LRXSP</a:t>
            </a:r>
            <a:r>
              <a:rPr lang="es-ES" sz="2700" b="1" dirty="0" smtClean="0"/>
              <a:t>)</a:t>
            </a:r>
            <a:r>
              <a:rPr lang="es-ES_tradnl" sz="2000" b="1" dirty="0"/>
              <a:t/>
            </a:r>
            <a:br>
              <a:rPr lang="es-ES_tradnl" sz="2000" b="1" dirty="0"/>
            </a:br>
            <a:r>
              <a:rPr lang="es-ES_tradnl" sz="2000" b="1" dirty="0"/>
              <a:t/>
            </a:r>
            <a:br>
              <a:rPr lang="es-ES_tradnl" sz="2000" b="1" dirty="0"/>
            </a:br>
            <a:r>
              <a:rPr lang="es-ES_tradnl" sz="2000" b="1" dirty="0" smtClean="0"/>
              <a:t>*</a:t>
            </a:r>
            <a:endParaRPr lang="es-ES" sz="2200" dirty="0"/>
          </a:p>
        </p:txBody>
      </p:sp>
      <p:sp>
        <p:nvSpPr>
          <p:cNvPr id="4" name="Rectángulo 3"/>
          <p:cNvSpPr/>
          <p:nvPr/>
        </p:nvSpPr>
        <p:spPr>
          <a:xfrm>
            <a:off x="233094" y="2819317"/>
            <a:ext cx="8686800" cy="3231654"/>
          </a:xfrm>
          <a:prstGeom prst="rect">
            <a:avLst/>
          </a:prstGeom>
        </p:spPr>
        <p:txBody>
          <a:bodyPr wrap="square">
            <a:spAutoFit/>
          </a:bodyPr>
          <a:lstStyle/>
          <a:p>
            <a:pPr algn="r"/>
            <a:r>
              <a:rPr lang="es-ES" sz="2400" b="1" dirty="0"/>
              <a:t>Principios e </a:t>
            </a:r>
            <a:r>
              <a:rPr lang="es-ES" sz="2400" b="1" dirty="0" err="1"/>
              <a:t>réxime</a:t>
            </a:r>
            <a:r>
              <a:rPr lang="es-ES" sz="2400" b="1" dirty="0"/>
              <a:t> dos órganos administrativos.</a:t>
            </a:r>
            <a:br>
              <a:rPr lang="es-ES" sz="2400" b="1" dirty="0"/>
            </a:br>
            <a:r>
              <a:rPr lang="es-ES" sz="2400" b="1" dirty="0"/>
              <a:t>En especial, os órganos </a:t>
            </a:r>
            <a:r>
              <a:rPr lang="es-ES" sz="2400" b="1" dirty="0" err="1"/>
              <a:t>colexiados</a:t>
            </a:r>
            <a:r>
              <a:rPr lang="es-ES_tradnl" sz="2400" b="1" dirty="0"/>
              <a:t> </a:t>
            </a:r>
            <a:r>
              <a:rPr lang="es-ES_tradnl" sz="2400" i="1" dirty="0"/>
              <a:t> </a:t>
            </a:r>
            <a:r>
              <a:rPr lang="es-ES" sz="2400" dirty="0"/>
              <a:t/>
            </a:r>
            <a:br>
              <a:rPr lang="es-ES" sz="2400" dirty="0"/>
            </a:br>
            <a:r>
              <a:rPr lang="es-ES" sz="2400" dirty="0"/>
              <a:t/>
            </a:r>
            <a:br>
              <a:rPr lang="es-ES" sz="2400" dirty="0"/>
            </a:br>
            <a:r>
              <a:rPr lang="es-ES" sz="2400" dirty="0"/>
              <a:t>Roberto O. Bustillo Bolado</a:t>
            </a:r>
            <a:br>
              <a:rPr lang="es-ES" sz="2400" dirty="0"/>
            </a:br>
            <a:r>
              <a:rPr lang="es-ES" dirty="0"/>
              <a:t>Profesor </a:t>
            </a:r>
            <a:r>
              <a:rPr lang="es-ES" dirty="0" err="1"/>
              <a:t>Tïtular</a:t>
            </a:r>
            <a:r>
              <a:rPr lang="es-ES" dirty="0"/>
              <a:t> de </a:t>
            </a:r>
            <a:r>
              <a:rPr lang="es-ES" dirty="0" err="1" smtClean="0"/>
              <a:t>Dereito</a:t>
            </a:r>
            <a:r>
              <a:rPr lang="es-ES" dirty="0" smtClean="0"/>
              <a:t> </a:t>
            </a:r>
            <a:r>
              <a:rPr lang="es-ES" dirty="0"/>
              <a:t>Administrativo</a:t>
            </a:r>
            <a:br>
              <a:rPr lang="es-ES" dirty="0"/>
            </a:br>
            <a:r>
              <a:rPr lang="es-ES" dirty="0" err="1" smtClean="0"/>
              <a:t>Universidade</a:t>
            </a:r>
            <a:r>
              <a:rPr lang="es-ES" dirty="0" smtClean="0"/>
              <a:t> </a:t>
            </a:r>
            <a:r>
              <a:rPr lang="es-ES" dirty="0"/>
              <a:t>de Vigo</a:t>
            </a:r>
            <a:br>
              <a:rPr lang="es-ES" dirty="0"/>
            </a:br>
            <a:r>
              <a:rPr lang="es-ES" dirty="0"/>
              <a:t/>
            </a:r>
            <a:br>
              <a:rPr lang="es-ES" dirty="0"/>
            </a:br>
            <a:r>
              <a:rPr lang="es-ES" dirty="0"/>
              <a:t>EGAP</a:t>
            </a:r>
            <a:br>
              <a:rPr lang="es-ES" dirty="0"/>
            </a:br>
            <a:r>
              <a:rPr lang="es-ES" dirty="0"/>
              <a:t>Santiago de Compostela</a:t>
            </a:r>
            <a:br>
              <a:rPr lang="es-ES" dirty="0"/>
            </a:br>
            <a:r>
              <a:rPr lang="es-ES" dirty="0"/>
              <a:t>3-11</a:t>
            </a:r>
            <a:r>
              <a:rPr lang="es-ES" dirty="0" smtClean="0"/>
              <a:t>-2016 </a:t>
            </a:r>
            <a:endParaRPr lang="es-ES" dirty="0"/>
          </a:p>
        </p:txBody>
      </p:sp>
    </p:spTree>
    <p:extLst>
      <p:ext uri="{BB962C8B-B14F-4D97-AF65-F5344CB8AC3E}">
        <p14:creationId xmlns:p14="http://schemas.microsoft.com/office/powerpoint/2010/main" val="25671094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672031" y="2468852"/>
            <a:ext cx="1393539" cy="7232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LRJAE/1957</a:t>
            </a:r>
            <a:endParaRPr lang="es-ES" dirty="0"/>
          </a:p>
        </p:txBody>
      </p:sp>
      <p:sp>
        <p:nvSpPr>
          <p:cNvPr id="9" name="Rectángulo 8"/>
          <p:cNvSpPr/>
          <p:nvPr/>
        </p:nvSpPr>
        <p:spPr>
          <a:xfrm>
            <a:off x="672031" y="3750286"/>
            <a:ext cx="1393539" cy="7232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LPA/1958</a:t>
            </a:r>
            <a:endParaRPr lang="es-ES" dirty="0"/>
          </a:p>
        </p:txBody>
      </p:sp>
      <p:sp>
        <p:nvSpPr>
          <p:cNvPr id="11" name="CuadroTexto 10"/>
          <p:cNvSpPr txBox="1"/>
          <p:nvPr/>
        </p:nvSpPr>
        <p:spPr>
          <a:xfrm>
            <a:off x="672031" y="318673"/>
            <a:ext cx="1417726" cy="369332"/>
          </a:xfrm>
          <a:prstGeom prst="rect">
            <a:avLst/>
          </a:prstGeom>
          <a:noFill/>
        </p:spPr>
        <p:txBody>
          <a:bodyPr wrap="none" rtlCol="0">
            <a:spAutoFit/>
          </a:bodyPr>
          <a:lstStyle/>
          <a:p>
            <a:r>
              <a:rPr lang="es-ES" dirty="0" smtClean="0"/>
              <a:t>S. XX años 50</a:t>
            </a:r>
            <a:endParaRPr lang="es-ES" dirty="0"/>
          </a:p>
        </p:txBody>
      </p:sp>
      <p:sp>
        <p:nvSpPr>
          <p:cNvPr id="12" name="CuadroTexto 11"/>
          <p:cNvSpPr txBox="1"/>
          <p:nvPr/>
        </p:nvSpPr>
        <p:spPr>
          <a:xfrm>
            <a:off x="2115665" y="113371"/>
            <a:ext cx="979755" cy="646331"/>
          </a:xfrm>
          <a:prstGeom prst="rect">
            <a:avLst/>
          </a:prstGeom>
          <a:noFill/>
        </p:spPr>
        <p:txBody>
          <a:bodyPr wrap="none" rtlCol="0">
            <a:spAutoFit/>
          </a:bodyPr>
          <a:lstStyle/>
          <a:p>
            <a:r>
              <a:rPr lang="es-ES" dirty="0" smtClean="0"/>
              <a:t>CE/1978</a:t>
            </a:r>
          </a:p>
          <a:p>
            <a:r>
              <a:rPr lang="es-ES" dirty="0" smtClean="0"/>
              <a:t>Tít. VIII</a:t>
            </a:r>
            <a:endParaRPr lang="es-ES" dirty="0"/>
          </a:p>
        </p:txBody>
      </p:sp>
      <p:sp>
        <p:nvSpPr>
          <p:cNvPr id="13" name="CuadroTexto 12"/>
          <p:cNvSpPr txBox="1"/>
          <p:nvPr/>
        </p:nvSpPr>
        <p:spPr>
          <a:xfrm>
            <a:off x="3407462" y="309688"/>
            <a:ext cx="1423023" cy="369332"/>
          </a:xfrm>
          <a:prstGeom prst="rect">
            <a:avLst/>
          </a:prstGeom>
          <a:noFill/>
        </p:spPr>
        <p:txBody>
          <a:bodyPr wrap="none" rtlCol="0">
            <a:spAutoFit/>
          </a:bodyPr>
          <a:lstStyle/>
          <a:p>
            <a:r>
              <a:rPr lang="es-ES" dirty="0" smtClean="0"/>
              <a:t>S. XX años 90</a:t>
            </a:r>
            <a:endParaRPr lang="es-ES" dirty="0"/>
          </a:p>
        </p:txBody>
      </p:sp>
      <p:sp>
        <p:nvSpPr>
          <p:cNvPr id="14" name="CuadroTexto 13"/>
          <p:cNvSpPr txBox="1"/>
          <p:nvPr/>
        </p:nvSpPr>
        <p:spPr>
          <a:xfrm>
            <a:off x="6669067" y="280036"/>
            <a:ext cx="977025" cy="369332"/>
          </a:xfrm>
          <a:prstGeom prst="rect">
            <a:avLst/>
          </a:prstGeom>
          <a:noFill/>
        </p:spPr>
        <p:txBody>
          <a:bodyPr wrap="none" rtlCol="0">
            <a:spAutoFit/>
          </a:bodyPr>
          <a:lstStyle/>
          <a:p>
            <a:r>
              <a:rPr lang="es-ES" dirty="0" smtClean="0"/>
              <a:t>Siglo XXI</a:t>
            </a:r>
            <a:endParaRPr lang="es-ES" dirty="0"/>
          </a:p>
        </p:txBody>
      </p:sp>
      <p:sp>
        <p:nvSpPr>
          <p:cNvPr id="34" name="Rectángulo 33"/>
          <p:cNvSpPr/>
          <p:nvPr/>
        </p:nvSpPr>
        <p:spPr>
          <a:xfrm>
            <a:off x="3095420" y="3787228"/>
            <a:ext cx="1350765" cy="57725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Ley 30/1992</a:t>
            </a:r>
          </a:p>
          <a:p>
            <a:pPr algn="ctr"/>
            <a:r>
              <a:rPr lang="es-ES" dirty="0" smtClean="0"/>
              <a:t>LRJAP-PAC</a:t>
            </a:r>
            <a:endParaRPr lang="es-ES" dirty="0"/>
          </a:p>
        </p:txBody>
      </p:sp>
      <p:sp>
        <p:nvSpPr>
          <p:cNvPr id="35" name="Rectángulo 34"/>
          <p:cNvSpPr/>
          <p:nvPr/>
        </p:nvSpPr>
        <p:spPr>
          <a:xfrm>
            <a:off x="3479720" y="2772673"/>
            <a:ext cx="1350765" cy="4194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dirty="0" smtClean="0"/>
              <a:t>LOFAGE/1997</a:t>
            </a:r>
            <a:endParaRPr lang="es-ES" sz="1600" dirty="0"/>
          </a:p>
        </p:txBody>
      </p:sp>
      <p:sp>
        <p:nvSpPr>
          <p:cNvPr id="36" name="Rectángulo 35"/>
          <p:cNvSpPr/>
          <p:nvPr/>
        </p:nvSpPr>
        <p:spPr>
          <a:xfrm>
            <a:off x="3479720" y="2259118"/>
            <a:ext cx="1350765" cy="4194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err="1" smtClean="0"/>
              <a:t>LGob</a:t>
            </a:r>
            <a:r>
              <a:rPr lang="es-ES" dirty="0" smtClean="0"/>
              <a:t>./1998</a:t>
            </a:r>
            <a:endParaRPr lang="es-ES" dirty="0"/>
          </a:p>
        </p:txBody>
      </p:sp>
      <p:cxnSp>
        <p:nvCxnSpPr>
          <p:cNvPr id="37" name="Conector recto de flecha 36"/>
          <p:cNvCxnSpPr/>
          <p:nvPr/>
        </p:nvCxnSpPr>
        <p:spPr>
          <a:xfrm>
            <a:off x="2115665" y="2772673"/>
            <a:ext cx="115255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Conector recto de flecha 38"/>
          <p:cNvCxnSpPr/>
          <p:nvPr/>
        </p:nvCxnSpPr>
        <p:spPr>
          <a:xfrm>
            <a:off x="2115665" y="4124672"/>
            <a:ext cx="79942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1" name="Rectángulo 40"/>
          <p:cNvSpPr/>
          <p:nvPr/>
        </p:nvSpPr>
        <p:spPr>
          <a:xfrm>
            <a:off x="5387208" y="4811146"/>
            <a:ext cx="1487290" cy="419468"/>
          </a:xfrm>
          <a:prstGeom prst="rect">
            <a:avLst/>
          </a:prstGeom>
          <a:solidFill>
            <a:schemeClr val="tx2">
              <a:lumMod val="60000"/>
              <a:lumOff val="40000"/>
            </a:schemeClr>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500" dirty="0" smtClean="0"/>
              <a:t>LAECSP 11/2007</a:t>
            </a:r>
            <a:endParaRPr lang="es-ES" sz="1500" dirty="0"/>
          </a:p>
        </p:txBody>
      </p:sp>
      <p:sp>
        <p:nvSpPr>
          <p:cNvPr id="42" name="Rectángulo 41"/>
          <p:cNvSpPr/>
          <p:nvPr/>
        </p:nvSpPr>
        <p:spPr>
          <a:xfrm>
            <a:off x="7613637" y="2819715"/>
            <a:ext cx="1357016" cy="688495"/>
          </a:xfrm>
          <a:prstGeom prst="rect">
            <a:avLst/>
          </a:prstGeom>
          <a:solidFill>
            <a:schemeClr val="accent6">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Ley 40/2015</a:t>
            </a:r>
          </a:p>
          <a:p>
            <a:pPr algn="ctr"/>
            <a:r>
              <a:rPr lang="es-ES" dirty="0" smtClean="0"/>
              <a:t>RJSP</a:t>
            </a:r>
            <a:endParaRPr lang="es-ES" dirty="0"/>
          </a:p>
        </p:txBody>
      </p:sp>
      <p:sp>
        <p:nvSpPr>
          <p:cNvPr id="43" name="Rectángulo 42"/>
          <p:cNvSpPr/>
          <p:nvPr/>
        </p:nvSpPr>
        <p:spPr>
          <a:xfrm>
            <a:off x="7613637" y="3746612"/>
            <a:ext cx="1357016" cy="726961"/>
          </a:xfrm>
          <a:prstGeom prst="rect">
            <a:avLst/>
          </a:prstGeom>
          <a:solidFill>
            <a:schemeClr val="accent6">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Ley 39/2015</a:t>
            </a:r>
          </a:p>
          <a:p>
            <a:pPr algn="ctr"/>
            <a:r>
              <a:rPr lang="es-ES" dirty="0" smtClean="0"/>
              <a:t>PAC</a:t>
            </a:r>
            <a:endParaRPr lang="es-ES" dirty="0"/>
          </a:p>
        </p:txBody>
      </p:sp>
      <p:cxnSp>
        <p:nvCxnSpPr>
          <p:cNvPr id="44" name="Conector recto de flecha 43"/>
          <p:cNvCxnSpPr/>
          <p:nvPr/>
        </p:nvCxnSpPr>
        <p:spPr>
          <a:xfrm flipV="1">
            <a:off x="4667818" y="4124673"/>
            <a:ext cx="2799291" cy="169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Conector recto de flecha 47"/>
          <p:cNvCxnSpPr/>
          <p:nvPr/>
        </p:nvCxnSpPr>
        <p:spPr>
          <a:xfrm flipV="1">
            <a:off x="7001967" y="4249119"/>
            <a:ext cx="410745" cy="7717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1" name="Conector recto de flecha 50"/>
          <p:cNvCxnSpPr/>
          <p:nvPr/>
        </p:nvCxnSpPr>
        <p:spPr>
          <a:xfrm flipV="1">
            <a:off x="4667818" y="3351645"/>
            <a:ext cx="2744894" cy="7899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4" name="Conector recto de flecha 53"/>
          <p:cNvCxnSpPr/>
          <p:nvPr/>
        </p:nvCxnSpPr>
        <p:spPr>
          <a:xfrm>
            <a:off x="4986363" y="3024549"/>
            <a:ext cx="2407512" cy="1675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6" name="Rectángulo 45"/>
          <p:cNvSpPr/>
          <p:nvPr/>
        </p:nvSpPr>
        <p:spPr>
          <a:xfrm>
            <a:off x="3971133" y="5020880"/>
            <a:ext cx="1251260" cy="41946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500" dirty="0" smtClean="0"/>
              <a:t>Ley 4/1999</a:t>
            </a:r>
            <a:endParaRPr lang="es-ES" sz="1500" dirty="0"/>
          </a:p>
        </p:txBody>
      </p:sp>
      <p:sp>
        <p:nvSpPr>
          <p:cNvPr id="47" name="Rectángulo 46"/>
          <p:cNvSpPr/>
          <p:nvPr/>
        </p:nvSpPr>
        <p:spPr>
          <a:xfrm>
            <a:off x="3971133" y="5673155"/>
            <a:ext cx="1251260" cy="41946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500" dirty="0" smtClean="0"/>
              <a:t>STC 50/1999</a:t>
            </a:r>
            <a:endParaRPr lang="es-ES" sz="1500" dirty="0"/>
          </a:p>
        </p:txBody>
      </p:sp>
      <p:cxnSp>
        <p:nvCxnSpPr>
          <p:cNvPr id="49" name="Conector recto de flecha 48"/>
          <p:cNvCxnSpPr/>
          <p:nvPr/>
        </p:nvCxnSpPr>
        <p:spPr>
          <a:xfrm flipH="1" flipV="1">
            <a:off x="3923632" y="4473573"/>
            <a:ext cx="582711" cy="438202"/>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52" name="Conector recto de flecha 51"/>
          <p:cNvCxnSpPr/>
          <p:nvPr/>
        </p:nvCxnSpPr>
        <p:spPr>
          <a:xfrm flipH="1" flipV="1">
            <a:off x="3729790" y="4473573"/>
            <a:ext cx="173790" cy="1461699"/>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64" name="Rectángulo 63"/>
          <p:cNvSpPr/>
          <p:nvPr/>
        </p:nvSpPr>
        <p:spPr>
          <a:xfrm>
            <a:off x="5758114" y="1637167"/>
            <a:ext cx="1357016" cy="688495"/>
          </a:xfrm>
          <a:prstGeom prst="rect">
            <a:avLst/>
          </a:prstGeom>
          <a:solidFill>
            <a:schemeClr val="accent6">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Ley 16/2010</a:t>
            </a:r>
          </a:p>
          <a:p>
            <a:pPr algn="ctr"/>
            <a:r>
              <a:rPr lang="es-ES" dirty="0" err="1" smtClean="0"/>
              <a:t>AGySPAG</a:t>
            </a:r>
            <a:endParaRPr lang="es-ES" dirty="0"/>
          </a:p>
        </p:txBody>
      </p:sp>
    </p:spTree>
    <p:extLst>
      <p:ext uri="{BB962C8B-B14F-4D97-AF65-F5344CB8AC3E}">
        <p14:creationId xmlns:p14="http://schemas.microsoft.com/office/powerpoint/2010/main" val="3003135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2000" fill="hold"/>
                                        <p:tgtEl>
                                          <p:spTgt spid="9"/>
                                        </p:tgtEl>
                                        <p:attrNameLst>
                                          <p:attrName>ppt_w</p:attrName>
                                        </p:attrNameLst>
                                      </p:cBhvr>
                                      <p:tavLst>
                                        <p:tav tm="0">
                                          <p:val>
                                            <p:fltVal val="0"/>
                                          </p:val>
                                        </p:tav>
                                        <p:tav tm="100000">
                                          <p:val>
                                            <p:strVal val="#ppt_w"/>
                                          </p:val>
                                        </p:tav>
                                      </p:tavLst>
                                    </p:anim>
                                    <p:anim calcmode="lin" valueType="num">
                                      <p:cBhvr>
                                        <p:cTn id="13" dur="2000" fill="hold"/>
                                        <p:tgtEl>
                                          <p:spTgt spid="9"/>
                                        </p:tgtEl>
                                        <p:attrNameLst>
                                          <p:attrName>ppt_h</p:attrName>
                                        </p:attrNameLst>
                                      </p:cBhvr>
                                      <p:tavLst>
                                        <p:tav tm="0">
                                          <p:val>
                                            <p:fltVal val="0"/>
                                          </p:val>
                                        </p:tav>
                                        <p:tav tm="100000">
                                          <p:val>
                                            <p:strVal val="#ppt_h"/>
                                          </p:val>
                                        </p:tav>
                                      </p:tavLst>
                                    </p:anim>
                                    <p:animEffect transition="in" filter="fade">
                                      <p:cBhvr>
                                        <p:cTn id="14" dur="2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Effect transition="in" filter="fade">
                                      <p:cBhvr>
                                        <p:cTn id="21" dur="1000"/>
                                        <p:tgtEl>
                                          <p:spTgt spid="34"/>
                                        </p:tgtEl>
                                      </p:cBhvr>
                                    </p:animEffect>
                                  </p:childTnLst>
                                </p:cTn>
                              </p:par>
                              <p:par>
                                <p:cTn id="22" presetID="53" presetClass="entr" presetSubtype="16"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1000" fill="hold"/>
                                        <p:tgtEl>
                                          <p:spTgt spid="39"/>
                                        </p:tgtEl>
                                        <p:attrNameLst>
                                          <p:attrName>ppt_w</p:attrName>
                                        </p:attrNameLst>
                                      </p:cBhvr>
                                      <p:tavLst>
                                        <p:tav tm="0">
                                          <p:val>
                                            <p:fltVal val="0"/>
                                          </p:val>
                                        </p:tav>
                                        <p:tav tm="100000">
                                          <p:val>
                                            <p:strVal val="#ppt_w"/>
                                          </p:val>
                                        </p:tav>
                                      </p:tavLst>
                                    </p:anim>
                                    <p:anim calcmode="lin" valueType="num">
                                      <p:cBhvr>
                                        <p:cTn id="25" dur="1000" fill="hold"/>
                                        <p:tgtEl>
                                          <p:spTgt spid="39"/>
                                        </p:tgtEl>
                                        <p:attrNameLst>
                                          <p:attrName>ppt_h</p:attrName>
                                        </p:attrNameLst>
                                      </p:cBhvr>
                                      <p:tavLst>
                                        <p:tav tm="0">
                                          <p:val>
                                            <p:fltVal val="0"/>
                                          </p:val>
                                        </p:tav>
                                        <p:tav tm="100000">
                                          <p:val>
                                            <p:strVal val="#ppt_h"/>
                                          </p:val>
                                        </p:tav>
                                      </p:tavLst>
                                    </p:anim>
                                    <p:animEffect transition="in" filter="fade">
                                      <p:cBhvr>
                                        <p:cTn id="26" dur="10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fltVal val="0"/>
                                          </p:val>
                                        </p:tav>
                                        <p:tav tm="100000">
                                          <p:val>
                                            <p:strVal val="#ppt_w"/>
                                          </p:val>
                                        </p:tav>
                                      </p:tavLst>
                                    </p:anim>
                                    <p:anim calcmode="lin" valueType="num">
                                      <p:cBhvr>
                                        <p:cTn id="32" dur="1000" fill="hold"/>
                                        <p:tgtEl>
                                          <p:spTgt spid="35"/>
                                        </p:tgtEl>
                                        <p:attrNameLst>
                                          <p:attrName>ppt_h</p:attrName>
                                        </p:attrNameLst>
                                      </p:cBhvr>
                                      <p:tavLst>
                                        <p:tav tm="0">
                                          <p:val>
                                            <p:fltVal val="0"/>
                                          </p:val>
                                        </p:tav>
                                        <p:tav tm="100000">
                                          <p:val>
                                            <p:strVal val="#ppt_h"/>
                                          </p:val>
                                        </p:tav>
                                      </p:tavLst>
                                    </p:anim>
                                    <p:animEffect transition="in" filter="fade">
                                      <p:cBhvr>
                                        <p:cTn id="33" dur="1000"/>
                                        <p:tgtEl>
                                          <p:spTgt spid="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0" fill="hold"/>
                                        <p:tgtEl>
                                          <p:spTgt spid="36"/>
                                        </p:tgtEl>
                                        <p:attrNameLst>
                                          <p:attrName>ppt_w</p:attrName>
                                        </p:attrNameLst>
                                      </p:cBhvr>
                                      <p:tavLst>
                                        <p:tav tm="0">
                                          <p:val>
                                            <p:fltVal val="0"/>
                                          </p:val>
                                        </p:tav>
                                        <p:tav tm="100000">
                                          <p:val>
                                            <p:strVal val="#ppt_w"/>
                                          </p:val>
                                        </p:tav>
                                      </p:tavLst>
                                    </p:anim>
                                    <p:anim calcmode="lin" valueType="num">
                                      <p:cBhvr>
                                        <p:cTn id="37" dur="1000" fill="hold"/>
                                        <p:tgtEl>
                                          <p:spTgt spid="36"/>
                                        </p:tgtEl>
                                        <p:attrNameLst>
                                          <p:attrName>ppt_h</p:attrName>
                                        </p:attrNameLst>
                                      </p:cBhvr>
                                      <p:tavLst>
                                        <p:tav tm="0">
                                          <p:val>
                                            <p:fltVal val="0"/>
                                          </p:val>
                                        </p:tav>
                                        <p:tav tm="100000">
                                          <p:val>
                                            <p:strVal val="#ppt_h"/>
                                          </p:val>
                                        </p:tav>
                                      </p:tavLst>
                                    </p:anim>
                                    <p:animEffect transition="in" filter="fade">
                                      <p:cBhvr>
                                        <p:cTn id="38" dur="1000"/>
                                        <p:tgtEl>
                                          <p:spTgt spid="36"/>
                                        </p:tgtEl>
                                      </p:cBhvr>
                                    </p:animEffect>
                                  </p:childTnLst>
                                </p:cTn>
                              </p:par>
                              <p:par>
                                <p:cTn id="39" presetID="53" presetClass="entr" presetSubtype="16"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1000" fill="hold"/>
                                        <p:tgtEl>
                                          <p:spTgt spid="37"/>
                                        </p:tgtEl>
                                        <p:attrNameLst>
                                          <p:attrName>ppt_w</p:attrName>
                                        </p:attrNameLst>
                                      </p:cBhvr>
                                      <p:tavLst>
                                        <p:tav tm="0">
                                          <p:val>
                                            <p:fltVal val="0"/>
                                          </p:val>
                                        </p:tav>
                                        <p:tav tm="100000">
                                          <p:val>
                                            <p:strVal val="#ppt_w"/>
                                          </p:val>
                                        </p:tav>
                                      </p:tavLst>
                                    </p:anim>
                                    <p:anim calcmode="lin" valueType="num">
                                      <p:cBhvr>
                                        <p:cTn id="42" dur="1000" fill="hold"/>
                                        <p:tgtEl>
                                          <p:spTgt spid="37"/>
                                        </p:tgtEl>
                                        <p:attrNameLst>
                                          <p:attrName>ppt_h</p:attrName>
                                        </p:attrNameLst>
                                      </p:cBhvr>
                                      <p:tavLst>
                                        <p:tav tm="0">
                                          <p:val>
                                            <p:fltVal val="0"/>
                                          </p:val>
                                        </p:tav>
                                        <p:tav tm="100000">
                                          <p:val>
                                            <p:strVal val="#ppt_h"/>
                                          </p:val>
                                        </p:tav>
                                      </p:tavLst>
                                    </p:anim>
                                    <p:animEffect transition="in" filter="fade">
                                      <p:cBhvr>
                                        <p:cTn id="43" dur="1000"/>
                                        <p:tgtEl>
                                          <p:spTgt spid="3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p:cTn id="48" dur="500" fill="hold"/>
                                        <p:tgtEl>
                                          <p:spTgt spid="46"/>
                                        </p:tgtEl>
                                        <p:attrNameLst>
                                          <p:attrName>ppt_w</p:attrName>
                                        </p:attrNameLst>
                                      </p:cBhvr>
                                      <p:tavLst>
                                        <p:tav tm="0">
                                          <p:val>
                                            <p:fltVal val="0"/>
                                          </p:val>
                                        </p:tav>
                                        <p:tav tm="100000">
                                          <p:val>
                                            <p:strVal val="#ppt_w"/>
                                          </p:val>
                                        </p:tav>
                                      </p:tavLst>
                                    </p:anim>
                                    <p:anim calcmode="lin" valueType="num">
                                      <p:cBhvr>
                                        <p:cTn id="49" dur="500" fill="hold"/>
                                        <p:tgtEl>
                                          <p:spTgt spid="46"/>
                                        </p:tgtEl>
                                        <p:attrNameLst>
                                          <p:attrName>ppt_h</p:attrName>
                                        </p:attrNameLst>
                                      </p:cBhvr>
                                      <p:tavLst>
                                        <p:tav tm="0">
                                          <p:val>
                                            <p:fltVal val="0"/>
                                          </p:val>
                                        </p:tav>
                                        <p:tav tm="100000">
                                          <p:val>
                                            <p:strVal val="#ppt_h"/>
                                          </p:val>
                                        </p:tav>
                                      </p:tavLst>
                                    </p:anim>
                                    <p:animEffect transition="in" filter="fade">
                                      <p:cBhvr>
                                        <p:cTn id="50" dur="500"/>
                                        <p:tgtEl>
                                          <p:spTgt spid="46"/>
                                        </p:tgtEl>
                                      </p:cBhvr>
                                    </p:animEffect>
                                  </p:childTnLst>
                                </p:cTn>
                              </p:par>
                              <p:par>
                                <p:cTn id="51" presetID="3" presetClass="entr" presetSubtype="1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blinds(horizontal)">
                                      <p:cBhvr>
                                        <p:cTn id="53" dur="1000"/>
                                        <p:tgtEl>
                                          <p:spTgt spid="49"/>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Effect transition="in" filter="fade">
                                      <p:cBhvr>
                                        <p:cTn id="60" dur="500"/>
                                        <p:tgtEl>
                                          <p:spTgt spid="47"/>
                                        </p:tgtEl>
                                      </p:cBhvr>
                                    </p:animEffect>
                                  </p:childTnLst>
                                </p:cTn>
                              </p:par>
                              <p:par>
                                <p:cTn id="61" presetID="53" presetClass="entr" presetSubtype="16" fill="hold" nodeType="withEffect">
                                  <p:stCondLst>
                                    <p:cond delay="0"/>
                                  </p:stCondLst>
                                  <p:childTnLst>
                                    <p:set>
                                      <p:cBhvr>
                                        <p:cTn id="62" dur="1" fill="hold">
                                          <p:stCondLst>
                                            <p:cond delay="0"/>
                                          </p:stCondLst>
                                        </p:cTn>
                                        <p:tgtEl>
                                          <p:spTgt spid="52"/>
                                        </p:tgtEl>
                                        <p:attrNameLst>
                                          <p:attrName>style.visibility</p:attrName>
                                        </p:attrNameLst>
                                      </p:cBhvr>
                                      <p:to>
                                        <p:strVal val="visible"/>
                                      </p:to>
                                    </p:set>
                                    <p:anim calcmode="lin" valueType="num">
                                      <p:cBhvr>
                                        <p:cTn id="63" dur="1000" fill="hold"/>
                                        <p:tgtEl>
                                          <p:spTgt spid="52"/>
                                        </p:tgtEl>
                                        <p:attrNameLst>
                                          <p:attrName>ppt_w</p:attrName>
                                        </p:attrNameLst>
                                      </p:cBhvr>
                                      <p:tavLst>
                                        <p:tav tm="0">
                                          <p:val>
                                            <p:fltVal val="0"/>
                                          </p:val>
                                        </p:tav>
                                        <p:tav tm="100000">
                                          <p:val>
                                            <p:strVal val="#ppt_w"/>
                                          </p:val>
                                        </p:tav>
                                      </p:tavLst>
                                    </p:anim>
                                    <p:anim calcmode="lin" valueType="num">
                                      <p:cBhvr>
                                        <p:cTn id="64" dur="1000" fill="hold"/>
                                        <p:tgtEl>
                                          <p:spTgt spid="52"/>
                                        </p:tgtEl>
                                        <p:attrNameLst>
                                          <p:attrName>ppt_h</p:attrName>
                                        </p:attrNameLst>
                                      </p:cBhvr>
                                      <p:tavLst>
                                        <p:tav tm="0">
                                          <p:val>
                                            <p:fltVal val="0"/>
                                          </p:val>
                                        </p:tav>
                                        <p:tav tm="100000">
                                          <p:val>
                                            <p:strVal val="#ppt_h"/>
                                          </p:val>
                                        </p:tav>
                                      </p:tavLst>
                                    </p:anim>
                                    <p:animEffect transition="in" filter="fade">
                                      <p:cBhvr>
                                        <p:cTn id="65" dur="1000"/>
                                        <p:tgtEl>
                                          <p:spTgt spid="52"/>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1000" fill="hold"/>
                                        <p:tgtEl>
                                          <p:spTgt spid="41"/>
                                        </p:tgtEl>
                                        <p:attrNameLst>
                                          <p:attrName>ppt_w</p:attrName>
                                        </p:attrNameLst>
                                      </p:cBhvr>
                                      <p:tavLst>
                                        <p:tav tm="0">
                                          <p:val>
                                            <p:fltVal val="0"/>
                                          </p:val>
                                        </p:tav>
                                        <p:tav tm="100000">
                                          <p:val>
                                            <p:strVal val="#ppt_w"/>
                                          </p:val>
                                        </p:tav>
                                      </p:tavLst>
                                    </p:anim>
                                    <p:anim calcmode="lin" valueType="num">
                                      <p:cBhvr>
                                        <p:cTn id="71" dur="1000" fill="hold"/>
                                        <p:tgtEl>
                                          <p:spTgt spid="41"/>
                                        </p:tgtEl>
                                        <p:attrNameLst>
                                          <p:attrName>ppt_h</p:attrName>
                                        </p:attrNameLst>
                                      </p:cBhvr>
                                      <p:tavLst>
                                        <p:tav tm="0">
                                          <p:val>
                                            <p:fltVal val="0"/>
                                          </p:val>
                                        </p:tav>
                                        <p:tav tm="100000">
                                          <p:val>
                                            <p:strVal val="#ppt_h"/>
                                          </p:val>
                                        </p:tav>
                                      </p:tavLst>
                                    </p:anim>
                                    <p:animEffect transition="in" filter="fade">
                                      <p:cBhvr>
                                        <p:cTn id="72" dur="10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p:cTn id="77" dur="1000" fill="hold"/>
                                        <p:tgtEl>
                                          <p:spTgt spid="42"/>
                                        </p:tgtEl>
                                        <p:attrNameLst>
                                          <p:attrName>ppt_w</p:attrName>
                                        </p:attrNameLst>
                                      </p:cBhvr>
                                      <p:tavLst>
                                        <p:tav tm="0">
                                          <p:val>
                                            <p:fltVal val="0"/>
                                          </p:val>
                                        </p:tav>
                                        <p:tav tm="100000">
                                          <p:val>
                                            <p:strVal val="#ppt_w"/>
                                          </p:val>
                                        </p:tav>
                                      </p:tavLst>
                                    </p:anim>
                                    <p:anim calcmode="lin" valueType="num">
                                      <p:cBhvr>
                                        <p:cTn id="78" dur="1000" fill="hold"/>
                                        <p:tgtEl>
                                          <p:spTgt spid="42"/>
                                        </p:tgtEl>
                                        <p:attrNameLst>
                                          <p:attrName>ppt_h</p:attrName>
                                        </p:attrNameLst>
                                      </p:cBhvr>
                                      <p:tavLst>
                                        <p:tav tm="0">
                                          <p:val>
                                            <p:fltVal val="0"/>
                                          </p:val>
                                        </p:tav>
                                        <p:tav tm="100000">
                                          <p:val>
                                            <p:strVal val="#ppt_h"/>
                                          </p:val>
                                        </p:tav>
                                      </p:tavLst>
                                    </p:anim>
                                    <p:animEffect transition="in" filter="fade">
                                      <p:cBhvr>
                                        <p:cTn id="79" dur="1000"/>
                                        <p:tgtEl>
                                          <p:spTgt spid="4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p:cTn id="82" dur="1000" fill="hold"/>
                                        <p:tgtEl>
                                          <p:spTgt spid="43"/>
                                        </p:tgtEl>
                                        <p:attrNameLst>
                                          <p:attrName>ppt_w</p:attrName>
                                        </p:attrNameLst>
                                      </p:cBhvr>
                                      <p:tavLst>
                                        <p:tav tm="0">
                                          <p:val>
                                            <p:fltVal val="0"/>
                                          </p:val>
                                        </p:tav>
                                        <p:tav tm="100000">
                                          <p:val>
                                            <p:strVal val="#ppt_w"/>
                                          </p:val>
                                        </p:tav>
                                      </p:tavLst>
                                    </p:anim>
                                    <p:anim calcmode="lin" valueType="num">
                                      <p:cBhvr>
                                        <p:cTn id="83" dur="1000" fill="hold"/>
                                        <p:tgtEl>
                                          <p:spTgt spid="43"/>
                                        </p:tgtEl>
                                        <p:attrNameLst>
                                          <p:attrName>ppt_h</p:attrName>
                                        </p:attrNameLst>
                                      </p:cBhvr>
                                      <p:tavLst>
                                        <p:tav tm="0">
                                          <p:val>
                                            <p:fltVal val="0"/>
                                          </p:val>
                                        </p:tav>
                                        <p:tav tm="100000">
                                          <p:val>
                                            <p:strVal val="#ppt_h"/>
                                          </p:val>
                                        </p:tav>
                                      </p:tavLst>
                                    </p:anim>
                                    <p:animEffect transition="in" filter="fade">
                                      <p:cBhvr>
                                        <p:cTn id="84" dur="1000"/>
                                        <p:tgtEl>
                                          <p:spTgt spid="43"/>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nodeType="clickEffect">
                                  <p:stCondLst>
                                    <p:cond delay="0"/>
                                  </p:stCondLst>
                                  <p:childTnLst>
                                    <p:set>
                                      <p:cBhvr>
                                        <p:cTn id="88" dur="1" fill="hold">
                                          <p:stCondLst>
                                            <p:cond delay="0"/>
                                          </p:stCondLst>
                                        </p:cTn>
                                        <p:tgtEl>
                                          <p:spTgt spid="44"/>
                                        </p:tgtEl>
                                        <p:attrNameLst>
                                          <p:attrName>style.visibility</p:attrName>
                                        </p:attrNameLst>
                                      </p:cBhvr>
                                      <p:to>
                                        <p:strVal val="visible"/>
                                      </p:to>
                                    </p:set>
                                    <p:anim calcmode="lin" valueType="num">
                                      <p:cBhvr>
                                        <p:cTn id="89" dur="1000" fill="hold"/>
                                        <p:tgtEl>
                                          <p:spTgt spid="44"/>
                                        </p:tgtEl>
                                        <p:attrNameLst>
                                          <p:attrName>ppt_w</p:attrName>
                                        </p:attrNameLst>
                                      </p:cBhvr>
                                      <p:tavLst>
                                        <p:tav tm="0">
                                          <p:val>
                                            <p:fltVal val="0"/>
                                          </p:val>
                                        </p:tav>
                                        <p:tav tm="100000">
                                          <p:val>
                                            <p:strVal val="#ppt_w"/>
                                          </p:val>
                                        </p:tav>
                                      </p:tavLst>
                                    </p:anim>
                                    <p:anim calcmode="lin" valueType="num">
                                      <p:cBhvr>
                                        <p:cTn id="90" dur="1000" fill="hold"/>
                                        <p:tgtEl>
                                          <p:spTgt spid="44"/>
                                        </p:tgtEl>
                                        <p:attrNameLst>
                                          <p:attrName>ppt_h</p:attrName>
                                        </p:attrNameLst>
                                      </p:cBhvr>
                                      <p:tavLst>
                                        <p:tav tm="0">
                                          <p:val>
                                            <p:fltVal val="0"/>
                                          </p:val>
                                        </p:tav>
                                        <p:tav tm="100000">
                                          <p:val>
                                            <p:strVal val="#ppt_h"/>
                                          </p:val>
                                        </p:tav>
                                      </p:tavLst>
                                    </p:anim>
                                    <p:animEffect transition="in" filter="fade">
                                      <p:cBhvr>
                                        <p:cTn id="91" dur="1000"/>
                                        <p:tgtEl>
                                          <p:spTgt spid="44"/>
                                        </p:tgtEl>
                                      </p:cBhvr>
                                    </p:animEffect>
                                  </p:childTnLst>
                                </p:cTn>
                              </p:par>
                              <p:par>
                                <p:cTn id="92" presetID="53" presetClass="entr" presetSubtype="16" fill="hold" nodeType="with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1000" fill="hold"/>
                                        <p:tgtEl>
                                          <p:spTgt spid="48"/>
                                        </p:tgtEl>
                                        <p:attrNameLst>
                                          <p:attrName>ppt_w</p:attrName>
                                        </p:attrNameLst>
                                      </p:cBhvr>
                                      <p:tavLst>
                                        <p:tav tm="0">
                                          <p:val>
                                            <p:fltVal val="0"/>
                                          </p:val>
                                        </p:tav>
                                        <p:tav tm="100000">
                                          <p:val>
                                            <p:strVal val="#ppt_w"/>
                                          </p:val>
                                        </p:tav>
                                      </p:tavLst>
                                    </p:anim>
                                    <p:anim calcmode="lin" valueType="num">
                                      <p:cBhvr>
                                        <p:cTn id="95" dur="1000" fill="hold"/>
                                        <p:tgtEl>
                                          <p:spTgt spid="48"/>
                                        </p:tgtEl>
                                        <p:attrNameLst>
                                          <p:attrName>ppt_h</p:attrName>
                                        </p:attrNameLst>
                                      </p:cBhvr>
                                      <p:tavLst>
                                        <p:tav tm="0">
                                          <p:val>
                                            <p:fltVal val="0"/>
                                          </p:val>
                                        </p:tav>
                                        <p:tav tm="100000">
                                          <p:val>
                                            <p:strVal val="#ppt_h"/>
                                          </p:val>
                                        </p:tav>
                                      </p:tavLst>
                                    </p:anim>
                                    <p:animEffect transition="in" filter="fade">
                                      <p:cBhvr>
                                        <p:cTn id="96" dur="1000"/>
                                        <p:tgtEl>
                                          <p:spTgt spid="48"/>
                                        </p:tgtEl>
                                      </p:cBhvr>
                                    </p:animEffec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nodeType="clickEffect">
                                  <p:stCondLst>
                                    <p:cond delay="0"/>
                                  </p:stCondLst>
                                  <p:childTnLst>
                                    <p:set>
                                      <p:cBhvr>
                                        <p:cTn id="100" dur="1" fill="hold">
                                          <p:stCondLst>
                                            <p:cond delay="0"/>
                                          </p:stCondLst>
                                        </p:cTn>
                                        <p:tgtEl>
                                          <p:spTgt spid="51"/>
                                        </p:tgtEl>
                                        <p:attrNameLst>
                                          <p:attrName>style.visibility</p:attrName>
                                        </p:attrNameLst>
                                      </p:cBhvr>
                                      <p:to>
                                        <p:strVal val="visible"/>
                                      </p:to>
                                    </p:set>
                                    <p:anim calcmode="lin" valueType="num">
                                      <p:cBhvr>
                                        <p:cTn id="101" dur="1000" fill="hold"/>
                                        <p:tgtEl>
                                          <p:spTgt spid="51"/>
                                        </p:tgtEl>
                                        <p:attrNameLst>
                                          <p:attrName>ppt_w</p:attrName>
                                        </p:attrNameLst>
                                      </p:cBhvr>
                                      <p:tavLst>
                                        <p:tav tm="0">
                                          <p:val>
                                            <p:fltVal val="0"/>
                                          </p:val>
                                        </p:tav>
                                        <p:tav tm="100000">
                                          <p:val>
                                            <p:strVal val="#ppt_w"/>
                                          </p:val>
                                        </p:tav>
                                      </p:tavLst>
                                    </p:anim>
                                    <p:anim calcmode="lin" valueType="num">
                                      <p:cBhvr>
                                        <p:cTn id="102" dur="1000" fill="hold"/>
                                        <p:tgtEl>
                                          <p:spTgt spid="51"/>
                                        </p:tgtEl>
                                        <p:attrNameLst>
                                          <p:attrName>ppt_h</p:attrName>
                                        </p:attrNameLst>
                                      </p:cBhvr>
                                      <p:tavLst>
                                        <p:tav tm="0">
                                          <p:val>
                                            <p:fltVal val="0"/>
                                          </p:val>
                                        </p:tav>
                                        <p:tav tm="100000">
                                          <p:val>
                                            <p:strVal val="#ppt_h"/>
                                          </p:val>
                                        </p:tav>
                                      </p:tavLst>
                                    </p:anim>
                                    <p:animEffect transition="in" filter="fade">
                                      <p:cBhvr>
                                        <p:cTn id="103" dur="1000"/>
                                        <p:tgtEl>
                                          <p:spTgt spid="51"/>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nodeType="clickEffect">
                                  <p:stCondLst>
                                    <p:cond delay="0"/>
                                  </p:stCondLst>
                                  <p:childTnLst>
                                    <p:set>
                                      <p:cBhvr>
                                        <p:cTn id="107" dur="1" fill="hold">
                                          <p:stCondLst>
                                            <p:cond delay="0"/>
                                          </p:stCondLst>
                                        </p:cTn>
                                        <p:tgtEl>
                                          <p:spTgt spid="54"/>
                                        </p:tgtEl>
                                        <p:attrNameLst>
                                          <p:attrName>style.visibility</p:attrName>
                                        </p:attrNameLst>
                                      </p:cBhvr>
                                      <p:to>
                                        <p:strVal val="visible"/>
                                      </p:to>
                                    </p:set>
                                    <p:anim calcmode="lin" valueType="num">
                                      <p:cBhvr>
                                        <p:cTn id="108" dur="1000" fill="hold"/>
                                        <p:tgtEl>
                                          <p:spTgt spid="54"/>
                                        </p:tgtEl>
                                        <p:attrNameLst>
                                          <p:attrName>ppt_w</p:attrName>
                                        </p:attrNameLst>
                                      </p:cBhvr>
                                      <p:tavLst>
                                        <p:tav tm="0">
                                          <p:val>
                                            <p:fltVal val="0"/>
                                          </p:val>
                                        </p:tav>
                                        <p:tav tm="100000">
                                          <p:val>
                                            <p:strVal val="#ppt_w"/>
                                          </p:val>
                                        </p:tav>
                                      </p:tavLst>
                                    </p:anim>
                                    <p:anim calcmode="lin" valueType="num">
                                      <p:cBhvr>
                                        <p:cTn id="109" dur="1000" fill="hold"/>
                                        <p:tgtEl>
                                          <p:spTgt spid="54"/>
                                        </p:tgtEl>
                                        <p:attrNameLst>
                                          <p:attrName>ppt_h</p:attrName>
                                        </p:attrNameLst>
                                      </p:cBhvr>
                                      <p:tavLst>
                                        <p:tav tm="0">
                                          <p:val>
                                            <p:fltVal val="0"/>
                                          </p:val>
                                        </p:tav>
                                        <p:tav tm="100000">
                                          <p:val>
                                            <p:strVal val="#ppt_h"/>
                                          </p:val>
                                        </p:tav>
                                      </p:tavLst>
                                    </p:anim>
                                    <p:animEffect transition="in" filter="fade">
                                      <p:cBhvr>
                                        <p:cTn id="110" dur="1000"/>
                                        <p:tgtEl>
                                          <p:spTgt spid="54"/>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grpId="0" nodeType="clickEffect">
                                  <p:stCondLst>
                                    <p:cond delay="0"/>
                                  </p:stCondLst>
                                  <p:childTnLst>
                                    <p:set>
                                      <p:cBhvr>
                                        <p:cTn id="114" dur="1" fill="hold">
                                          <p:stCondLst>
                                            <p:cond delay="0"/>
                                          </p:stCondLst>
                                        </p:cTn>
                                        <p:tgtEl>
                                          <p:spTgt spid="64"/>
                                        </p:tgtEl>
                                        <p:attrNameLst>
                                          <p:attrName>style.visibility</p:attrName>
                                        </p:attrNameLst>
                                      </p:cBhvr>
                                      <p:to>
                                        <p:strVal val="visible"/>
                                      </p:to>
                                    </p:set>
                                    <p:anim calcmode="lin" valueType="num">
                                      <p:cBhvr>
                                        <p:cTn id="115" dur="1000" fill="hold"/>
                                        <p:tgtEl>
                                          <p:spTgt spid="64"/>
                                        </p:tgtEl>
                                        <p:attrNameLst>
                                          <p:attrName>ppt_w</p:attrName>
                                        </p:attrNameLst>
                                      </p:cBhvr>
                                      <p:tavLst>
                                        <p:tav tm="0">
                                          <p:val>
                                            <p:fltVal val="0"/>
                                          </p:val>
                                        </p:tav>
                                        <p:tav tm="100000">
                                          <p:val>
                                            <p:strVal val="#ppt_w"/>
                                          </p:val>
                                        </p:tav>
                                      </p:tavLst>
                                    </p:anim>
                                    <p:anim calcmode="lin" valueType="num">
                                      <p:cBhvr>
                                        <p:cTn id="116" dur="1000" fill="hold"/>
                                        <p:tgtEl>
                                          <p:spTgt spid="64"/>
                                        </p:tgtEl>
                                        <p:attrNameLst>
                                          <p:attrName>ppt_h</p:attrName>
                                        </p:attrNameLst>
                                      </p:cBhvr>
                                      <p:tavLst>
                                        <p:tav tm="0">
                                          <p:val>
                                            <p:fltVal val="0"/>
                                          </p:val>
                                        </p:tav>
                                        <p:tav tm="100000">
                                          <p:val>
                                            <p:strVal val="#ppt_h"/>
                                          </p:val>
                                        </p:tav>
                                      </p:tavLst>
                                    </p:anim>
                                    <p:animEffect transition="in" filter="fade">
                                      <p:cBhvr>
                                        <p:cTn id="11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4" grpId="0" animBg="1"/>
      <p:bldP spid="35" grpId="0" animBg="1"/>
      <p:bldP spid="36" grpId="0" animBg="1"/>
      <p:bldP spid="41" grpId="0" animBg="1"/>
      <p:bldP spid="42" grpId="0" animBg="1"/>
      <p:bldP spid="43" grpId="0" animBg="1"/>
      <p:bldP spid="46" grpId="0" animBg="1"/>
      <p:bldP spid="47" grpId="0" animBg="1"/>
      <p:bldP spid="6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958485"/>
            <a:ext cx="8978558" cy="1143000"/>
          </a:xfrm>
        </p:spPr>
        <p:txBody>
          <a:bodyPr>
            <a:normAutofit fontScale="90000"/>
          </a:bodyPr>
          <a:lstStyle/>
          <a:p>
            <a:r>
              <a:rPr lang="es-ES_tradnl" dirty="0"/>
              <a:t>N</a:t>
            </a:r>
            <a:r>
              <a:rPr lang="es-ES_tradnl" dirty="0" smtClean="0"/>
              <a:t>ovedades en los contenidos </a:t>
            </a:r>
            <a:r>
              <a:rPr lang="es-ES_tradnl" b="1" u="sng" dirty="0" smtClean="0"/>
              <a:t>básicos</a:t>
            </a:r>
            <a:r>
              <a:rPr lang="es-ES_tradnl" dirty="0" smtClean="0"/>
              <a:t> de la regulación de los órganos de las Administraciones Públicas por parte de la Ley 40/2015</a:t>
            </a:r>
            <a:endParaRPr lang="es-ES" dirty="0"/>
          </a:p>
        </p:txBody>
      </p:sp>
      <p:sp>
        <p:nvSpPr>
          <p:cNvPr id="3" name="Marcador de contenido 2"/>
          <p:cNvSpPr>
            <a:spLocks noGrp="1"/>
          </p:cNvSpPr>
          <p:nvPr>
            <p:ph idx="1"/>
          </p:nvPr>
        </p:nvSpPr>
        <p:spPr>
          <a:xfrm>
            <a:off x="457200" y="2985259"/>
            <a:ext cx="8521358" cy="4525963"/>
          </a:xfrm>
        </p:spPr>
        <p:txBody>
          <a:bodyPr/>
          <a:lstStyle/>
          <a:p>
            <a:r>
              <a:rPr lang="es-ES" dirty="0" smtClean="0"/>
              <a:t>1. Instrucciones y órdenes de servicio </a:t>
            </a:r>
            <a:r>
              <a:rPr lang="es-ES" sz="2400" b="1" dirty="0" smtClean="0">
                <a:solidFill>
                  <a:srgbClr val="0000FF"/>
                </a:solidFill>
              </a:rPr>
              <a:t>(art. 6)</a:t>
            </a:r>
          </a:p>
          <a:p>
            <a:pPr marL="0" indent="0">
              <a:buNone/>
            </a:pPr>
            <a:endParaRPr lang="es-ES" sz="2000" dirty="0" smtClean="0"/>
          </a:p>
          <a:p>
            <a:r>
              <a:rPr lang="es-ES" dirty="0" smtClean="0"/>
              <a:t>2. Competencia </a:t>
            </a:r>
            <a:r>
              <a:rPr lang="es-ES" sz="2400" dirty="0" smtClean="0"/>
              <a:t>(delegación, avocación…) </a:t>
            </a:r>
            <a:r>
              <a:rPr lang="es-ES" sz="2400" b="1" dirty="0" smtClean="0">
                <a:solidFill>
                  <a:srgbClr val="0000FF"/>
                </a:solidFill>
              </a:rPr>
              <a:t>(arts. 8-14)</a:t>
            </a:r>
          </a:p>
          <a:p>
            <a:pPr marL="0" indent="0">
              <a:buNone/>
            </a:pPr>
            <a:endParaRPr lang="es-ES" sz="2000" dirty="0" smtClean="0"/>
          </a:p>
          <a:p>
            <a:r>
              <a:rPr lang="es-ES" dirty="0" smtClean="0"/>
              <a:t>3. Órganos administrativos colegiados </a:t>
            </a:r>
            <a:r>
              <a:rPr lang="es-ES" sz="2400" b="1" dirty="0" smtClean="0">
                <a:solidFill>
                  <a:srgbClr val="0000FF"/>
                </a:solidFill>
              </a:rPr>
              <a:t>(arts. 15-18)</a:t>
            </a:r>
          </a:p>
          <a:p>
            <a:pPr marL="0" indent="0">
              <a:buNone/>
            </a:pPr>
            <a:endParaRPr lang="es-ES" sz="2000" dirty="0" smtClean="0"/>
          </a:p>
          <a:p>
            <a:r>
              <a:rPr lang="es-ES" dirty="0" smtClean="0"/>
              <a:t>Abstención y recusación </a:t>
            </a:r>
            <a:r>
              <a:rPr lang="es-ES" sz="2400" b="1" dirty="0">
                <a:solidFill>
                  <a:srgbClr val="0000FF"/>
                </a:solidFill>
              </a:rPr>
              <a:t>(arts. </a:t>
            </a:r>
            <a:r>
              <a:rPr lang="es-ES" sz="2400" b="1" dirty="0" smtClean="0">
                <a:solidFill>
                  <a:srgbClr val="0000FF"/>
                </a:solidFill>
              </a:rPr>
              <a:t>23-25)</a:t>
            </a:r>
            <a:endParaRPr lang="es-ES" sz="2400" dirty="0"/>
          </a:p>
        </p:txBody>
      </p:sp>
    </p:spTree>
    <p:extLst>
      <p:ext uri="{BB962C8B-B14F-4D97-AF65-F5344CB8AC3E}">
        <p14:creationId xmlns:p14="http://schemas.microsoft.com/office/powerpoint/2010/main" val="23324363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10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1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10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0" dur="10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10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normAutofit/>
          </a:bodyPr>
          <a:lstStyle/>
          <a:p>
            <a:r>
              <a:rPr lang="es-ES" dirty="0" smtClean="0"/>
              <a:t>Instrucciones y órdenes de servicio</a:t>
            </a:r>
            <a:endParaRPr lang="es-ES" dirty="0"/>
          </a:p>
        </p:txBody>
      </p:sp>
      <p:sp>
        <p:nvSpPr>
          <p:cNvPr id="3" name="Marcador de contenido 2"/>
          <p:cNvSpPr>
            <a:spLocks noGrp="1"/>
          </p:cNvSpPr>
          <p:nvPr>
            <p:ph idx="1"/>
          </p:nvPr>
        </p:nvSpPr>
        <p:spPr>
          <a:xfrm>
            <a:off x="0" y="999067"/>
            <a:ext cx="9025467" cy="5347230"/>
          </a:xfrm>
        </p:spPr>
        <p:txBody>
          <a:bodyPr>
            <a:noAutofit/>
          </a:bodyPr>
          <a:lstStyle/>
          <a:p>
            <a:pPr algn="just"/>
            <a:r>
              <a:rPr lang="es-ES" sz="1800" b="1" dirty="0"/>
              <a:t>Artículo 6. Instrucciones y órdenes de servicio.</a:t>
            </a:r>
          </a:p>
          <a:p>
            <a:pPr algn="just"/>
            <a:r>
              <a:rPr lang="es-ES" sz="1800" dirty="0"/>
              <a:t>1. Los órganos administrativos podrán dirigir las actividades de sus órganos jerárquicamente dependientes mediante instrucciones y órdenes de servicio.</a:t>
            </a:r>
          </a:p>
          <a:p>
            <a:pPr algn="just"/>
            <a:r>
              <a:rPr lang="es-ES" sz="1800" dirty="0"/>
              <a:t>Cuando una disposición específica así lo establezca, o se estime conveniente por razón de los destinatarios o de los efectos que puedan producirse, las instrucciones y órdenes de servicio se publicarán en el boletín oficial que corresponda, </a:t>
            </a:r>
            <a:r>
              <a:rPr lang="es-ES" sz="1800" dirty="0">
                <a:solidFill>
                  <a:srgbClr val="FF0000"/>
                </a:solidFill>
              </a:rPr>
              <a:t>sin perjuicio de su difusión de acuerdo con lo previsto en la Ley</a:t>
            </a:r>
            <a:r>
              <a:rPr lang="es-ES" sz="1800" u="sng" dirty="0">
                <a:solidFill>
                  <a:srgbClr val="FF0000"/>
                </a:solidFill>
              </a:rPr>
              <a:t> 19/2013, </a:t>
            </a:r>
            <a:r>
              <a:rPr lang="es-ES" sz="1800" dirty="0">
                <a:solidFill>
                  <a:srgbClr val="FF0000"/>
                </a:solidFill>
              </a:rPr>
              <a:t>de 9 de diciembre, de transparencia, acceso a la información pública y buen gobierno</a:t>
            </a:r>
            <a:r>
              <a:rPr lang="es-ES" sz="1800" dirty="0"/>
              <a:t>.</a:t>
            </a:r>
          </a:p>
          <a:p>
            <a:pPr algn="just"/>
            <a:r>
              <a:rPr lang="es-ES" sz="1800" dirty="0"/>
              <a:t>2. El incumplimiento de las instrucciones u órdenes de servicio no afecta por sí solo a la validez de los actos dictados por los órganos administrativos, sin perjuicio de la responsabilidad disciplinaria en que se pueda incurrir</a:t>
            </a:r>
            <a:r>
              <a:rPr lang="es-ES" sz="1800" dirty="0" smtClean="0"/>
              <a:t>.</a:t>
            </a:r>
          </a:p>
          <a:p>
            <a:pPr marL="0" indent="0" algn="just">
              <a:buNone/>
            </a:pPr>
            <a:endParaRPr lang="es-ES" sz="1800" dirty="0">
              <a:solidFill>
                <a:srgbClr val="FF0000"/>
              </a:solidFill>
            </a:endParaRPr>
          </a:p>
          <a:p>
            <a:pPr algn="just"/>
            <a:r>
              <a:rPr lang="es-ES" sz="1600" b="1" dirty="0" smtClean="0">
                <a:solidFill>
                  <a:srgbClr val="000000"/>
                </a:solidFill>
              </a:rPr>
              <a:t>Ley 19/2013</a:t>
            </a:r>
            <a:r>
              <a:rPr lang="es-ES" sz="1600" dirty="0" smtClean="0">
                <a:solidFill>
                  <a:srgbClr val="000000"/>
                </a:solidFill>
              </a:rPr>
              <a:t>:</a:t>
            </a:r>
          </a:p>
          <a:p>
            <a:pPr algn="just"/>
            <a:r>
              <a:rPr lang="es-ES" sz="1600" b="1" dirty="0" smtClean="0">
                <a:solidFill>
                  <a:srgbClr val="000000"/>
                </a:solidFill>
              </a:rPr>
              <a:t>Art. 7.a</a:t>
            </a:r>
            <a:r>
              <a:rPr lang="es-ES" sz="1600" dirty="0" smtClean="0">
                <a:solidFill>
                  <a:srgbClr val="000000"/>
                </a:solidFill>
              </a:rPr>
              <a:t>: Las </a:t>
            </a:r>
            <a:r>
              <a:rPr lang="es-ES" sz="1600" dirty="0" err="1" smtClean="0">
                <a:solidFill>
                  <a:srgbClr val="000000"/>
                </a:solidFill>
              </a:rPr>
              <a:t>Adms</a:t>
            </a:r>
            <a:r>
              <a:rPr lang="es-ES" sz="1600" dirty="0" smtClean="0">
                <a:solidFill>
                  <a:srgbClr val="000000"/>
                </a:solidFill>
              </a:rPr>
              <a:t>. Públicas (…) publicarán: las directrices, instrucciones…</a:t>
            </a:r>
          </a:p>
          <a:p>
            <a:pPr algn="just"/>
            <a:r>
              <a:rPr lang="es-ES" sz="1600" b="1" dirty="0" smtClean="0">
                <a:solidFill>
                  <a:srgbClr val="000000"/>
                </a:solidFill>
              </a:rPr>
              <a:t>Art. 5</a:t>
            </a:r>
            <a:r>
              <a:rPr lang="es-ES" sz="1600" dirty="0" smtClean="0">
                <a:solidFill>
                  <a:srgbClr val="000000"/>
                </a:solidFill>
              </a:rPr>
              <a:t>: Principios generales:</a:t>
            </a:r>
          </a:p>
          <a:p>
            <a:pPr algn="just"/>
            <a:r>
              <a:rPr lang="es-ES" sz="1600" dirty="0"/>
              <a:t>4. La información sujeta a las obligaciones de transparencia será publicada en las correspondientes sedes electrónicas o páginas web y de una manera clara, estructurada y entendible para los </a:t>
            </a:r>
            <a:r>
              <a:rPr lang="es-ES" sz="1600" dirty="0" smtClean="0"/>
              <a:t>interesados (…)</a:t>
            </a:r>
          </a:p>
          <a:p>
            <a:pPr algn="just"/>
            <a:r>
              <a:rPr lang="es-ES" sz="1600" dirty="0" smtClean="0"/>
              <a:t>5</a:t>
            </a:r>
            <a:r>
              <a:rPr lang="es-ES" sz="1600" dirty="0"/>
              <a:t>. Toda la información será comprensible, de acceso fácil y gratuito y estará a disposición de las personas con </a:t>
            </a:r>
            <a:r>
              <a:rPr lang="es-ES" sz="1600" dirty="0" smtClean="0"/>
              <a:t>discapacidad (…)</a:t>
            </a:r>
            <a:endParaRPr lang="es-ES" sz="1600" dirty="0">
              <a:solidFill>
                <a:srgbClr val="FF0000"/>
              </a:solidFill>
            </a:endParaRPr>
          </a:p>
        </p:txBody>
      </p:sp>
      <p:cxnSp>
        <p:nvCxnSpPr>
          <p:cNvPr id="5" name="Conector recto de flecha 4"/>
          <p:cNvCxnSpPr/>
          <p:nvPr/>
        </p:nvCxnSpPr>
        <p:spPr>
          <a:xfrm flipH="1">
            <a:off x="1270000" y="3087077"/>
            <a:ext cx="2637692" cy="14067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17940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 calcmode="lin" valueType="num">
                                      <p:cBhvr>
                                        <p:cTn id="12"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14" dur="1000"/>
                                        <p:tgtEl>
                                          <p:spTgt spid="3">
                                            <p:txEl>
                                              <p:pRg st="5" end="5"/>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p:cTn id="1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9" dur="1000"/>
                                        <p:tgtEl>
                                          <p:spTgt spid="3">
                                            <p:txEl>
                                              <p:pRg st="6" end="6"/>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 calcmode="lin" valueType="num">
                                      <p:cBhvr>
                                        <p:cTn id="22"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24" dur="1000"/>
                                        <p:tgtEl>
                                          <p:spTgt spid="3">
                                            <p:txEl>
                                              <p:pRg st="7" end="7"/>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p:cTn id="2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29" dur="1000"/>
                                        <p:tgtEl>
                                          <p:spTgt spid="3">
                                            <p:txEl>
                                              <p:pRg st="8" end="8"/>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 calcmode="lin" valueType="num">
                                      <p:cBhvr>
                                        <p:cTn id="32"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34"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normAutofit/>
          </a:bodyPr>
          <a:lstStyle/>
          <a:p>
            <a:r>
              <a:rPr lang="es-ES" dirty="0" smtClean="0"/>
              <a:t>Competencia (1)</a:t>
            </a:r>
            <a:endParaRPr lang="es-ES" dirty="0"/>
          </a:p>
        </p:txBody>
      </p:sp>
      <p:sp>
        <p:nvSpPr>
          <p:cNvPr id="3" name="Marcador de contenido 2"/>
          <p:cNvSpPr>
            <a:spLocks noGrp="1"/>
          </p:cNvSpPr>
          <p:nvPr>
            <p:ph idx="1"/>
          </p:nvPr>
        </p:nvSpPr>
        <p:spPr>
          <a:xfrm>
            <a:off x="0" y="999067"/>
            <a:ext cx="9025467" cy="5347230"/>
          </a:xfrm>
        </p:spPr>
        <p:txBody>
          <a:bodyPr>
            <a:noAutofit/>
          </a:bodyPr>
          <a:lstStyle/>
          <a:p>
            <a:pPr algn="just"/>
            <a:r>
              <a:rPr lang="es-ES" sz="1800" b="1" dirty="0"/>
              <a:t>Artículo 8. Competencia.</a:t>
            </a:r>
          </a:p>
          <a:p>
            <a:pPr algn="just"/>
            <a:r>
              <a:rPr lang="es-ES" sz="1800" dirty="0"/>
              <a:t>1. La competencia es irrenunciable y se ejercerá por los órganos administrativos que la tengan atribuida como propia, salvo los casos de delegación o avocación, cuando se efectúen en los términos previstos en ésta u otras leyes.</a:t>
            </a:r>
          </a:p>
          <a:p>
            <a:pPr algn="just"/>
            <a:r>
              <a:rPr lang="es-ES" sz="1800" dirty="0">
                <a:solidFill>
                  <a:srgbClr val="FF0000"/>
                </a:solidFill>
              </a:rPr>
              <a:t>La delegación de competencias</a:t>
            </a:r>
            <a:r>
              <a:rPr lang="es-ES" sz="1800" dirty="0"/>
              <a:t>, la</a:t>
            </a:r>
            <a:r>
              <a:rPr lang="es-ES" sz="1800" dirty="0">
                <a:solidFill>
                  <a:srgbClr val="FF0000"/>
                </a:solidFill>
              </a:rPr>
              <a:t>s</a:t>
            </a:r>
            <a:r>
              <a:rPr lang="es-ES" sz="1800" dirty="0"/>
              <a:t> encomienda</a:t>
            </a:r>
            <a:r>
              <a:rPr lang="es-ES" sz="1800" dirty="0">
                <a:solidFill>
                  <a:srgbClr val="FF0000"/>
                </a:solidFill>
              </a:rPr>
              <a:t>s</a:t>
            </a:r>
            <a:r>
              <a:rPr lang="es-ES" sz="1800" dirty="0"/>
              <a:t> de gestión, la delegación de firma y la suplencia no suponen alteración de la titularidad de la competencia, aunque sí de los elementos determinantes de su ejercicio que en cada caso se prevén.</a:t>
            </a:r>
          </a:p>
          <a:p>
            <a:pPr algn="just"/>
            <a:r>
              <a:rPr lang="es-ES" sz="1800" dirty="0"/>
              <a:t>2. La titularidad y el ejercicio de las competencias atribuidas a los órganos administrativos podrán ser desconcentradas en otros jerárquicamente dependientes de aquéllos en los términos y con los requisitos que prevean las propias normas de atribución de competencias.</a:t>
            </a:r>
          </a:p>
          <a:p>
            <a:pPr algn="just"/>
            <a:r>
              <a:rPr lang="es-ES" sz="1800" dirty="0"/>
              <a:t>3. Si alguna disposición atribuye la competencia a una Administración, sin especificar el órgano que debe ejercerla, se entenderá que la facultad de instruir y resolver los expedientes corresponde a los órganos inferiores competentes por razón de la materia y del territorio. </a:t>
            </a:r>
            <a:r>
              <a:rPr lang="es-ES" sz="1800" dirty="0">
                <a:solidFill>
                  <a:srgbClr val="FF0000"/>
                </a:solidFill>
              </a:rPr>
              <a:t>Si existiera más de un órgano inferior competente por razón de materia y territorio, la facultad para instruir y resolver los expedientes corresponderá al superior jerárquico común de estos.</a:t>
            </a:r>
            <a:endParaRPr lang="es-ES" sz="1700" dirty="0">
              <a:solidFill>
                <a:srgbClr val="FF0000"/>
              </a:solidFill>
            </a:endParaRPr>
          </a:p>
        </p:txBody>
      </p:sp>
    </p:spTree>
    <p:extLst>
      <p:ext uri="{BB962C8B-B14F-4D97-AF65-F5344CB8AC3E}">
        <p14:creationId xmlns:p14="http://schemas.microsoft.com/office/powerpoint/2010/main" val="391361749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normAutofit/>
          </a:bodyPr>
          <a:lstStyle/>
          <a:p>
            <a:r>
              <a:rPr lang="es-ES" dirty="0" smtClean="0"/>
              <a:t>Competencia (2): Delegación</a:t>
            </a:r>
            <a:endParaRPr lang="es-ES" dirty="0"/>
          </a:p>
        </p:txBody>
      </p:sp>
      <p:sp>
        <p:nvSpPr>
          <p:cNvPr id="3" name="Marcador de contenido 2"/>
          <p:cNvSpPr>
            <a:spLocks noGrp="1"/>
          </p:cNvSpPr>
          <p:nvPr>
            <p:ph idx="1"/>
          </p:nvPr>
        </p:nvSpPr>
        <p:spPr>
          <a:xfrm>
            <a:off x="0" y="999067"/>
            <a:ext cx="9025467" cy="5347230"/>
          </a:xfrm>
        </p:spPr>
        <p:txBody>
          <a:bodyPr>
            <a:noAutofit/>
          </a:bodyPr>
          <a:lstStyle/>
          <a:p>
            <a:r>
              <a:rPr lang="es-ES" sz="1800" b="1" dirty="0"/>
              <a:t>Artículo 9. Delegación de competencias.</a:t>
            </a:r>
          </a:p>
          <a:p>
            <a:pPr algn="just"/>
            <a:r>
              <a:rPr lang="es-ES" sz="1300" dirty="0"/>
              <a:t>1. Los órganos de las diferentes Administraciones Públicas podrán delegar el ejercicio de las competencias que tengan atribuidas en otros órganos de la misma Administración, aun cuando no sean jerárquicamente dependientes, o en los Organismos públicos o Entidades de Derecho Público vinculados o dependientes de aquéllas.</a:t>
            </a:r>
          </a:p>
          <a:p>
            <a:pPr algn="just"/>
            <a:r>
              <a:rPr lang="es-ES" sz="1300" dirty="0" smtClean="0"/>
              <a:t>(…)</a:t>
            </a:r>
          </a:p>
          <a:p>
            <a:pPr algn="just"/>
            <a:r>
              <a:rPr lang="es-ES" sz="1300" dirty="0" smtClean="0"/>
              <a:t> 2</a:t>
            </a:r>
            <a:r>
              <a:rPr lang="es-ES" sz="1300" dirty="0"/>
              <a:t>. En ningún caso podrán ser objeto de delegación las competencias relativas a:</a:t>
            </a:r>
          </a:p>
          <a:p>
            <a:pPr algn="just"/>
            <a:r>
              <a:rPr lang="es-ES" sz="1300" dirty="0"/>
              <a:t>a) Los asuntos que se refieran a relaciones con la Jefatura del Estado, la Presidencia del Gobierno de la Nación, las Cortes Generales, las Presidencias de los Consejos de Gobierno de las Comunidades Autónomas y las Asambleas Legislativas de las Comunidades Autónomas.</a:t>
            </a:r>
          </a:p>
          <a:p>
            <a:pPr algn="just"/>
            <a:r>
              <a:rPr lang="es-ES" sz="1300" dirty="0"/>
              <a:t>b) La adopción de disposiciones de carácter general.</a:t>
            </a:r>
          </a:p>
          <a:p>
            <a:pPr algn="just"/>
            <a:r>
              <a:rPr lang="es-ES" sz="1300" dirty="0"/>
              <a:t>c) La resolución de recursos en los órganos administrativos que hayan dictado los actos objeto de recurso.</a:t>
            </a:r>
          </a:p>
          <a:p>
            <a:pPr algn="just"/>
            <a:r>
              <a:rPr lang="es-ES" sz="1300" dirty="0"/>
              <a:t>d) Las materias en que así se determine por norma con rango de Ley.</a:t>
            </a:r>
          </a:p>
          <a:p>
            <a:pPr algn="just"/>
            <a:r>
              <a:rPr lang="es-ES" sz="1300" dirty="0"/>
              <a:t>3. Las delegaciones de competencias y su revocación deberán publicarse en el «Boletín Oficial del Estado», en el de la Comunidad Autónoma o en el de la Provincia, según la Administración a que pertenezca el órgano delegante, y el ámbito territorial de competencia de éste.</a:t>
            </a:r>
          </a:p>
          <a:p>
            <a:pPr algn="just"/>
            <a:r>
              <a:rPr lang="es-ES" sz="1300" dirty="0"/>
              <a:t>4. Las resoluciones administrativas que se adopten por delegación indicarán expresamente esta circunstancia y se considerarán dictadas por el órgano delegante.</a:t>
            </a:r>
          </a:p>
          <a:p>
            <a:pPr algn="just"/>
            <a:r>
              <a:rPr lang="es-ES" sz="1300" dirty="0"/>
              <a:t>5. Salvo autorización expresa de una Ley, no podrán delegarse las competencias que se ejerzan por delegación.</a:t>
            </a:r>
          </a:p>
          <a:p>
            <a:pPr algn="just"/>
            <a:r>
              <a:rPr lang="es-ES" sz="1300" dirty="0"/>
              <a:t>No constituye impedimento para que pueda delegarse la competencia para resolver un procedimiento la circunstancia de que la norma reguladora del mismo prevea, como trámite preceptivo, la emisión de un dictamen o informe; no obstante, no podrá delegarse la competencia para resolver un procedimiento una vez que en el correspondiente procedimiento se haya emitido un dictamen o informe preceptivo acerca del mismo.</a:t>
            </a:r>
          </a:p>
          <a:p>
            <a:pPr algn="just"/>
            <a:r>
              <a:rPr lang="es-ES" sz="1300" dirty="0"/>
              <a:t>6. La delegación será revocable en cualquier momento por el órgano que la haya conferido.</a:t>
            </a:r>
          </a:p>
          <a:p>
            <a:pPr algn="just"/>
            <a:r>
              <a:rPr lang="es-ES" sz="1300" dirty="0"/>
              <a:t>7. </a:t>
            </a:r>
            <a:r>
              <a:rPr lang="es-ES" sz="1300" dirty="0">
                <a:solidFill>
                  <a:srgbClr val="FF0000"/>
                </a:solidFill>
              </a:rPr>
              <a:t>El acuerdo de delegación de aquellas competencias</a:t>
            </a:r>
            <a:r>
              <a:rPr lang="es-ES" sz="1300" dirty="0"/>
              <a:t> atribuidas a órganos colegiados, para cuyo ejercicio se requiera un quórum o mayoría especial, deberá adoptarse observando, en todo caso, dicho quórum o mayoría.</a:t>
            </a:r>
            <a:endParaRPr lang="es-ES" sz="1300" dirty="0">
              <a:solidFill>
                <a:srgbClr val="FF0000"/>
              </a:solidFill>
            </a:endParaRPr>
          </a:p>
        </p:txBody>
      </p:sp>
    </p:spTree>
    <p:extLst>
      <p:ext uri="{BB962C8B-B14F-4D97-AF65-F5344CB8AC3E}">
        <p14:creationId xmlns:p14="http://schemas.microsoft.com/office/powerpoint/2010/main" val="423267328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normAutofit/>
          </a:bodyPr>
          <a:lstStyle/>
          <a:p>
            <a:r>
              <a:rPr lang="es-ES" dirty="0" smtClean="0"/>
              <a:t>Competencia (3) Avocación</a:t>
            </a:r>
            <a:endParaRPr lang="es-ES" dirty="0"/>
          </a:p>
        </p:txBody>
      </p:sp>
      <p:sp>
        <p:nvSpPr>
          <p:cNvPr id="3" name="Marcador de contenido 2"/>
          <p:cNvSpPr>
            <a:spLocks noGrp="1"/>
          </p:cNvSpPr>
          <p:nvPr>
            <p:ph idx="1"/>
          </p:nvPr>
        </p:nvSpPr>
        <p:spPr>
          <a:xfrm>
            <a:off x="1" y="999067"/>
            <a:ext cx="8870462" cy="5347230"/>
          </a:xfrm>
        </p:spPr>
        <p:txBody>
          <a:bodyPr>
            <a:noAutofit/>
          </a:bodyPr>
          <a:lstStyle/>
          <a:p>
            <a:pPr algn="just"/>
            <a:r>
              <a:rPr lang="es-ES" sz="1800" b="1" dirty="0"/>
              <a:t>Artículo 10. Avocación.</a:t>
            </a:r>
          </a:p>
          <a:p>
            <a:pPr algn="just"/>
            <a:r>
              <a:rPr lang="es-ES" sz="1800" dirty="0"/>
              <a:t>1. Los órganos superiores podrán avocar para sí el conocimiento de uno o varios asuntos cuya resolución corresponda ordinariamente o por delegación a sus órganos administrativos dependientes, cuando circunstancias de índole técnica, económica, social, jurídica o territorial lo hagan conveniente.</a:t>
            </a:r>
          </a:p>
          <a:p>
            <a:pPr algn="just"/>
            <a:r>
              <a:rPr lang="es-ES" sz="1800" dirty="0"/>
              <a:t>En los supuestos de delegación de competencias en órganos no dependientes jerárquicamente, el conocimiento de un asunto podrá ser avocado únicamente por el órgano delegante.</a:t>
            </a:r>
          </a:p>
          <a:p>
            <a:pPr algn="just"/>
            <a:r>
              <a:rPr lang="es-ES" sz="1800" dirty="0"/>
              <a:t>2. En todo caso, la avocación se realizará mediante acuerdo motivado que deberá ser notificado a los interesados en el procedimiento, si los hubiere, con anterioridad o simultáneamente a la resolución final que se dicte.</a:t>
            </a:r>
          </a:p>
          <a:p>
            <a:pPr algn="just"/>
            <a:r>
              <a:rPr lang="es-ES" sz="1800" dirty="0"/>
              <a:t>Contra el acuerdo de avocación no cabrá recurso, aunque podrá impugnarse en el que, en su caso, se interponga contra la resolución del procedimiento.</a:t>
            </a:r>
            <a:endParaRPr lang="es-ES" sz="1700" dirty="0">
              <a:solidFill>
                <a:srgbClr val="FF0000"/>
              </a:solidFill>
            </a:endParaRPr>
          </a:p>
        </p:txBody>
      </p:sp>
    </p:spTree>
    <p:extLst>
      <p:ext uri="{BB962C8B-B14F-4D97-AF65-F5344CB8AC3E}">
        <p14:creationId xmlns:p14="http://schemas.microsoft.com/office/powerpoint/2010/main" val="423267328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6309" y="54505"/>
            <a:ext cx="8869158" cy="1143000"/>
          </a:xfrm>
        </p:spPr>
        <p:txBody>
          <a:bodyPr>
            <a:normAutofit fontScale="90000"/>
          </a:bodyPr>
          <a:lstStyle/>
          <a:p>
            <a:r>
              <a:rPr lang="es-ES" dirty="0" smtClean="0"/>
              <a:t>Competencia (4): encomiendas de gestión</a:t>
            </a:r>
            <a:endParaRPr lang="es-ES" dirty="0"/>
          </a:p>
        </p:txBody>
      </p:sp>
      <p:sp>
        <p:nvSpPr>
          <p:cNvPr id="3" name="Marcador de contenido 2"/>
          <p:cNvSpPr>
            <a:spLocks noGrp="1"/>
          </p:cNvSpPr>
          <p:nvPr>
            <p:ph idx="1"/>
          </p:nvPr>
        </p:nvSpPr>
        <p:spPr>
          <a:xfrm>
            <a:off x="0" y="999067"/>
            <a:ext cx="9025467" cy="5347230"/>
          </a:xfrm>
        </p:spPr>
        <p:txBody>
          <a:bodyPr>
            <a:noAutofit/>
          </a:bodyPr>
          <a:lstStyle/>
          <a:p>
            <a:r>
              <a:rPr lang="es-ES" sz="1200" b="1" dirty="0"/>
              <a:t>Artículo 11. Encomiendas de gestión.</a:t>
            </a:r>
          </a:p>
          <a:p>
            <a:r>
              <a:rPr lang="es-ES" sz="1200" dirty="0"/>
              <a:t>1. La realización de actividades de carácter </a:t>
            </a:r>
            <a:r>
              <a:rPr lang="es-ES" sz="1200" dirty="0">
                <a:solidFill>
                  <a:srgbClr val="FF0000"/>
                </a:solidFill>
              </a:rPr>
              <a:t>material o técnico de </a:t>
            </a:r>
            <a:r>
              <a:rPr lang="es-ES" sz="1200" dirty="0"/>
              <a:t>la competencia de los órganos administrativos o de las Entidades de Derecho Público podrá ser encomendada a otros órganos o Entidades de Derecho Público de la misma o de distinta Administración, </a:t>
            </a:r>
            <a:r>
              <a:rPr lang="es-ES" sz="1200" dirty="0">
                <a:solidFill>
                  <a:srgbClr val="FF0000"/>
                </a:solidFill>
              </a:rPr>
              <a:t>siempre que entre sus competencias estén esas actividades</a:t>
            </a:r>
            <a:r>
              <a:rPr lang="es-ES" sz="1200" dirty="0"/>
              <a:t>, por razones de eficacia o cuando no se posean los medios técnicos idóneos para su desempeño.</a:t>
            </a:r>
          </a:p>
          <a:p>
            <a:r>
              <a:rPr lang="es-ES" sz="1200" dirty="0">
                <a:solidFill>
                  <a:srgbClr val="FF0000"/>
                </a:solidFill>
              </a:rPr>
              <a:t>Las encomiendas de gestión no podrán tener por objeto prestaciones propias de los contratos regulados en la legislación de contratos del sector público. En tal caso, su naturaleza y régimen jurídico se ajustará a lo previsto en ésta.</a:t>
            </a:r>
          </a:p>
          <a:p>
            <a:r>
              <a:rPr lang="es-ES" sz="1200" dirty="0"/>
              <a:t>2. La encomienda de gestión no supone cesión de la titularidad de la competencia ni de los elementos sustantivos de su ejercicio, siendo responsabilidad del órgano o Entidad </a:t>
            </a:r>
            <a:r>
              <a:rPr lang="es-ES" sz="1200" dirty="0" err="1"/>
              <a:t>encomendante</a:t>
            </a:r>
            <a:r>
              <a:rPr lang="es-ES" sz="1200" dirty="0"/>
              <a:t> dictar cuantos actos o resoluciones de carácter jurídico den soporte o en los que se integre la concreta actividad material objeto de encomienda.</a:t>
            </a:r>
          </a:p>
          <a:p>
            <a:r>
              <a:rPr lang="es-ES" sz="1200" dirty="0">
                <a:solidFill>
                  <a:srgbClr val="FF0000"/>
                </a:solidFill>
              </a:rPr>
              <a:t>En todo caso, la Entidad u órgano encomendado tendrá la condición de encargado del tratamiento de los datos de carácter personal a los que pudiera tener acceso en ejecución de la encomienda de gestión, siéndole de aplicación lo dispuesto en la normativa de protección de datos de carácter personal.</a:t>
            </a:r>
          </a:p>
          <a:p>
            <a:r>
              <a:rPr lang="es-ES" sz="1200" dirty="0"/>
              <a:t>3. La formalización de las encomiendas de gestión se ajustará a las siguientes reglas:</a:t>
            </a:r>
          </a:p>
          <a:p>
            <a:r>
              <a:rPr lang="es-ES" sz="1200" dirty="0"/>
              <a:t>a) Cuando la encomienda de gestión se realice entre órganos administrativos o Entidades de Derecho Público pertenecientes a la misma Administración deberá formalizarse en los términos que establezca su normativa propia y, en su defecto, por acuerdo expreso de los órganos o Entidades de Derecho Público intervinientes. En todo caso, el instrumento de formalización de la encomienda de gestión y su resolución deberá ser publicada, para su eficacia, </a:t>
            </a:r>
            <a:r>
              <a:rPr lang="es-ES" sz="1200" dirty="0">
                <a:solidFill>
                  <a:srgbClr val="FF0000"/>
                </a:solidFill>
              </a:rPr>
              <a:t>en el Boletín Oficial del Estado, en el Boletín oficial de la Comunidad Autónoma o en el de la Provincia, según la Administración a que pertenezca el órgano </a:t>
            </a:r>
            <a:r>
              <a:rPr lang="es-ES" sz="1200" dirty="0" err="1">
                <a:solidFill>
                  <a:srgbClr val="FF0000"/>
                </a:solidFill>
              </a:rPr>
              <a:t>encomendante</a:t>
            </a:r>
            <a:r>
              <a:rPr lang="es-ES" sz="1200" dirty="0"/>
              <a:t>.</a:t>
            </a:r>
          </a:p>
          <a:p>
            <a:r>
              <a:rPr lang="es-ES" sz="1200" dirty="0"/>
              <a:t>Cada Administración podrá regular los requisitos necesarios para la validez de tales acuerdos que incluirán, al menos, expresa mención de la actividad o actividades a las que afecten, el plazo de vigencia y la naturaleza y alcance de la gestión encomendada.</a:t>
            </a:r>
          </a:p>
          <a:p>
            <a:r>
              <a:rPr lang="es-ES" sz="1200" dirty="0"/>
              <a:t>b) Cuando la encomienda de gestión se realice entre órganos y </a:t>
            </a:r>
            <a:r>
              <a:rPr lang="es-ES" sz="1200" dirty="0">
                <a:solidFill>
                  <a:srgbClr val="FF0000"/>
                </a:solidFill>
              </a:rPr>
              <a:t>Entidades de Derecho Público </a:t>
            </a:r>
            <a:r>
              <a:rPr lang="es-ES" sz="1200" dirty="0"/>
              <a:t>de distintas Administraciones se formalizará mediante firma del correspondiente convenio entre ellas</a:t>
            </a:r>
            <a:r>
              <a:rPr lang="es-ES" sz="1200" dirty="0">
                <a:solidFill>
                  <a:srgbClr val="FF0000"/>
                </a:solidFill>
              </a:rPr>
              <a:t>, que deberá ser publicado en el «Boletín Oficial del Estado», en el Boletín oficial de la Comunidad Autónoma o en el de la Provincia, según la Administración a que pertenezca el órgano </a:t>
            </a:r>
            <a:r>
              <a:rPr lang="es-ES" sz="1200" dirty="0" err="1">
                <a:solidFill>
                  <a:srgbClr val="FF0000"/>
                </a:solidFill>
              </a:rPr>
              <a:t>encomendante</a:t>
            </a:r>
            <a:r>
              <a:rPr lang="es-ES" sz="1200" dirty="0"/>
              <a:t>, salvo en el supuesto de la gestión ordinaria de los servicios de las Comunidades Autónomas por las Diputaciones Provinciales o en su caso Cabildos o Consejos insulares, que se regirá por la legislación de Régimen Local.</a:t>
            </a:r>
            <a:endParaRPr lang="es-ES" sz="1200" dirty="0">
              <a:solidFill>
                <a:srgbClr val="FF0000"/>
              </a:solidFill>
            </a:endParaRPr>
          </a:p>
        </p:txBody>
      </p:sp>
      <p:sp>
        <p:nvSpPr>
          <p:cNvPr id="4" name="Rectángulo 3"/>
          <p:cNvSpPr/>
          <p:nvPr/>
        </p:nvSpPr>
        <p:spPr>
          <a:xfrm>
            <a:off x="4140853" y="6211669"/>
            <a:ext cx="4884614" cy="646331"/>
          </a:xfrm>
          <a:prstGeom prst="rect">
            <a:avLst/>
          </a:prstGeom>
        </p:spPr>
        <p:txBody>
          <a:bodyPr wrap="square">
            <a:spAutoFit/>
          </a:bodyPr>
          <a:lstStyle/>
          <a:p>
            <a:r>
              <a:rPr lang="es-ES" dirty="0">
                <a:solidFill>
                  <a:srgbClr val="0000FF"/>
                </a:solidFill>
              </a:rPr>
              <a:t>l</a:t>
            </a:r>
            <a:r>
              <a:rPr lang="es-ES" dirty="0" smtClean="0">
                <a:solidFill>
                  <a:srgbClr val="0000FF"/>
                </a:solidFill>
              </a:rPr>
              <a:t>a </a:t>
            </a:r>
            <a:r>
              <a:rPr lang="es-ES" dirty="0">
                <a:solidFill>
                  <a:srgbClr val="0000FF"/>
                </a:solidFill>
              </a:rPr>
              <a:t>encomienda de gestión no puede dar cobertura a contraprestaciones en términos de mercado</a:t>
            </a:r>
          </a:p>
        </p:txBody>
      </p:sp>
      <p:cxnSp>
        <p:nvCxnSpPr>
          <p:cNvPr id="6" name="Conector recto de flecha 5"/>
          <p:cNvCxnSpPr/>
          <p:nvPr/>
        </p:nvCxnSpPr>
        <p:spPr>
          <a:xfrm>
            <a:off x="6428154" y="2364154"/>
            <a:ext cx="0" cy="38475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26732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normAutofit fontScale="90000"/>
          </a:bodyPr>
          <a:lstStyle/>
          <a:p>
            <a:r>
              <a:rPr lang="es-ES" dirty="0" smtClean="0"/>
              <a:t>Competencia (5) Delegación de firma</a:t>
            </a:r>
            <a:endParaRPr lang="es-ES" dirty="0"/>
          </a:p>
        </p:txBody>
      </p:sp>
      <p:sp>
        <p:nvSpPr>
          <p:cNvPr id="3" name="Marcador de contenido 2"/>
          <p:cNvSpPr>
            <a:spLocks noGrp="1"/>
          </p:cNvSpPr>
          <p:nvPr>
            <p:ph idx="1"/>
          </p:nvPr>
        </p:nvSpPr>
        <p:spPr>
          <a:xfrm>
            <a:off x="0" y="999067"/>
            <a:ext cx="9025467" cy="5347230"/>
          </a:xfrm>
        </p:spPr>
        <p:txBody>
          <a:bodyPr>
            <a:noAutofit/>
          </a:bodyPr>
          <a:lstStyle/>
          <a:p>
            <a:r>
              <a:rPr lang="es-ES" sz="1800" b="1" dirty="0"/>
              <a:t>Artículo 12. Delegación de firma.</a:t>
            </a:r>
          </a:p>
          <a:p>
            <a:r>
              <a:rPr lang="es-ES" sz="1800" dirty="0"/>
              <a:t>1. Los titulares de los órganos administrativos podrán, en materias de su competencia, que ostenten, bien por atribución, bien por delegación de competencias, delegar la firma de sus resoluciones y actos administrativos en los titulares de los órganos o unidades administrativas que de ellos dependan, dentro de los límites señalados en el artículo 9.</a:t>
            </a:r>
          </a:p>
          <a:p>
            <a:r>
              <a:rPr lang="es-ES" sz="1800" dirty="0"/>
              <a:t>2. La delegación de firma no alterará la competencia del órgano delegante y para su validez no será necesaria su publicación.</a:t>
            </a:r>
          </a:p>
          <a:p>
            <a:r>
              <a:rPr lang="es-ES" sz="1800" dirty="0"/>
              <a:t>3. En las resoluciones y actos que se firmen por delegación se hará constar esta circunstancia y la autoridad de procedencia</a:t>
            </a:r>
            <a:r>
              <a:rPr lang="es-ES" sz="1800" dirty="0" smtClean="0"/>
              <a:t>.</a:t>
            </a:r>
          </a:p>
          <a:p>
            <a:r>
              <a:rPr lang="es-ES" sz="1800" strike="sngStrike" dirty="0" smtClean="0">
                <a:solidFill>
                  <a:srgbClr val="FF0000"/>
                </a:solidFill>
              </a:rPr>
              <a:t>4. XXX</a:t>
            </a:r>
            <a:endParaRPr lang="es-ES" sz="1800" strike="sngStrike" dirty="0">
              <a:solidFill>
                <a:srgbClr val="FF0000"/>
              </a:solidFill>
            </a:endParaRPr>
          </a:p>
          <a:p>
            <a:pPr marL="0" indent="0">
              <a:buNone/>
            </a:pPr>
            <a:endParaRPr lang="es-ES" sz="1800" dirty="0" smtClean="0"/>
          </a:p>
          <a:p>
            <a:r>
              <a:rPr lang="es-ES" sz="1800" b="1" strike="sngStrike" dirty="0" smtClean="0">
                <a:solidFill>
                  <a:srgbClr val="FF0000"/>
                </a:solidFill>
              </a:rPr>
              <a:t>Art. 16.4 Ley 30/1992:</a:t>
            </a:r>
            <a:r>
              <a:rPr lang="es-ES" sz="1800" strike="sngStrike" dirty="0" smtClean="0">
                <a:solidFill>
                  <a:srgbClr val="FF0000"/>
                </a:solidFill>
              </a:rPr>
              <a:t> </a:t>
            </a:r>
            <a:r>
              <a:rPr lang="es-ES" sz="1800" dirty="0" smtClean="0"/>
              <a:t> </a:t>
            </a:r>
            <a:r>
              <a:rPr lang="es-ES" sz="1800" strike="sngStrike" dirty="0">
                <a:solidFill>
                  <a:srgbClr val="FF0000"/>
                </a:solidFill>
              </a:rPr>
              <a:t>No cabrá la delegación de firma en las resoluciones de carácter sancionador</a:t>
            </a:r>
            <a:r>
              <a:rPr lang="es-ES" sz="1800" strike="sngStrike" dirty="0" smtClean="0">
                <a:solidFill>
                  <a:srgbClr val="FF0000"/>
                </a:solidFill>
              </a:rPr>
              <a:t>.</a:t>
            </a:r>
          </a:p>
          <a:p>
            <a:endParaRPr lang="es-ES" sz="1800" dirty="0" smtClean="0">
              <a:solidFill>
                <a:srgbClr val="000000"/>
              </a:solidFill>
            </a:endParaRPr>
          </a:p>
          <a:p>
            <a:r>
              <a:rPr lang="es-ES" sz="1800" dirty="0" smtClean="0">
                <a:solidFill>
                  <a:srgbClr val="0000FF"/>
                </a:solidFill>
              </a:rPr>
              <a:t>Pero: </a:t>
            </a:r>
          </a:p>
          <a:p>
            <a:r>
              <a:rPr lang="es-ES" sz="1800" b="1" dirty="0" smtClean="0">
                <a:solidFill>
                  <a:srgbClr val="0000FF"/>
                </a:solidFill>
              </a:rPr>
              <a:t>Art. 12.4 Ley de Galicia 16/2010:</a:t>
            </a:r>
            <a:r>
              <a:rPr lang="es-ES" sz="1800" dirty="0" smtClean="0">
                <a:solidFill>
                  <a:srgbClr val="0000FF"/>
                </a:solidFill>
              </a:rPr>
              <a:t> No </a:t>
            </a:r>
            <a:r>
              <a:rPr lang="es-ES" sz="1800" dirty="0">
                <a:solidFill>
                  <a:srgbClr val="0000FF"/>
                </a:solidFill>
              </a:rPr>
              <a:t>cabrá delegación de firma en las resoluciones de carácter sancionador.</a:t>
            </a:r>
          </a:p>
          <a:p>
            <a:pPr marL="0" indent="0">
              <a:buNone/>
            </a:pPr>
            <a:endParaRPr lang="es-ES" sz="1800" strike="sngStrike" dirty="0" smtClean="0">
              <a:solidFill>
                <a:srgbClr val="FF0000"/>
              </a:solidFill>
            </a:endParaRPr>
          </a:p>
          <a:p>
            <a:pPr marL="0" indent="0">
              <a:buNone/>
            </a:pPr>
            <a:endParaRPr lang="es-ES" sz="1800" strike="sngStrike" dirty="0">
              <a:solidFill>
                <a:srgbClr val="FF0000"/>
              </a:solidFill>
            </a:endParaRPr>
          </a:p>
        </p:txBody>
      </p:sp>
    </p:spTree>
    <p:extLst>
      <p:ext uri="{BB962C8B-B14F-4D97-AF65-F5344CB8AC3E}">
        <p14:creationId xmlns:p14="http://schemas.microsoft.com/office/powerpoint/2010/main" val="42326732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blinds(horizontal)">
                                      <p:cBhvr>
                                        <p:cTn id="12" dur="500"/>
                                        <p:tgtEl>
                                          <p:spTgt spid="3">
                                            <p:txEl>
                                              <p:pRg st="8" end="8"/>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blinds(horizontal)">
                                      <p:cBhvr>
                                        <p:cTn id="1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normAutofit/>
          </a:bodyPr>
          <a:lstStyle/>
          <a:p>
            <a:r>
              <a:rPr lang="es-ES" dirty="0" smtClean="0"/>
              <a:t>Competencia (6) Suplencia</a:t>
            </a:r>
            <a:endParaRPr lang="es-ES" dirty="0"/>
          </a:p>
        </p:txBody>
      </p:sp>
      <p:sp>
        <p:nvSpPr>
          <p:cNvPr id="3" name="Marcador de contenido 2"/>
          <p:cNvSpPr>
            <a:spLocks noGrp="1"/>
          </p:cNvSpPr>
          <p:nvPr>
            <p:ph idx="1"/>
          </p:nvPr>
        </p:nvSpPr>
        <p:spPr>
          <a:xfrm>
            <a:off x="0" y="999067"/>
            <a:ext cx="9025467" cy="5347230"/>
          </a:xfrm>
        </p:spPr>
        <p:txBody>
          <a:bodyPr>
            <a:noAutofit/>
          </a:bodyPr>
          <a:lstStyle/>
          <a:p>
            <a:r>
              <a:rPr lang="es-ES" sz="1800" b="1" dirty="0"/>
              <a:t>Artículo 13. Suplencia.</a:t>
            </a:r>
          </a:p>
          <a:p>
            <a:r>
              <a:rPr lang="es-ES" sz="1800" dirty="0"/>
              <a:t>1. En la forma que disponga cada Administración Pública, los titulares de los órganos administrativos podrán ser suplidos temporalmente en los supuestos de vacante, ausencia o enfermedad, así como en los casos en que haya sido declarada su abstención o recusación.</a:t>
            </a:r>
          </a:p>
          <a:p>
            <a:r>
              <a:rPr lang="es-ES" sz="1800" dirty="0"/>
              <a:t>Si no se designa suplente, la competencia del órgano administrativo se ejercerá por quien designe el órgano administrativo inmediato superior de quien dependa.</a:t>
            </a:r>
          </a:p>
          <a:p>
            <a:r>
              <a:rPr lang="es-ES" sz="1800" dirty="0"/>
              <a:t>2. La suplencia no implicará alteración de la competencia y para su validez no será necesaria su publicación</a:t>
            </a:r>
            <a:r>
              <a:rPr lang="es-ES" sz="1800" dirty="0" smtClean="0"/>
              <a:t>.</a:t>
            </a:r>
          </a:p>
          <a:p>
            <a:r>
              <a:rPr lang="es-ES" sz="1800" dirty="0" smtClean="0"/>
              <a:t>3 (…)</a:t>
            </a:r>
            <a:endParaRPr lang="es-ES" sz="1700" dirty="0"/>
          </a:p>
        </p:txBody>
      </p:sp>
    </p:spTree>
    <p:extLst>
      <p:ext uri="{BB962C8B-B14F-4D97-AF65-F5344CB8AC3E}">
        <p14:creationId xmlns:p14="http://schemas.microsoft.com/office/powerpoint/2010/main" val="27185963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5385" y="54505"/>
            <a:ext cx="8830081" cy="1143000"/>
          </a:xfrm>
        </p:spPr>
        <p:txBody>
          <a:bodyPr>
            <a:normAutofit fontScale="90000"/>
          </a:bodyPr>
          <a:lstStyle/>
          <a:p>
            <a:r>
              <a:rPr lang="es-ES" dirty="0" smtClean="0"/>
              <a:t>Competencia (7) Decisiones sobre </a:t>
            </a:r>
            <a:r>
              <a:rPr lang="es-ES" dirty="0" err="1" smtClean="0"/>
              <a:t>comp.</a:t>
            </a:r>
            <a:endParaRPr lang="es-ES" dirty="0"/>
          </a:p>
        </p:txBody>
      </p:sp>
      <p:sp>
        <p:nvSpPr>
          <p:cNvPr id="3" name="Marcador de contenido 2"/>
          <p:cNvSpPr>
            <a:spLocks noGrp="1"/>
          </p:cNvSpPr>
          <p:nvPr>
            <p:ph idx="1"/>
          </p:nvPr>
        </p:nvSpPr>
        <p:spPr>
          <a:xfrm>
            <a:off x="39076" y="999067"/>
            <a:ext cx="9025467" cy="5347230"/>
          </a:xfrm>
        </p:spPr>
        <p:txBody>
          <a:bodyPr>
            <a:noAutofit/>
          </a:bodyPr>
          <a:lstStyle/>
          <a:p>
            <a:r>
              <a:rPr lang="es-ES" sz="1800" b="1" dirty="0"/>
              <a:t>Artículo 14. Decisiones sobre competencia.</a:t>
            </a:r>
          </a:p>
          <a:p>
            <a:r>
              <a:rPr lang="es-ES" sz="1800" dirty="0"/>
              <a:t>1. El órgano administrativo que se estime incompetente para la resolución de un asunto remitirá directamente las actuaciones al órgano que considere competente, debiendo notificar esta circunstancia a los </a:t>
            </a:r>
            <a:r>
              <a:rPr lang="es-ES" sz="1800" dirty="0" smtClean="0"/>
              <a:t>interesados </a:t>
            </a:r>
            <a:r>
              <a:rPr lang="es-ES" sz="1800" strike="sngStrike" dirty="0" smtClean="0">
                <a:solidFill>
                  <a:srgbClr val="FF0000"/>
                </a:solidFill>
              </a:rPr>
              <a:t>si este pertenece a la misma Administración Pública.</a:t>
            </a:r>
            <a:endParaRPr lang="es-ES" sz="1800" strike="sngStrike" dirty="0">
              <a:solidFill>
                <a:srgbClr val="FF0000"/>
              </a:solidFill>
            </a:endParaRPr>
          </a:p>
          <a:p>
            <a:r>
              <a:rPr lang="es-ES" sz="1800" dirty="0"/>
              <a:t>2. Los interesados que sean parte en el procedimiento podrán dirigirse al órgano que se encuentre conociendo de un asunto para que decline su competencia y remita las actuaciones al órgano competente.</a:t>
            </a:r>
          </a:p>
          <a:p>
            <a:r>
              <a:rPr lang="es-ES" sz="1800" dirty="0"/>
              <a:t>Asimismo, podrán dirigirse al órgano que estimen competente para que requiera de inhibición al que esté conociendo del asunto.</a:t>
            </a:r>
          </a:p>
          <a:p>
            <a:r>
              <a:rPr lang="es-ES" sz="1800" dirty="0"/>
              <a:t>3. Los conflictos de atribuciones sólo podrán suscitarse entre órganos de una misma Administración no relacionados jerárquicamente, y respecto a asuntos sobre los que no haya finalizado el procedimiento administrativo</a:t>
            </a:r>
            <a:r>
              <a:rPr lang="es-ES" sz="1800" dirty="0" smtClean="0"/>
              <a:t>.</a:t>
            </a:r>
          </a:p>
          <a:p>
            <a:endParaRPr lang="es-ES" sz="1800" dirty="0"/>
          </a:p>
          <a:p>
            <a:pPr algn="just"/>
            <a:r>
              <a:rPr lang="es-ES" sz="1700" b="1" dirty="0" smtClean="0">
                <a:solidFill>
                  <a:srgbClr val="0000FF"/>
                </a:solidFill>
              </a:rPr>
              <a:t>Ley 39/2015 Artículo</a:t>
            </a:r>
            <a:r>
              <a:rPr lang="es-ES" sz="1700" b="1" dirty="0">
                <a:solidFill>
                  <a:srgbClr val="0000FF"/>
                </a:solidFill>
              </a:rPr>
              <a:t> 116. Causas de inadmisión.</a:t>
            </a:r>
          </a:p>
          <a:p>
            <a:pPr algn="just"/>
            <a:r>
              <a:rPr lang="es-ES" sz="1700" dirty="0">
                <a:solidFill>
                  <a:srgbClr val="0000FF"/>
                </a:solidFill>
              </a:rPr>
              <a:t>Serán causas de inadmisión las siguientes:</a:t>
            </a:r>
          </a:p>
          <a:p>
            <a:pPr algn="just"/>
            <a:r>
              <a:rPr lang="es-ES" sz="1700" dirty="0">
                <a:solidFill>
                  <a:srgbClr val="0000FF"/>
                </a:solidFill>
              </a:rPr>
              <a:t>a) Ser incompetente el órgano administrativo, cuando el competente perteneciera a otra Administración Pública. El recurso deberá remitirse al órgano competente, de acuerdo con lo establecido en el artículo 14.1 de la Ley de Régimen Jurídico del Sector Público</a:t>
            </a:r>
            <a:r>
              <a:rPr lang="es-ES" sz="1800" dirty="0">
                <a:solidFill>
                  <a:srgbClr val="0000FF"/>
                </a:solidFill>
              </a:rPr>
              <a:t>.</a:t>
            </a:r>
            <a:endParaRPr lang="es-ES" sz="1700" dirty="0">
              <a:solidFill>
                <a:srgbClr val="0000FF"/>
              </a:solidFill>
            </a:endParaRPr>
          </a:p>
        </p:txBody>
      </p:sp>
      <p:cxnSp>
        <p:nvCxnSpPr>
          <p:cNvPr id="4" name="Conector recto 3"/>
          <p:cNvCxnSpPr/>
          <p:nvPr/>
        </p:nvCxnSpPr>
        <p:spPr>
          <a:xfrm flipH="1">
            <a:off x="4298462" y="2325077"/>
            <a:ext cx="819443" cy="281353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40332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5385" y="54505"/>
            <a:ext cx="8830081" cy="1143000"/>
          </a:xfrm>
        </p:spPr>
        <p:txBody>
          <a:bodyPr>
            <a:normAutofit/>
          </a:bodyPr>
          <a:lstStyle/>
          <a:p>
            <a:r>
              <a:rPr lang="es-ES" dirty="0" smtClean="0"/>
              <a:t>Abstención y recusación (1)</a:t>
            </a:r>
            <a:endParaRPr lang="es-ES" dirty="0"/>
          </a:p>
        </p:txBody>
      </p:sp>
      <p:sp>
        <p:nvSpPr>
          <p:cNvPr id="3" name="Marcador de contenido 2"/>
          <p:cNvSpPr>
            <a:spLocks noGrp="1"/>
          </p:cNvSpPr>
          <p:nvPr>
            <p:ph idx="1"/>
          </p:nvPr>
        </p:nvSpPr>
        <p:spPr>
          <a:xfrm>
            <a:off x="39076" y="999067"/>
            <a:ext cx="9025467" cy="5347230"/>
          </a:xfrm>
        </p:spPr>
        <p:txBody>
          <a:bodyPr>
            <a:noAutofit/>
          </a:bodyPr>
          <a:lstStyle/>
          <a:p>
            <a:pPr algn="just"/>
            <a:r>
              <a:rPr lang="es-ES" sz="1400" b="1" dirty="0"/>
              <a:t>Artículo 23. Abstención.</a:t>
            </a:r>
          </a:p>
          <a:p>
            <a:pPr algn="just"/>
            <a:r>
              <a:rPr lang="es-ES" sz="1400" dirty="0"/>
              <a:t>1. Las autoridades y el personal al servicio de las Administraciones en quienes se den algunas de las circunstancias señaladas en el apartado siguiente se abstendrán de intervenir en el procedimiento y lo comunicarán a su superior inmediato, quien resolverá lo procedente.</a:t>
            </a:r>
          </a:p>
          <a:p>
            <a:pPr algn="just"/>
            <a:r>
              <a:rPr lang="es-ES" sz="1400" dirty="0"/>
              <a:t>2. Son motivos de abstención los siguientes:</a:t>
            </a:r>
          </a:p>
          <a:p>
            <a:pPr algn="just"/>
            <a:r>
              <a:rPr lang="es-ES" sz="1400" dirty="0"/>
              <a:t>a) Tener interés personal en el asunto de que se trate o en otro en cuya resolución pudiera influir la de aquél; ser administrador de sociedad o entidad interesada, o tener cuestión litigiosa pendiente con algún interesado.</a:t>
            </a:r>
          </a:p>
          <a:p>
            <a:pPr algn="just"/>
            <a:r>
              <a:rPr lang="es-ES" sz="1400" dirty="0"/>
              <a:t>b) Tener un vínculo matrimonial </a:t>
            </a:r>
            <a:r>
              <a:rPr lang="es-ES" sz="1400" dirty="0">
                <a:solidFill>
                  <a:srgbClr val="FF0000"/>
                </a:solidFill>
              </a:rPr>
              <a:t>o situación de hecho asimilable </a:t>
            </a:r>
            <a:r>
              <a:rPr lang="es-ES" sz="1400" dirty="0"/>
              <a:t>y el parentesco de consanguinidad dentro del cuarto grado o de afinidad dentro del segundo, con cualquiera de los interesados, con los administradores de entidades o sociedades interesadas y también con los asesores, representantes legales o mandatarios que intervengan en el procedimiento, así como compartir despacho profesional o estar asociado con éstos para el asesoramiento, la representación o el mandato.</a:t>
            </a:r>
          </a:p>
          <a:p>
            <a:pPr algn="just"/>
            <a:r>
              <a:rPr lang="es-ES" sz="1400" dirty="0"/>
              <a:t>c) Tener amistad íntima o enemistad manifiesta con alguna de las personas mencionadas en el apartado anterior.</a:t>
            </a:r>
          </a:p>
          <a:p>
            <a:pPr algn="just"/>
            <a:r>
              <a:rPr lang="es-ES" sz="1400" dirty="0"/>
              <a:t>d) Haber intervenido como perito o como testigo en el procedimiento de que se trate.</a:t>
            </a:r>
          </a:p>
          <a:p>
            <a:pPr algn="just"/>
            <a:r>
              <a:rPr lang="es-ES" sz="1400" dirty="0"/>
              <a:t>e) Tener relación de servicio con persona natural o jurídica interesada directamente en el asunto, o haberle prestado en los dos últimos años servicios profesionales de cualquier tipo y en cualquier circunstancia o lugar.</a:t>
            </a:r>
          </a:p>
          <a:p>
            <a:pPr algn="just"/>
            <a:r>
              <a:rPr lang="es-ES" sz="1400" dirty="0"/>
              <a:t>3. Los órganos </a:t>
            </a:r>
            <a:r>
              <a:rPr lang="es-ES" sz="1400" dirty="0">
                <a:solidFill>
                  <a:srgbClr val="FF0000"/>
                </a:solidFill>
              </a:rPr>
              <a:t>jerárquicamente</a:t>
            </a:r>
            <a:r>
              <a:rPr lang="es-ES" sz="1400" dirty="0"/>
              <a:t> superiores a quien se encuentre en alguna de las circunstancias señaladas en el punto anterior podrán ordenarle que se abstengan de toda intervención en el expediente.</a:t>
            </a:r>
          </a:p>
          <a:p>
            <a:pPr algn="just"/>
            <a:r>
              <a:rPr lang="es-ES" sz="1400" dirty="0"/>
              <a:t>4. La actuación de autoridades y personal al servicio de las Administraciones Públicas en los que concurran motivos de abstención no implicará, necesariamente</a:t>
            </a:r>
            <a:r>
              <a:rPr lang="es-ES" sz="1400" dirty="0">
                <a:solidFill>
                  <a:srgbClr val="FF0000"/>
                </a:solidFill>
              </a:rPr>
              <a:t>, y en todo caso</a:t>
            </a:r>
            <a:r>
              <a:rPr lang="es-ES" sz="1400" dirty="0"/>
              <a:t>, la invalidez de los actos en que hayan intervenido.</a:t>
            </a:r>
          </a:p>
          <a:p>
            <a:pPr algn="just"/>
            <a:r>
              <a:rPr lang="es-ES" sz="1400" dirty="0"/>
              <a:t>5. La no abstención en los casos en que concurra alguna de esas circunstancias dará lugar a la responsabilidad que proceda.</a:t>
            </a:r>
          </a:p>
        </p:txBody>
      </p:sp>
    </p:spTree>
    <p:extLst>
      <p:ext uri="{BB962C8B-B14F-4D97-AF65-F5344CB8AC3E}">
        <p14:creationId xmlns:p14="http://schemas.microsoft.com/office/powerpoint/2010/main" val="293160432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Abstención y recusación (2)</a:t>
            </a:r>
            <a:endParaRPr lang="es-ES" dirty="0"/>
          </a:p>
        </p:txBody>
      </p:sp>
      <p:sp>
        <p:nvSpPr>
          <p:cNvPr id="3" name="Marcador de contenido 2"/>
          <p:cNvSpPr>
            <a:spLocks noGrp="1"/>
          </p:cNvSpPr>
          <p:nvPr>
            <p:ph idx="1"/>
          </p:nvPr>
        </p:nvSpPr>
        <p:spPr/>
        <p:txBody>
          <a:bodyPr>
            <a:normAutofit fontScale="62500" lnSpcReduction="20000"/>
          </a:bodyPr>
          <a:lstStyle/>
          <a:p>
            <a:r>
              <a:rPr lang="es-ES" b="1" dirty="0"/>
              <a:t>Artículo 24. Recusación.</a:t>
            </a:r>
          </a:p>
          <a:p>
            <a:r>
              <a:rPr lang="es-ES" dirty="0"/>
              <a:t>1. En los casos previstos en el artículo anterior, podrá promoverse recusación por los interesados en cualquier momento de la tramitación del procedimiento.</a:t>
            </a:r>
          </a:p>
          <a:p>
            <a:r>
              <a:rPr lang="es-ES" dirty="0"/>
              <a:t>2. La recusación se planteará por escrito en el que se expresará la causa o causas en que se funda.</a:t>
            </a:r>
          </a:p>
          <a:p>
            <a:r>
              <a:rPr lang="es-ES" dirty="0"/>
              <a:t>3. En el día siguiente el recusado manifestará a su inmediato superior si se da o no en él la causa alegada. En el primer caso, </a:t>
            </a:r>
            <a:r>
              <a:rPr lang="es-ES" dirty="0">
                <a:solidFill>
                  <a:srgbClr val="FF0000"/>
                </a:solidFill>
              </a:rPr>
              <a:t>si el superior aprecia la concurrencia de la causa de recusación</a:t>
            </a:r>
            <a:r>
              <a:rPr lang="es-ES" dirty="0"/>
              <a:t>, acordará su sustitución acto seguido.</a:t>
            </a:r>
          </a:p>
          <a:p>
            <a:r>
              <a:rPr lang="es-ES" dirty="0"/>
              <a:t>4. Si el recusado niega la causa de recusación, el superior resolverá en el plazo de tres días, previos los informes y comprobaciones que considere oportunos.</a:t>
            </a:r>
          </a:p>
          <a:p>
            <a:r>
              <a:rPr lang="es-ES" dirty="0"/>
              <a:t>5. Contra las resoluciones adoptadas en esta materia no cabrá recurso, sin perjuicio de la posibilidad de alegar la recusación al interponer el recurso que proceda contra el acto que ponga fin al procedimiento.</a:t>
            </a:r>
          </a:p>
        </p:txBody>
      </p:sp>
    </p:spTree>
    <p:extLst>
      <p:ext uri="{BB962C8B-B14F-4D97-AF65-F5344CB8AC3E}">
        <p14:creationId xmlns:p14="http://schemas.microsoft.com/office/powerpoint/2010/main" val="170851335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lstStyle/>
          <a:p>
            <a:r>
              <a:rPr lang="es-ES" dirty="0"/>
              <a:t>Órganos colegiados </a:t>
            </a:r>
            <a:r>
              <a:rPr lang="es-ES" dirty="0" smtClean="0"/>
              <a:t>(1)</a:t>
            </a:r>
            <a:endParaRPr lang="es-ES" dirty="0"/>
          </a:p>
        </p:txBody>
      </p:sp>
      <p:sp>
        <p:nvSpPr>
          <p:cNvPr id="3" name="Marcador de contenido 2"/>
          <p:cNvSpPr>
            <a:spLocks noGrp="1"/>
          </p:cNvSpPr>
          <p:nvPr>
            <p:ph idx="1"/>
          </p:nvPr>
        </p:nvSpPr>
        <p:spPr>
          <a:xfrm>
            <a:off x="0" y="999067"/>
            <a:ext cx="9025467" cy="5347230"/>
          </a:xfrm>
        </p:spPr>
        <p:txBody>
          <a:bodyPr>
            <a:noAutofit/>
          </a:bodyPr>
          <a:lstStyle/>
          <a:p>
            <a:pPr algn="just"/>
            <a:r>
              <a:rPr lang="es-ES" sz="1800" b="1" dirty="0" smtClean="0"/>
              <a:t>STS de 23 de febrero de 2012 (F.J. D</a:t>
            </a:r>
            <a:r>
              <a:rPr lang="es-ES" sz="1800" b="1" dirty="0"/>
              <a:t>e</a:t>
            </a:r>
            <a:r>
              <a:rPr lang="es-ES" sz="1800" b="1" dirty="0" smtClean="0"/>
              <a:t>cimoquinto)</a:t>
            </a:r>
            <a:r>
              <a:rPr lang="es-ES" sz="1600" b="1" dirty="0" smtClean="0"/>
              <a:t>:</a:t>
            </a:r>
          </a:p>
          <a:p>
            <a:pPr marL="0" indent="0" algn="just">
              <a:buNone/>
            </a:pPr>
            <a:r>
              <a:rPr lang="es-ES" sz="1600" dirty="0" smtClean="0"/>
              <a:t>“de </a:t>
            </a:r>
            <a:r>
              <a:rPr lang="es-ES" sz="1600" dirty="0"/>
              <a:t>las sentencias de esta Sala de fechas 15 de marzo de 1991 y 19 de febrero de 2008 se desprende que tienen el carácter de </a:t>
            </a:r>
            <a:r>
              <a:rPr lang="es-ES" sz="1600" b="1" dirty="0"/>
              <a:t>reglas esenciales </a:t>
            </a:r>
            <a:r>
              <a:rPr lang="es-ES" sz="1600" dirty="0"/>
              <a:t>para la formación de la voluntad de los </a:t>
            </a:r>
            <a:r>
              <a:rPr lang="es-ES" sz="1600" b="1" dirty="0"/>
              <a:t>órganos colegiados </a:t>
            </a:r>
            <a:r>
              <a:rPr lang="es-ES" sz="1600" dirty="0"/>
              <a:t>las siguientes:</a:t>
            </a:r>
          </a:p>
          <a:p>
            <a:pPr algn="just"/>
            <a:r>
              <a:rPr lang="es-ES" sz="1600" dirty="0"/>
              <a:t>a) Las que afectan a la convocatoria de los miembros componentes de tales órganos, en cuanto que afectan a la asistencia de los mismos y al preciso conocimiento de los asuntos a tratar en la correspondiente sesión.</a:t>
            </a:r>
          </a:p>
          <a:p>
            <a:pPr algn="just"/>
            <a:r>
              <a:rPr lang="es-ES" sz="1600" dirty="0"/>
              <a:t>b) Las que se refieren a la elaboración y ulterior comunicación del orden del día, en tanto que comprenden las materias objeto de deliberación y, en su caso, posterior aprobación.</a:t>
            </a:r>
          </a:p>
          <a:p>
            <a:pPr algn="just"/>
            <a:r>
              <a:rPr lang="es-ES" sz="1600" dirty="0"/>
              <a:t>c) Las que establecen un determinado quórum de asistencia y votación, en la medida que determinan la pormenorizada participación en la sesión de que se trate.</a:t>
            </a:r>
          </a:p>
          <a:p>
            <a:pPr algn="just"/>
            <a:r>
              <a:rPr lang="es-ES" sz="1600" dirty="0"/>
              <a:t>d) Las que comprenden el sentido preciso de la deliberación de los distintos asistentes, en orden a identificar la específica votación de cada uno de esos asistentes.</a:t>
            </a:r>
          </a:p>
          <a:p>
            <a:pPr algn="just"/>
            <a:r>
              <a:rPr lang="es-ES" sz="1600" dirty="0"/>
              <a:t>e) Las que determinan la concreta composición del respectivo órgano colegiado, con particular e ineludible intervención del presidente y del secretario, además de los vocales o restantes miembros, a los efectos de precisar el número, calidad y circunstancias de los mismos, con expresa nominación individual y con una específica y detallada referencia a la condición en que intervienen en cada caso, según las funciones que legalmente les puedan corresponder</a:t>
            </a:r>
            <a:r>
              <a:rPr lang="es-ES" sz="1600" dirty="0" smtClean="0"/>
              <a:t>.”</a:t>
            </a:r>
          </a:p>
          <a:p>
            <a:pPr algn="just"/>
            <a:endParaRPr lang="es-ES" sz="1600" dirty="0"/>
          </a:p>
          <a:p>
            <a:pPr algn="just"/>
            <a:r>
              <a:rPr lang="es-ES" sz="1800" b="1" dirty="0" smtClean="0"/>
              <a:t>art. 47.1.e Ley 39/2015</a:t>
            </a:r>
            <a:endParaRPr lang="es-ES" sz="1800" b="1" dirty="0"/>
          </a:p>
        </p:txBody>
      </p:sp>
    </p:spTree>
    <p:extLst>
      <p:ext uri="{BB962C8B-B14F-4D97-AF65-F5344CB8AC3E}">
        <p14:creationId xmlns:p14="http://schemas.microsoft.com/office/powerpoint/2010/main" val="137420973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lstStyle/>
          <a:p>
            <a:r>
              <a:rPr lang="es-ES" dirty="0"/>
              <a:t>Órganos colegiados </a:t>
            </a:r>
            <a:r>
              <a:rPr lang="es-ES" dirty="0" smtClean="0"/>
              <a:t>(2)</a:t>
            </a:r>
            <a:endParaRPr lang="es-ES" dirty="0"/>
          </a:p>
        </p:txBody>
      </p:sp>
      <p:sp>
        <p:nvSpPr>
          <p:cNvPr id="3" name="Marcador de contenido 2"/>
          <p:cNvSpPr>
            <a:spLocks noGrp="1"/>
          </p:cNvSpPr>
          <p:nvPr>
            <p:ph idx="1"/>
          </p:nvPr>
        </p:nvSpPr>
        <p:spPr>
          <a:xfrm>
            <a:off x="0" y="999067"/>
            <a:ext cx="9025467" cy="5347230"/>
          </a:xfrm>
        </p:spPr>
        <p:txBody>
          <a:bodyPr>
            <a:noAutofit/>
          </a:bodyPr>
          <a:lstStyle/>
          <a:p>
            <a:pPr algn="just"/>
            <a:r>
              <a:rPr lang="es-ES" sz="1700" b="1" dirty="0"/>
              <a:t>Artículo 15. Régimen.</a:t>
            </a:r>
          </a:p>
          <a:p>
            <a:pPr algn="just"/>
            <a:r>
              <a:rPr lang="es-ES" sz="1700" dirty="0"/>
              <a:t>1. El régimen jurídico de los órganos colegiados se ajustará a las normas contenidas en la presente sección, sin perjuicio de las peculiaridades organizativas de las Administraciones Públicas en que se integran.</a:t>
            </a:r>
          </a:p>
          <a:p>
            <a:pPr algn="just"/>
            <a:r>
              <a:rPr lang="es-ES" sz="1700" dirty="0"/>
              <a:t>2. Los órganos colegiados de las distintas Administraciones Públicas en que participen organizaciones representativas de intereses sociales, así como aquellos compuestos por representaciones de distintas Administraciones Públicas, cuenten o no con participación de organizaciones representativas de intereses sociales, podrán establecer o completar sus propias normas de funcionamiento.</a:t>
            </a:r>
          </a:p>
          <a:p>
            <a:pPr algn="just"/>
            <a:r>
              <a:rPr lang="es-ES" sz="1700" dirty="0"/>
              <a:t>Los órganos colegiados a que se refiere este apartado quedarán integrados en la Administración Pública que corresponda, aunque sin participar en la estructura jerárquica de ésta, salvo que así lo establezcan sus normas de creación, se desprenda de sus funciones o de la propia naturaleza del órgano colegiado.</a:t>
            </a:r>
          </a:p>
          <a:p>
            <a:pPr algn="just"/>
            <a:r>
              <a:rPr lang="es-ES" sz="1700" dirty="0">
                <a:solidFill>
                  <a:srgbClr val="FF0000"/>
                </a:solidFill>
              </a:rPr>
              <a:t>3. El acuerdo de creación y las normas de funcionamiento de los órganos colegiados que dicten resoluciones que tengan efectos jurídicos frente a terceros deberán ser publicados en el Boletín o Diario Oficial de la Administración Pública en que se integran. Adicionalmente, las Administraciones podrán publicarlos en otros medios de difusión que garanticen su conocimiento.</a:t>
            </a:r>
          </a:p>
          <a:p>
            <a:pPr algn="just"/>
            <a:r>
              <a:rPr lang="es-ES" sz="1700" dirty="0">
                <a:solidFill>
                  <a:srgbClr val="FF0000"/>
                </a:solidFill>
              </a:rPr>
              <a:t>Cuando se trate de un órgano colegiado a los que se refiere el apartado 2 de este artículo la citada publicidad se realizará por la Administración a quien corresponda la Presidencia.</a:t>
            </a:r>
          </a:p>
        </p:txBody>
      </p:sp>
    </p:spTree>
    <p:extLst>
      <p:ext uri="{BB962C8B-B14F-4D97-AF65-F5344CB8AC3E}">
        <p14:creationId xmlns:p14="http://schemas.microsoft.com/office/powerpoint/2010/main" val="258004453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lstStyle/>
          <a:p>
            <a:r>
              <a:rPr lang="es-ES" dirty="0"/>
              <a:t>Órganos colegiados </a:t>
            </a:r>
            <a:r>
              <a:rPr lang="es-ES" dirty="0" smtClean="0"/>
              <a:t>(3)</a:t>
            </a:r>
            <a:endParaRPr lang="es-ES" dirty="0"/>
          </a:p>
        </p:txBody>
      </p:sp>
      <p:sp>
        <p:nvSpPr>
          <p:cNvPr id="3" name="Marcador de contenido 2"/>
          <p:cNvSpPr>
            <a:spLocks noGrp="1"/>
          </p:cNvSpPr>
          <p:nvPr>
            <p:ph idx="1"/>
          </p:nvPr>
        </p:nvSpPr>
        <p:spPr>
          <a:xfrm>
            <a:off x="0" y="999067"/>
            <a:ext cx="9025467" cy="5347230"/>
          </a:xfrm>
        </p:spPr>
        <p:txBody>
          <a:bodyPr>
            <a:noAutofit/>
          </a:bodyPr>
          <a:lstStyle/>
          <a:p>
            <a:pPr algn="just"/>
            <a:r>
              <a:rPr lang="es-ES" sz="2400" b="1" dirty="0"/>
              <a:t>Artículo 16. Secretario.</a:t>
            </a:r>
          </a:p>
          <a:p>
            <a:pPr algn="just"/>
            <a:r>
              <a:rPr lang="es-ES" sz="2400" dirty="0"/>
              <a:t>1. Los órganos colegiados tendrán un Secretario que podrá ser un miembro del propio órgano o una persona al servicio de la Administración Pública correspondiente.</a:t>
            </a:r>
          </a:p>
          <a:p>
            <a:pPr algn="just"/>
            <a:r>
              <a:rPr lang="es-ES" sz="2400" dirty="0">
                <a:solidFill>
                  <a:srgbClr val="FF0000"/>
                </a:solidFill>
              </a:rPr>
              <a:t>2. Corresponderá al Secretario velar por la legalidad formal y material de las actuaciones del órgano colegiado, certificar las actuaciones del mismo y garantizar que los procedimientos y reglas de constitución y adopción de acuerdos son respetadas.</a:t>
            </a:r>
          </a:p>
          <a:p>
            <a:pPr algn="just"/>
            <a:r>
              <a:rPr lang="es-ES" sz="2400" dirty="0">
                <a:solidFill>
                  <a:srgbClr val="FF0000"/>
                </a:solidFill>
              </a:rPr>
              <a:t>3. En caso de que el Secretario no miembro sea suplido por un miembro del órgano colegiado, éste conservará todos sus derechos como tal</a:t>
            </a:r>
            <a:r>
              <a:rPr lang="es-ES" sz="2400" dirty="0"/>
              <a:t>.</a:t>
            </a:r>
          </a:p>
          <a:p>
            <a:pPr algn="just"/>
            <a:endParaRPr lang="es-ES" sz="1700" dirty="0">
              <a:solidFill>
                <a:srgbClr val="FF0000"/>
              </a:solidFill>
            </a:endParaRPr>
          </a:p>
        </p:txBody>
      </p:sp>
    </p:spTree>
    <p:extLst>
      <p:ext uri="{BB962C8B-B14F-4D97-AF65-F5344CB8AC3E}">
        <p14:creationId xmlns:p14="http://schemas.microsoft.com/office/powerpoint/2010/main" val="50036989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505"/>
            <a:ext cx="8229600" cy="1143000"/>
          </a:xfrm>
        </p:spPr>
        <p:txBody>
          <a:bodyPr/>
          <a:lstStyle/>
          <a:p>
            <a:r>
              <a:rPr lang="es-ES" dirty="0"/>
              <a:t>Órganos colegiados </a:t>
            </a:r>
            <a:r>
              <a:rPr lang="es-ES" dirty="0" smtClean="0"/>
              <a:t>(4)</a:t>
            </a:r>
            <a:endParaRPr lang="es-ES" dirty="0"/>
          </a:p>
        </p:txBody>
      </p:sp>
      <p:sp>
        <p:nvSpPr>
          <p:cNvPr id="3" name="Marcador de contenido 2"/>
          <p:cNvSpPr>
            <a:spLocks noGrp="1"/>
          </p:cNvSpPr>
          <p:nvPr>
            <p:ph idx="1"/>
          </p:nvPr>
        </p:nvSpPr>
        <p:spPr>
          <a:xfrm>
            <a:off x="118533" y="999067"/>
            <a:ext cx="8771468" cy="5347230"/>
          </a:xfrm>
        </p:spPr>
        <p:txBody>
          <a:bodyPr>
            <a:noAutofit/>
          </a:bodyPr>
          <a:lstStyle/>
          <a:p>
            <a:pPr algn="just"/>
            <a:r>
              <a:rPr lang="es-ES" sz="2000" b="1" dirty="0"/>
              <a:t>Artículo 17. Convocatorias y sesiones</a:t>
            </a:r>
            <a:r>
              <a:rPr lang="es-ES" sz="2000" b="1" dirty="0" smtClean="0"/>
              <a:t>.  </a:t>
            </a:r>
            <a:r>
              <a:rPr lang="es-ES" sz="2000" strike="sngStrike" dirty="0" smtClean="0">
                <a:solidFill>
                  <a:srgbClr val="FF0000"/>
                </a:solidFill>
                <a:sym typeface="Wingdings"/>
              </a:rPr>
              <a:t> </a:t>
            </a:r>
            <a:r>
              <a:rPr lang="es-ES" sz="2000" strike="sngStrike" dirty="0" err="1" smtClean="0">
                <a:solidFill>
                  <a:srgbClr val="FF0000"/>
                </a:solidFill>
                <a:sym typeface="Wingdings"/>
              </a:rPr>
              <a:t>D.Adicional</a:t>
            </a:r>
            <a:r>
              <a:rPr lang="es-ES" sz="2000" strike="sngStrike" dirty="0" smtClean="0">
                <a:solidFill>
                  <a:srgbClr val="FF0000"/>
                </a:solidFill>
                <a:sym typeface="Wingdings"/>
              </a:rPr>
              <a:t> 1ª L 11/2007 AECSP</a:t>
            </a:r>
            <a:endParaRPr lang="es-ES" sz="2000" strike="sngStrike" dirty="0">
              <a:solidFill>
                <a:srgbClr val="FF0000"/>
              </a:solidFill>
            </a:endParaRPr>
          </a:p>
          <a:p>
            <a:pPr algn="just"/>
            <a:r>
              <a:rPr lang="es-ES" sz="2000" dirty="0"/>
              <a:t>1. Todos los órganos colegiados se podrán constituir, convocar, celebrar sus sesiones, adoptar acuerdos y remitir actas tanto de forma presencial como a distancia, salvo que su reglamento interno recoja expresa y excepcionalmente lo contrario.</a:t>
            </a:r>
          </a:p>
          <a:p>
            <a:pPr algn="just"/>
            <a:r>
              <a:rPr lang="es-ES" sz="2000" dirty="0">
                <a:solidFill>
                  <a:srgbClr val="FF0000"/>
                </a:solidFill>
              </a:rPr>
              <a:t>En las sesiones que celebren los órganos colegiados a distancia, sus miembros podrán encontrarse en distintos lugares siempre y cuando se asegure por medios electrónicos, considerándose también tales los telefónicos, y audiovisuales, la identidad de los miembros o personas que los suplan, el contenido de sus manifestaciones, el momento en que éstas se producen, así como la interactividad e intercomunicación entre ellos en tiempo real y la disponibilidad de los medios durante la sesión. Entre otros, se considerarán incluidos entre los medios electrónicos válidos, el correo electrónico, las </a:t>
            </a:r>
            <a:r>
              <a:rPr lang="es-ES" sz="2000" dirty="0" err="1">
                <a:solidFill>
                  <a:srgbClr val="FF0000"/>
                </a:solidFill>
              </a:rPr>
              <a:t>audioconferencias</a:t>
            </a:r>
            <a:r>
              <a:rPr lang="es-ES" sz="2000" dirty="0">
                <a:solidFill>
                  <a:srgbClr val="FF0000"/>
                </a:solidFill>
              </a:rPr>
              <a:t> y las videoconferencias</a:t>
            </a:r>
            <a:r>
              <a:rPr lang="es-ES" sz="2000" dirty="0" smtClean="0">
                <a:solidFill>
                  <a:srgbClr val="FF0000"/>
                </a:solidFill>
              </a:rPr>
              <a:t>.</a:t>
            </a:r>
          </a:p>
          <a:p>
            <a:pPr algn="just"/>
            <a:endParaRPr lang="es-ES" sz="2000" dirty="0">
              <a:solidFill>
                <a:srgbClr val="FF0000"/>
              </a:solidFill>
            </a:endParaRPr>
          </a:p>
          <a:p>
            <a:pPr algn="just"/>
            <a:r>
              <a:rPr lang="es-ES" sz="2000" b="1" dirty="0">
                <a:solidFill>
                  <a:srgbClr val="0000FF"/>
                </a:solidFill>
              </a:rPr>
              <a:t>Artículo </a:t>
            </a:r>
            <a:r>
              <a:rPr lang="es-ES" sz="2000" b="1" dirty="0" smtClean="0">
                <a:solidFill>
                  <a:srgbClr val="0000FF"/>
                </a:solidFill>
              </a:rPr>
              <a:t>21 Ley de Galicia 16/2010</a:t>
            </a:r>
            <a:r>
              <a:rPr lang="es-ES" sz="2000" dirty="0" smtClean="0">
                <a:solidFill>
                  <a:srgbClr val="0000FF"/>
                </a:solidFill>
              </a:rPr>
              <a:t>. </a:t>
            </a:r>
            <a:r>
              <a:rPr lang="es-ES" sz="2000" dirty="0">
                <a:solidFill>
                  <a:srgbClr val="0000FF"/>
                </a:solidFill>
              </a:rPr>
              <a:t>Uso de medios electrónicos.</a:t>
            </a:r>
            <a:endParaRPr lang="es-ES" sz="2000" dirty="0">
              <a:solidFill>
                <a:srgbClr val="0000FF"/>
              </a:solidFill>
            </a:endParaRPr>
          </a:p>
        </p:txBody>
      </p:sp>
    </p:spTree>
    <p:extLst>
      <p:ext uri="{BB962C8B-B14F-4D97-AF65-F5344CB8AC3E}">
        <p14:creationId xmlns:p14="http://schemas.microsoft.com/office/powerpoint/2010/main" val="50766554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Órganos colegiados </a:t>
            </a:r>
            <a:r>
              <a:rPr lang="es-ES" dirty="0" smtClean="0"/>
              <a:t>(5)</a:t>
            </a:r>
            <a:endParaRPr lang="es-ES" dirty="0"/>
          </a:p>
        </p:txBody>
      </p:sp>
      <p:sp>
        <p:nvSpPr>
          <p:cNvPr id="3" name="Marcador de contenido 2"/>
          <p:cNvSpPr>
            <a:spLocks noGrp="1"/>
          </p:cNvSpPr>
          <p:nvPr>
            <p:ph idx="1"/>
          </p:nvPr>
        </p:nvSpPr>
        <p:spPr>
          <a:xfrm>
            <a:off x="287867" y="1417638"/>
            <a:ext cx="8602133" cy="5067829"/>
          </a:xfrm>
        </p:spPr>
        <p:txBody>
          <a:bodyPr>
            <a:normAutofit fontScale="55000" lnSpcReduction="20000"/>
          </a:bodyPr>
          <a:lstStyle/>
          <a:p>
            <a:pPr algn="just"/>
            <a:r>
              <a:rPr lang="es-ES" dirty="0"/>
              <a:t>Artículo 18. Actas</a:t>
            </a:r>
            <a:r>
              <a:rPr lang="es-ES" dirty="0" smtClean="0"/>
              <a:t>.	</a:t>
            </a:r>
            <a:r>
              <a:rPr lang="es-ES" dirty="0" smtClean="0">
                <a:solidFill>
                  <a:srgbClr val="FF0000"/>
                </a:solidFill>
                <a:sym typeface="Wingdings"/>
              </a:rPr>
              <a:t> </a:t>
            </a:r>
            <a:r>
              <a:rPr lang="es-ES" strike="sngStrike" dirty="0" smtClean="0">
                <a:solidFill>
                  <a:srgbClr val="FF0000"/>
                </a:solidFill>
                <a:sym typeface="Wingdings"/>
              </a:rPr>
              <a:t>art. 27 Ley 30/1992</a:t>
            </a:r>
            <a:endParaRPr lang="es-ES" strike="sngStrike" dirty="0">
              <a:solidFill>
                <a:srgbClr val="FF0000"/>
              </a:solidFill>
            </a:endParaRPr>
          </a:p>
          <a:p>
            <a:pPr algn="just"/>
            <a:r>
              <a:rPr lang="es-ES" dirty="0"/>
              <a:t>1. De cada sesión que celebre el órgano colegiado se levantará acta por el Secretario, que especificará necesariamente los asistentes, el orden del día de la reunión, las circunstancias del lugar y tiempo en que se ha celebrado, los puntos principales de las deliberaciones, así como el contenido de los acuerdos adoptados.</a:t>
            </a:r>
          </a:p>
          <a:p>
            <a:pPr algn="just"/>
            <a:r>
              <a:rPr lang="es-ES" dirty="0">
                <a:solidFill>
                  <a:srgbClr val="FF0000"/>
                </a:solidFill>
              </a:rPr>
              <a:t>Podrán grabarse las sesiones que celebre el órgano colegiado. El fichero resultante de la grabación, junto con la certificación expedida por el Secretario de la autenticidad e integridad del mismo, y cuantos documentos en soporte electrónico se utilizasen como documentos de la sesión, podrán acompañar al acta de las sesiones, sin necesidad de hacer constar en ella los puntos principales de las deliberaciones.</a:t>
            </a:r>
          </a:p>
          <a:p>
            <a:pPr algn="just"/>
            <a:r>
              <a:rPr lang="es-ES" dirty="0"/>
              <a:t>2. El acta de cada sesión podrá aprobarse en la misma reunión o en la inmediata siguiente. </a:t>
            </a:r>
            <a:r>
              <a:rPr lang="es-ES" dirty="0">
                <a:solidFill>
                  <a:srgbClr val="FF0000"/>
                </a:solidFill>
              </a:rPr>
              <a:t>El Secretario elaborará el acta con el visto bueno del Presidente y lo remitirá a través de medios electrónicos, a los miembros del órgano colegiado, quienes podrán manifestar por los mismos medios su conformidad o reparos al texto, a efectos de su aprobación, considerándose, en caso afirmativo, aprobada en la misma reunión</a:t>
            </a:r>
            <a:r>
              <a:rPr lang="es-ES" dirty="0"/>
              <a:t>.</a:t>
            </a:r>
          </a:p>
          <a:p>
            <a:pPr algn="just"/>
            <a:r>
              <a:rPr lang="es-ES" dirty="0">
                <a:solidFill>
                  <a:srgbClr val="FF0000"/>
                </a:solidFill>
              </a:rPr>
              <a:t>Cuando se hubiese optado por la grabación de las sesiones celebradas o por la utilización de documentos en soporte electrónico, deberán conservarse de forma que se garantice la integridad y autenticidad de los ficheros electrónicos correspondientes y el acceso a los mismos por parte de los miembros del órgano colegiado</a:t>
            </a:r>
            <a:r>
              <a:rPr lang="es-ES" dirty="0" smtClean="0">
                <a:solidFill>
                  <a:srgbClr val="FF0000"/>
                </a:solidFill>
              </a:rPr>
              <a:t>.</a:t>
            </a:r>
          </a:p>
          <a:p>
            <a:pPr algn="just"/>
            <a:endParaRPr lang="es-ES" dirty="0">
              <a:solidFill>
                <a:srgbClr val="FF0000"/>
              </a:solidFill>
            </a:endParaRPr>
          </a:p>
          <a:p>
            <a:pPr algn="just"/>
            <a:r>
              <a:rPr lang="es-ES" b="1" dirty="0">
                <a:solidFill>
                  <a:srgbClr val="0000FF"/>
                </a:solidFill>
              </a:rPr>
              <a:t>Artículo </a:t>
            </a:r>
            <a:r>
              <a:rPr lang="es-ES" b="1" dirty="0" smtClean="0">
                <a:solidFill>
                  <a:srgbClr val="0000FF"/>
                </a:solidFill>
              </a:rPr>
              <a:t>21.4 </a:t>
            </a:r>
            <a:r>
              <a:rPr lang="es-ES" b="1" dirty="0">
                <a:solidFill>
                  <a:srgbClr val="0000FF"/>
                </a:solidFill>
              </a:rPr>
              <a:t>Ley de Galicia 16/2010</a:t>
            </a:r>
            <a:r>
              <a:rPr lang="es-ES" dirty="0">
                <a:solidFill>
                  <a:srgbClr val="0000FF"/>
                </a:solidFill>
              </a:rPr>
              <a:t>. Uso de medios electrónicos</a:t>
            </a:r>
            <a:endParaRPr lang="es-ES" dirty="0">
              <a:solidFill>
                <a:srgbClr val="FF0000"/>
              </a:solidFill>
            </a:endParaRPr>
          </a:p>
          <a:p>
            <a:endParaRPr lang="es-ES" dirty="0"/>
          </a:p>
        </p:txBody>
      </p:sp>
    </p:spTree>
    <p:extLst>
      <p:ext uri="{BB962C8B-B14F-4D97-AF65-F5344CB8AC3E}">
        <p14:creationId xmlns:p14="http://schemas.microsoft.com/office/powerpoint/2010/main" val="395665789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0"/>
            <a:ext cx="8229600" cy="1143000"/>
          </a:xfrm>
        </p:spPr>
        <p:txBody>
          <a:bodyPr/>
          <a:lstStyle/>
          <a:p>
            <a:r>
              <a:rPr lang="es-ES" dirty="0" smtClean="0"/>
              <a:t>Órganos colegiados (6)</a:t>
            </a:r>
            <a:endParaRPr lang="es-ES" dirty="0"/>
          </a:p>
        </p:txBody>
      </p:sp>
      <p:sp>
        <p:nvSpPr>
          <p:cNvPr id="3" name="Marcador de contenido 2"/>
          <p:cNvSpPr>
            <a:spLocks noGrp="1"/>
          </p:cNvSpPr>
          <p:nvPr>
            <p:ph idx="1"/>
          </p:nvPr>
        </p:nvSpPr>
        <p:spPr>
          <a:xfrm>
            <a:off x="143085" y="1459391"/>
            <a:ext cx="8853360" cy="4910148"/>
          </a:xfrm>
        </p:spPr>
        <p:txBody>
          <a:bodyPr>
            <a:normAutofit lnSpcReduction="10000"/>
          </a:bodyPr>
          <a:lstStyle/>
          <a:p>
            <a:pPr algn="just"/>
            <a:r>
              <a:rPr lang="es-ES" sz="2400" b="1" dirty="0" smtClean="0"/>
              <a:t>Artículo</a:t>
            </a:r>
            <a:r>
              <a:rPr lang="es-ES" sz="2400" b="1" dirty="0"/>
              <a:t> 19. Régimen de los órganos colegiados de la Administración General del Estado y de las Entidades de Derecho Público vinculadas o dependientes de ella</a:t>
            </a:r>
            <a:r>
              <a:rPr lang="es-ES" sz="2400" b="1" dirty="0" smtClean="0"/>
              <a:t>. </a:t>
            </a:r>
            <a:r>
              <a:rPr lang="es-ES" sz="1800" u="sng" dirty="0" smtClean="0">
                <a:solidFill>
                  <a:srgbClr val="0000FF"/>
                </a:solidFill>
              </a:rPr>
              <a:t>(norma supletoria)</a:t>
            </a:r>
            <a:endParaRPr lang="es-ES" sz="1800" u="sng" dirty="0">
              <a:solidFill>
                <a:srgbClr val="0000FF"/>
              </a:solidFill>
            </a:endParaRPr>
          </a:p>
          <a:p>
            <a:pPr algn="just"/>
            <a:r>
              <a:rPr lang="es-ES" sz="2400" dirty="0" smtClean="0"/>
              <a:t>(…)</a:t>
            </a:r>
          </a:p>
          <a:p>
            <a:pPr algn="just"/>
            <a:r>
              <a:rPr lang="es-ES" sz="2400" dirty="0" smtClean="0"/>
              <a:t>3</a:t>
            </a:r>
            <a:r>
              <a:rPr lang="es-ES" sz="2400" dirty="0"/>
              <a:t>. Los miembros del órgano colegiado deberán:</a:t>
            </a:r>
          </a:p>
          <a:p>
            <a:pPr algn="just"/>
            <a:r>
              <a:rPr lang="es-ES" sz="2400" dirty="0"/>
              <a:t>a) Recibir, con una antelación mínima de </a:t>
            </a:r>
            <a:r>
              <a:rPr lang="es-ES" sz="2400" dirty="0">
                <a:solidFill>
                  <a:srgbClr val="FF0000"/>
                </a:solidFill>
              </a:rPr>
              <a:t>dos días</a:t>
            </a:r>
            <a:r>
              <a:rPr lang="es-ES" sz="2400" dirty="0"/>
              <a:t>, la convocatoria conteniendo el orden del día de las reuniones. La información sobre los temas que figuren en el orden del día estará a disposición de los miembros en igual plazo</a:t>
            </a:r>
            <a:r>
              <a:rPr lang="es-ES" sz="2400" dirty="0" smtClean="0"/>
              <a:t>.</a:t>
            </a:r>
          </a:p>
          <a:p>
            <a:pPr marL="0" indent="0">
              <a:buNone/>
            </a:pPr>
            <a:endParaRPr lang="es-ES" sz="1600" dirty="0" smtClean="0">
              <a:solidFill>
                <a:srgbClr val="0000FF"/>
              </a:solidFill>
            </a:endParaRPr>
          </a:p>
          <a:p>
            <a:pPr algn="just"/>
            <a:r>
              <a:rPr lang="es-ES" sz="1600" b="1" dirty="0" smtClean="0">
                <a:solidFill>
                  <a:srgbClr val="0000FF"/>
                </a:solidFill>
              </a:rPr>
              <a:t>Ley de Galicia 16/2010 Artículo </a:t>
            </a:r>
            <a:r>
              <a:rPr lang="es-ES" sz="1600" b="1" dirty="0">
                <a:solidFill>
                  <a:srgbClr val="0000FF"/>
                </a:solidFill>
              </a:rPr>
              <a:t>17. Miembros</a:t>
            </a:r>
            <a:r>
              <a:rPr lang="es-ES" sz="1600" dirty="0">
                <a:solidFill>
                  <a:srgbClr val="0000FF"/>
                </a:solidFill>
              </a:rPr>
              <a:t>.</a:t>
            </a:r>
          </a:p>
          <a:p>
            <a:pPr algn="just"/>
            <a:r>
              <a:rPr lang="es-ES" sz="1600" dirty="0">
                <a:solidFill>
                  <a:srgbClr val="0000FF"/>
                </a:solidFill>
              </a:rPr>
              <a:t>1. En cada órgano colegiado corresponde a sus miembros:</a:t>
            </a:r>
          </a:p>
          <a:p>
            <a:pPr algn="just"/>
            <a:r>
              <a:rPr lang="es-ES" sz="1600" dirty="0">
                <a:solidFill>
                  <a:srgbClr val="0000FF"/>
                </a:solidFill>
              </a:rPr>
              <a:t>a) Recibir, con una antelación mínima de cuarenta y ocho horas, la convocatoria que contenga el orden del día de las reuniones. La información sobre los temas que figuren en el orden del día estará a disposición de los miembros con la antelación referida.</a:t>
            </a:r>
          </a:p>
          <a:p>
            <a:endParaRPr lang="es-ES" sz="1600" dirty="0" smtClean="0"/>
          </a:p>
          <a:p>
            <a:endParaRPr lang="es-ES" sz="1600" dirty="0" smtClean="0"/>
          </a:p>
          <a:p>
            <a:pPr marL="0" indent="0">
              <a:buNone/>
            </a:pPr>
            <a:endParaRPr lang="es-ES" sz="1600" dirty="0" smtClean="0"/>
          </a:p>
          <a:p>
            <a:endParaRPr lang="es-ES" sz="1600" dirty="0" smtClean="0"/>
          </a:p>
          <a:p>
            <a:pPr marL="0" indent="0">
              <a:buNone/>
            </a:pPr>
            <a:endParaRPr lang="es-ES" sz="1600" dirty="0"/>
          </a:p>
          <a:p>
            <a:endParaRPr lang="es-ES" sz="1600" dirty="0" smtClean="0"/>
          </a:p>
        </p:txBody>
      </p:sp>
    </p:spTree>
    <p:extLst>
      <p:ext uri="{BB962C8B-B14F-4D97-AF65-F5344CB8AC3E}">
        <p14:creationId xmlns:p14="http://schemas.microsoft.com/office/powerpoint/2010/main" val="9868824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9" dur="500"/>
                                        <p:tgtEl>
                                          <p:spTgt spid="3">
                                            <p:txEl>
                                              <p:pRg st="5" end="5"/>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calcmode="lin" valueType="num">
                                      <p:cBhvr>
                                        <p:cTn id="1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4" dur="500"/>
                                        <p:tgtEl>
                                          <p:spTgt spid="3">
                                            <p:txEl>
                                              <p:pRg st="6" end="6"/>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 calcmode="lin" valueType="num">
                                      <p:cBhvr>
                                        <p:cTn id="17"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504196"/>
            <a:ext cx="9144000" cy="1998109"/>
          </a:xfrm>
        </p:spPr>
        <p:txBody>
          <a:bodyPr>
            <a:normAutofit/>
          </a:bodyPr>
          <a:lstStyle/>
          <a:p>
            <a:r>
              <a:rPr lang="es-ES" sz="2700" b="1" dirty="0"/>
              <a:t>AS LEIS 39/2015 E 40/2015 DO</a:t>
            </a:r>
            <a:br>
              <a:rPr lang="es-ES" sz="2700" b="1" dirty="0"/>
            </a:br>
            <a:r>
              <a:rPr lang="es-ES" sz="2700" b="1" dirty="0"/>
              <a:t>PROCEDEMENTO ADMINISTRATIVO COMÚN (LPAC) E DO</a:t>
            </a:r>
            <a:br>
              <a:rPr lang="es-ES" sz="2700" b="1" dirty="0"/>
            </a:br>
            <a:r>
              <a:rPr lang="es-ES" sz="2700" b="1" dirty="0"/>
              <a:t>RÉXIME XURÍDICO DO SECTOR PÚBLICO (LRXSP</a:t>
            </a:r>
            <a:r>
              <a:rPr lang="es-ES" sz="2700" b="1" dirty="0" smtClean="0"/>
              <a:t>)</a:t>
            </a:r>
            <a:r>
              <a:rPr lang="es-ES_tradnl" sz="2000" b="1" dirty="0"/>
              <a:t/>
            </a:r>
            <a:br>
              <a:rPr lang="es-ES_tradnl" sz="2000" b="1" dirty="0"/>
            </a:br>
            <a:r>
              <a:rPr lang="es-ES_tradnl" sz="2000" b="1" dirty="0"/>
              <a:t/>
            </a:r>
            <a:br>
              <a:rPr lang="es-ES_tradnl" sz="2000" b="1" dirty="0"/>
            </a:br>
            <a:r>
              <a:rPr lang="es-ES_tradnl" sz="2000" b="1" dirty="0" smtClean="0"/>
              <a:t>*</a:t>
            </a:r>
            <a:endParaRPr lang="es-ES" sz="2200" dirty="0"/>
          </a:p>
        </p:txBody>
      </p:sp>
      <p:sp>
        <p:nvSpPr>
          <p:cNvPr id="4" name="Rectángulo 3"/>
          <p:cNvSpPr/>
          <p:nvPr/>
        </p:nvSpPr>
        <p:spPr>
          <a:xfrm>
            <a:off x="233094" y="2819317"/>
            <a:ext cx="8686800" cy="3231654"/>
          </a:xfrm>
          <a:prstGeom prst="rect">
            <a:avLst/>
          </a:prstGeom>
        </p:spPr>
        <p:txBody>
          <a:bodyPr wrap="square">
            <a:spAutoFit/>
          </a:bodyPr>
          <a:lstStyle/>
          <a:p>
            <a:pPr algn="r"/>
            <a:r>
              <a:rPr lang="es-ES" sz="2400" b="1" dirty="0"/>
              <a:t>Principios e </a:t>
            </a:r>
            <a:r>
              <a:rPr lang="es-ES" sz="2400" b="1" dirty="0" err="1"/>
              <a:t>réxime</a:t>
            </a:r>
            <a:r>
              <a:rPr lang="es-ES" sz="2400" b="1" dirty="0"/>
              <a:t> dos órganos administrativos.</a:t>
            </a:r>
            <a:br>
              <a:rPr lang="es-ES" sz="2400" b="1" dirty="0"/>
            </a:br>
            <a:r>
              <a:rPr lang="es-ES" sz="2400" b="1" dirty="0"/>
              <a:t>En especial, os órganos </a:t>
            </a:r>
            <a:r>
              <a:rPr lang="es-ES" sz="2400" b="1" dirty="0" err="1"/>
              <a:t>colexiados</a:t>
            </a:r>
            <a:r>
              <a:rPr lang="es-ES_tradnl" sz="2400" b="1" dirty="0"/>
              <a:t> </a:t>
            </a:r>
            <a:r>
              <a:rPr lang="es-ES_tradnl" sz="2400" i="1" dirty="0"/>
              <a:t> </a:t>
            </a:r>
            <a:r>
              <a:rPr lang="es-ES" sz="2400" dirty="0"/>
              <a:t/>
            </a:r>
            <a:br>
              <a:rPr lang="es-ES" sz="2400" dirty="0"/>
            </a:br>
            <a:r>
              <a:rPr lang="es-ES" sz="2400" dirty="0"/>
              <a:t/>
            </a:r>
            <a:br>
              <a:rPr lang="es-ES" sz="2400" dirty="0"/>
            </a:br>
            <a:r>
              <a:rPr lang="es-ES" sz="2400" dirty="0"/>
              <a:t>Roberto O. Bustillo Bolado</a:t>
            </a:r>
            <a:br>
              <a:rPr lang="es-ES" sz="2400" dirty="0"/>
            </a:br>
            <a:r>
              <a:rPr lang="es-ES" dirty="0"/>
              <a:t>Profesor </a:t>
            </a:r>
            <a:r>
              <a:rPr lang="es-ES" dirty="0" err="1"/>
              <a:t>Tïtular</a:t>
            </a:r>
            <a:r>
              <a:rPr lang="es-ES" dirty="0"/>
              <a:t> de </a:t>
            </a:r>
            <a:r>
              <a:rPr lang="es-ES" dirty="0" err="1" smtClean="0"/>
              <a:t>Dereito</a:t>
            </a:r>
            <a:r>
              <a:rPr lang="es-ES" dirty="0" smtClean="0"/>
              <a:t> </a:t>
            </a:r>
            <a:r>
              <a:rPr lang="es-ES" dirty="0"/>
              <a:t>Administrativo</a:t>
            </a:r>
            <a:br>
              <a:rPr lang="es-ES" dirty="0"/>
            </a:br>
            <a:r>
              <a:rPr lang="es-ES" dirty="0" err="1" smtClean="0"/>
              <a:t>Universidade</a:t>
            </a:r>
            <a:r>
              <a:rPr lang="es-ES" dirty="0" smtClean="0"/>
              <a:t> </a:t>
            </a:r>
            <a:r>
              <a:rPr lang="es-ES" dirty="0"/>
              <a:t>de Vigo</a:t>
            </a:r>
            <a:br>
              <a:rPr lang="es-ES" dirty="0"/>
            </a:br>
            <a:r>
              <a:rPr lang="es-ES" dirty="0"/>
              <a:t/>
            </a:r>
            <a:br>
              <a:rPr lang="es-ES" dirty="0"/>
            </a:br>
            <a:r>
              <a:rPr lang="es-ES" dirty="0"/>
              <a:t>EGAP</a:t>
            </a:r>
            <a:br>
              <a:rPr lang="es-ES" dirty="0"/>
            </a:br>
            <a:r>
              <a:rPr lang="es-ES" dirty="0"/>
              <a:t>Santiago de Compostela</a:t>
            </a:r>
            <a:br>
              <a:rPr lang="es-ES" dirty="0"/>
            </a:br>
            <a:r>
              <a:rPr lang="es-ES" dirty="0"/>
              <a:t>3-11</a:t>
            </a:r>
            <a:r>
              <a:rPr lang="es-ES" dirty="0" smtClean="0"/>
              <a:t>-2016 </a:t>
            </a:r>
            <a:endParaRPr lang="es-ES" dirty="0"/>
          </a:p>
        </p:txBody>
      </p:sp>
    </p:spTree>
    <p:extLst>
      <p:ext uri="{BB962C8B-B14F-4D97-AF65-F5344CB8AC3E}">
        <p14:creationId xmlns:p14="http://schemas.microsoft.com/office/powerpoint/2010/main" val="180657759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4311</TotalTime>
  <Words>567</Words>
  <Application>Microsoft Macintosh PowerPoint</Application>
  <PresentationFormat>Presentación en pantalla (4:3)</PresentationFormat>
  <Paragraphs>176</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AS LEIS 39/2015 E 40/2015 DO PROCEDEMENTO ADMINISTRATIVO COMÚN (LPAC) E DO RÉXIME XURÍDICO DO SECTOR PÚBLICO (LRXSP)  *</vt:lpstr>
      <vt:lpstr>Presentación de PowerPoint</vt:lpstr>
      <vt:lpstr>Novedades en los contenidos básicos de la regulación de los órganos de las Administraciones Públicas por parte de la Ley 40/2015</vt:lpstr>
      <vt:lpstr>Instrucciones y órdenes de servicio</vt:lpstr>
      <vt:lpstr>Competencia (1)</vt:lpstr>
      <vt:lpstr>Competencia (2): Delegación</vt:lpstr>
      <vt:lpstr>Competencia (3) Avocación</vt:lpstr>
      <vt:lpstr>Competencia (4): encomiendas de gestión</vt:lpstr>
      <vt:lpstr>Competencia (5) Delegación de firma</vt:lpstr>
      <vt:lpstr>Competencia (6) Suplencia</vt:lpstr>
      <vt:lpstr>Competencia (7) Decisiones sobre comp.</vt:lpstr>
      <vt:lpstr>Abstención y recusación (1)</vt:lpstr>
      <vt:lpstr>Abstención y recusación (2)</vt:lpstr>
      <vt:lpstr>Órganos colegiados (1)</vt:lpstr>
      <vt:lpstr>Órganos colegiados (2)</vt:lpstr>
      <vt:lpstr>Órganos colegiados (3)</vt:lpstr>
      <vt:lpstr>Órganos colegiados (4)</vt:lpstr>
      <vt:lpstr>Órganos colegiados (5)</vt:lpstr>
      <vt:lpstr>Órganos colegiados (6)</vt:lpstr>
      <vt:lpstr>AS LEIS 39/2015 E 40/2015 DO PROCEDEMENTO ADMINISTRATIVO COMÚN (LPAC) E DO RÉXIME XURÍDICO DO SECTOR PÚBLICO (LRXSP)  *</vt:lpstr>
    </vt:vector>
  </TitlesOfParts>
  <Company>Universidad de Vigo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 O. Bustillo Bolado</dc:creator>
  <cp:lastModifiedBy>Roberto O. Bustillo Bolado</cp:lastModifiedBy>
  <cp:revision>89</cp:revision>
  <dcterms:created xsi:type="dcterms:W3CDTF">2016-10-17T09:30:26Z</dcterms:created>
  <dcterms:modified xsi:type="dcterms:W3CDTF">2016-11-03T07:32:00Z</dcterms:modified>
</cp:coreProperties>
</file>