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84" r:id="rId2"/>
    <p:sldId id="274" r:id="rId3"/>
    <p:sldId id="286" r:id="rId4"/>
    <p:sldId id="262" r:id="rId5"/>
    <p:sldId id="261" r:id="rId6"/>
    <p:sldId id="260" r:id="rId7"/>
    <p:sldId id="259" r:id="rId8"/>
    <p:sldId id="273" r:id="rId9"/>
    <p:sldId id="269" r:id="rId10"/>
    <p:sldId id="272" r:id="rId11"/>
    <p:sldId id="257" r:id="rId12"/>
    <p:sldId id="258" r:id="rId13"/>
    <p:sldId id="288" r:id="rId14"/>
    <p:sldId id="275" r:id="rId15"/>
    <p:sldId id="264" r:id="rId16"/>
    <p:sldId id="289" r:id="rId17"/>
    <p:sldId id="265" r:id="rId18"/>
    <p:sldId id="277" r:id="rId19"/>
    <p:sldId id="278" r:id="rId20"/>
    <p:sldId id="279" r:id="rId21"/>
    <p:sldId id="280" r:id="rId22"/>
    <p:sldId id="285" r:id="rId23"/>
    <p:sldId id="281" r:id="rId24"/>
    <p:sldId id="283" r:id="rId25"/>
    <p:sldId id="270" r:id="rId26"/>
    <p:sldId id="268" r:id="rId27"/>
    <p:sldId id="282" r:id="rId28"/>
    <p:sldId id="271" r:id="rId29"/>
    <p:sldId id="256" r:id="rId30"/>
    <p:sldId id="290" r:id="rId31"/>
    <p:sldId id="291" r:id="rId32"/>
    <p:sldId id="292"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C91635-F5EF-4294-BBC0-8BBCA2836ED9}" type="datetimeFigureOut">
              <a:rPr lang="es-ES" smtClean="0"/>
              <a:pPr/>
              <a:t>07/02/2017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ECE9A0-B2AE-43E8-8749-E444262E91A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fundacionestutelares.org/"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_tradnl" dirty="0" smtClean="0"/>
              <a:t>Ya</a:t>
            </a:r>
            <a:r>
              <a:rPr lang="es-ES_tradnl" baseline="0" dirty="0" smtClean="0"/>
              <a:t> en 1997 se habla de lectura fácil.</a:t>
            </a:r>
          </a:p>
          <a:p>
            <a:r>
              <a:rPr lang="es-ES_tradnl" baseline="0" dirty="0" smtClean="0"/>
              <a:t>Comprender el entorno nos da la posibilidad de participar</a:t>
            </a:r>
            <a:endParaRPr lang="es-ES" dirty="0"/>
          </a:p>
        </p:txBody>
      </p:sp>
      <p:sp>
        <p:nvSpPr>
          <p:cNvPr id="4" name="3 Marcador de número de diapositiva"/>
          <p:cNvSpPr>
            <a:spLocks noGrp="1"/>
          </p:cNvSpPr>
          <p:nvPr>
            <p:ph type="sldNum" sz="quarter" idx="10"/>
          </p:nvPr>
        </p:nvSpPr>
        <p:spPr/>
        <p:txBody>
          <a:bodyPr/>
          <a:lstStyle/>
          <a:p>
            <a:fld id="{46ECE9A0-B2AE-43E8-8749-E444262E91AA}" type="slidenum">
              <a:rPr lang="es-ES" smtClean="0"/>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_tradnl" dirty="0" smtClean="0"/>
              <a:t>.</a:t>
            </a:r>
            <a:endParaRPr lang="es-ES" dirty="0"/>
          </a:p>
        </p:txBody>
      </p:sp>
      <p:sp>
        <p:nvSpPr>
          <p:cNvPr id="4" name="3 Marcador de número de diapositiva"/>
          <p:cNvSpPr>
            <a:spLocks noGrp="1"/>
          </p:cNvSpPr>
          <p:nvPr>
            <p:ph type="sldNum" sz="quarter" idx="10"/>
          </p:nvPr>
        </p:nvSpPr>
        <p:spPr/>
        <p:txBody>
          <a:bodyPr/>
          <a:lstStyle/>
          <a:p>
            <a:fld id="{46ECE9A0-B2AE-43E8-8749-E444262E91AA}" type="slidenum">
              <a:rPr lang="es-ES" smtClean="0"/>
              <a:pPr/>
              <a:t>11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982F232C-DD47-487C-9D3A-BCDFEC0B0868}" type="slidenum">
              <a:rPr lang="es-ES" altLang="es-ES"/>
              <a:pPr/>
              <a:t>13</a:t>
            </a:fld>
            <a:endParaRPr lang="es-ES" alt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21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 altLang="es-ES" smtClean="0"/>
              <a:t>La Lectura Fácil nace en Suecia en 1968, porque hay muchos inmigrantes que no entienden bien el sueco.</a:t>
            </a:r>
          </a:p>
          <a:p>
            <a:pPr eaLnBrk="1" hangingPunct="1">
              <a:spcBef>
                <a:spcPct val="0"/>
              </a:spcBef>
            </a:pPr>
            <a:r>
              <a:rPr lang="es-ES" altLang="es-ES" smtClean="0"/>
              <a:t>El gobierno decide elaborar los documentos de forma más clara para que se entiendan mejor.</a:t>
            </a:r>
          </a:p>
          <a:p>
            <a:pPr eaLnBrk="1" hangingPunct="1">
              <a:spcBef>
                <a:spcPct val="0"/>
              </a:spcBef>
            </a:pPr>
            <a:endParaRPr lang="es-ES" altLang="es-ES" smtClean="0"/>
          </a:p>
          <a:p>
            <a:pPr eaLnBrk="1" hangingPunct="1">
              <a:spcBef>
                <a:spcPct val="0"/>
              </a:spcBef>
            </a:pPr>
            <a:r>
              <a:rPr lang="es-ES" altLang="es-ES" smtClean="0"/>
              <a:t>En 1997 Bror Tronbacke crea las pautas de la IFLA. </a:t>
            </a:r>
            <a:r>
              <a:rPr lang="es-ES_tradnl" altLang="es-ES" smtClean="0"/>
              <a:t>La IFLA es la Federación Internacional de Asociaciones de Bibliotecarios y Bibliotecas.</a:t>
            </a:r>
            <a:r>
              <a:rPr lang="es-ES" altLang="es-ES" smtClean="0"/>
              <a:t> </a:t>
            </a:r>
          </a:p>
          <a:p>
            <a:pPr eaLnBrk="1" hangingPunct="1">
              <a:spcBef>
                <a:spcPct val="0"/>
              </a:spcBef>
            </a:pPr>
            <a:r>
              <a:rPr lang="es-ES" altLang="es-ES" smtClean="0"/>
              <a:t>Las normas las actualizaron en el año 2010.</a:t>
            </a:r>
          </a:p>
          <a:p>
            <a:pPr eaLnBrk="1" hangingPunct="1">
              <a:spcBef>
                <a:spcPct val="0"/>
              </a:spcBef>
            </a:pPr>
            <a:endParaRPr lang="es-ES" altLang="es-ES" smtClean="0"/>
          </a:p>
          <a:p>
            <a:pPr eaLnBrk="1" hangingPunct="1">
              <a:spcBef>
                <a:spcPct val="0"/>
              </a:spcBef>
            </a:pPr>
            <a:r>
              <a:rPr lang="es-ES" altLang="es-ES" smtClean="0"/>
              <a:t>En 1998  se publica “El camino más fácil” editado por Inclusion Europe en el que propone el logo Europeo para identificar las publicaciones en Lectura Fácil. </a:t>
            </a:r>
          </a:p>
          <a:p>
            <a:pPr eaLnBrk="1" hangingPunct="1">
              <a:spcBef>
                <a:spcPct val="0"/>
              </a:spcBef>
            </a:pPr>
            <a:r>
              <a:rPr lang="es-ES" altLang="es-ES" smtClean="0"/>
              <a:t>Inclusión Europe es la Asociación Europea de personas con discapacidad y sus familias.</a:t>
            </a:r>
          </a:p>
          <a:p>
            <a:pPr eaLnBrk="1" hangingPunct="1">
              <a:spcBef>
                <a:spcPct val="0"/>
              </a:spcBef>
            </a:pPr>
            <a:r>
              <a:rPr lang="es-ES_tradnl" altLang="es-ES" smtClean="0"/>
              <a:t>En 2007 también actualizaron las normas. Las publicaron de nuevo en el documento “Información para todos”.</a:t>
            </a:r>
          </a:p>
          <a:p>
            <a:pPr eaLnBrk="1" hangingPunct="1">
              <a:spcBef>
                <a:spcPct val="0"/>
              </a:spcBef>
            </a:pPr>
            <a:endParaRPr lang="es-ES" altLang="es-ES" smtClean="0"/>
          </a:p>
          <a:p>
            <a:pPr eaLnBrk="1" hangingPunct="1">
              <a:spcBef>
                <a:spcPct val="0"/>
              </a:spcBef>
            </a:pPr>
            <a:r>
              <a:rPr lang="es-ES" altLang="es-ES" smtClean="0"/>
              <a:t>En 2002 nace la Asociación Lectura Fácil de Cataluña y con ella el logotipo nacional de la Asociación de Lectura Fácil, con las pautas de la IFLA.</a:t>
            </a:r>
          </a:p>
          <a:p>
            <a:pPr eaLnBrk="1" hangingPunct="1">
              <a:spcBef>
                <a:spcPct val="0"/>
              </a:spcBef>
            </a:pPr>
            <a:endParaRPr lang="es-ES" altLang="es-ES" smtClean="0"/>
          </a:p>
          <a:p>
            <a:pPr eaLnBrk="1" hangingPunct="1">
              <a:spcBef>
                <a:spcPct val="0"/>
              </a:spcBef>
            </a:pPr>
            <a:r>
              <a:rPr lang="es-ES" altLang="es-ES" smtClean="0"/>
              <a:t>En 2005 se crea también desde Cataluña la red europea de lectura fácil. </a:t>
            </a:r>
          </a:p>
          <a:p>
            <a:pPr eaLnBrk="1" hangingPunct="1">
              <a:spcBef>
                <a:spcPct val="0"/>
              </a:spcBef>
            </a:pPr>
            <a:endParaRPr lang="es-ES" altLang="es-ES" smtClean="0"/>
          </a:p>
        </p:txBody>
      </p:sp>
      <p:sp>
        <p:nvSpPr>
          <p:cNvPr id="92164" name="3 Marcador de número de diapositiva"/>
          <p:cNvSpPr>
            <a:spLocks noGrp="1"/>
          </p:cNvSpPr>
          <p:nvPr>
            <p:ph type="sldNum" sz="quarter" idx="5"/>
          </p:nvPr>
        </p:nvSpPr>
        <p:spPr bwMode="auto">
          <a:noFill/>
          <a:ln>
            <a:miter lim="800000"/>
            <a:headEnd/>
            <a:tailEnd/>
          </a:ln>
        </p:spPr>
        <p:txBody>
          <a:bodyPr/>
          <a:lstStyle/>
          <a:p>
            <a:fld id="{89DC9A73-5B0D-49C3-87B8-528EDDFE5420}" type="slidenum">
              <a:rPr lang="es-ES" altLang="es-ES"/>
              <a:pPr/>
              <a:t>18</a:t>
            </a:fld>
            <a:endParaRPr lang="es-ES" alt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64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altLang="es-ES" smtClean="0"/>
          </a:p>
          <a:p>
            <a:pPr eaLnBrk="1" hangingPunct="1">
              <a:spcBef>
                <a:spcPct val="0"/>
              </a:spcBef>
            </a:pPr>
            <a:endParaRPr lang="es-ES_tradnl" altLang="es-ES" smtClean="0"/>
          </a:p>
        </p:txBody>
      </p:sp>
      <p:sp>
        <p:nvSpPr>
          <p:cNvPr id="106500" name="3 Marcador de número de diapositiva"/>
          <p:cNvSpPr>
            <a:spLocks noGrp="1"/>
          </p:cNvSpPr>
          <p:nvPr>
            <p:ph type="sldNum" sz="quarter" idx="5"/>
          </p:nvPr>
        </p:nvSpPr>
        <p:spPr bwMode="auto">
          <a:noFill/>
          <a:ln>
            <a:miter lim="800000"/>
            <a:headEnd/>
            <a:tailEnd/>
          </a:ln>
        </p:spPr>
        <p:txBody>
          <a:bodyPr/>
          <a:lstStyle/>
          <a:p>
            <a:fld id="{4D3EFEBE-8E28-4433-9C86-3A2EADD3E564}" type="slidenum">
              <a:rPr lang="es-ES" altLang="es-ES"/>
              <a:pPr/>
              <a:t>19</a:t>
            </a:fld>
            <a:endParaRPr lang="es-ES" alt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78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_tradnl" altLang="es-ES" b="1" smtClean="0"/>
              <a:t>“Tus derechos como Ciudadano, el acceso a la Justicia de las personas con discapacidad intelectual” </a:t>
            </a:r>
            <a:r>
              <a:rPr lang="es-ES_tradnl" altLang="es-ES" smtClean="0"/>
              <a:t>está publicado por Inclusión Europe. Inclusión Europe es la Asociación Europea de personas con discapacidad intelectual y sus familias</a:t>
            </a:r>
          </a:p>
          <a:p>
            <a:pPr eaLnBrk="1" hangingPunct="1">
              <a:spcBef>
                <a:spcPct val="0"/>
              </a:spcBef>
            </a:pPr>
            <a:endParaRPr lang="es-ES_tradnl" altLang="es-ES" smtClean="0"/>
          </a:p>
          <a:p>
            <a:pPr eaLnBrk="1" hangingPunct="1">
              <a:spcBef>
                <a:spcPct val="0"/>
              </a:spcBef>
            </a:pPr>
            <a:r>
              <a:rPr lang="es-ES_tradnl" altLang="es-ES" b="1" smtClean="0"/>
              <a:t>El Código Ético de Plena Inclusión España </a:t>
            </a:r>
            <a:r>
              <a:rPr lang="es-ES_tradnl" altLang="es-ES" smtClean="0"/>
              <a:t>en Lectura Fácil se publicó en el año 2007. El Código Ético</a:t>
            </a:r>
            <a:r>
              <a:rPr lang="es-ES" altLang="es-ES" smtClean="0"/>
              <a:t> recoge que FEAPS tiene que trabajar basándose en los principios de igualdad y el valor de la persona, la igualdad y la inclusión en la sociedad.</a:t>
            </a:r>
          </a:p>
          <a:p>
            <a:pPr eaLnBrk="1" hangingPunct="1">
              <a:spcBef>
                <a:spcPct val="0"/>
              </a:spcBef>
            </a:pPr>
            <a:endParaRPr lang="es-ES_tradnl" altLang="es-ES" smtClean="0"/>
          </a:p>
          <a:p>
            <a:pPr eaLnBrk="1" hangingPunct="1">
              <a:spcBef>
                <a:spcPct val="0"/>
              </a:spcBef>
            </a:pPr>
            <a:r>
              <a:rPr lang="es-ES_tradnl" altLang="es-ES" smtClean="0"/>
              <a:t>La Constitución Europea y la Declaración Universal de los Derechos Humanos también tienen una versión en Lectura Fácil</a:t>
            </a:r>
            <a:endParaRPr lang="es-ES" altLang="es-ES" smtClean="0"/>
          </a:p>
        </p:txBody>
      </p:sp>
      <p:sp>
        <p:nvSpPr>
          <p:cNvPr id="207876" name="3 Marcador de número de diapositiva"/>
          <p:cNvSpPr>
            <a:spLocks noGrp="1"/>
          </p:cNvSpPr>
          <p:nvPr>
            <p:ph type="sldNum" sz="quarter" idx="5"/>
          </p:nvPr>
        </p:nvSpPr>
        <p:spPr bwMode="auto">
          <a:noFill/>
          <a:ln>
            <a:miter lim="800000"/>
            <a:headEnd/>
            <a:tailEnd/>
          </a:ln>
        </p:spPr>
        <p:txBody>
          <a:bodyPr/>
          <a:lstStyle/>
          <a:p>
            <a:fld id="{7E3D6626-9E8E-4349-964B-DA5BEEBB57EF}" type="slidenum">
              <a:rPr lang="es-ES" altLang="es-ES"/>
              <a:pPr/>
              <a:t>20</a:t>
            </a:fld>
            <a:endParaRPr lang="es-ES" alt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99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_tradnl" altLang="es-ES" smtClean="0"/>
              <a:t>El proyecto </a:t>
            </a:r>
            <a:r>
              <a:rPr lang="es-ES_tradnl" altLang="es-ES" b="1" smtClean="0"/>
              <a:t>Pathways II, </a:t>
            </a:r>
            <a:r>
              <a:rPr lang="es-ES_tradnl" altLang="es-ES" smtClean="0"/>
              <a:t>es un proyecto de Inclusión Europe, para sensibilizar y fomentar la utilización de la Lectura Fácil en Europa.</a:t>
            </a:r>
          </a:p>
          <a:p>
            <a:pPr eaLnBrk="1" hangingPunct="1">
              <a:spcBef>
                <a:spcPct val="0"/>
              </a:spcBef>
            </a:pPr>
            <a:r>
              <a:rPr lang="es-ES_tradnl" altLang="es-ES" smtClean="0"/>
              <a:t>Inclusión Europe es la Asociación Europea de personas con discapacidad intelectual y sus familias.</a:t>
            </a:r>
          </a:p>
          <a:p>
            <a:pPr eaLnBrk="1" hangingPunct="1">
              <a:lnSpc>
                <a:spcPct val="150000"/>
              </a:lnSpc>
              <a:spcBef>
                <a:spcPct val="0"/>
              </a:spcBef>
            </a:pPr>
            <a:r>
              <a:rPr lang="es-ES_tradnl" altLang="es-ES" b="1" smtClean="0"/>
              <a:t>Información para todos.</a:t>
            </a:r>
          </a:p>
          <a:p>
            <a:pPr eaLnBrk="1" hangingPunct="1">
              <a:lnSpc>
                <a:spcPct val="150000"/>
              </a:lnSpc>
              <a:spcBef>
                <a:spcPct val="0"/>
              </a:spcBef>
            </a:pPr>
            <a:r>
              <a:rPr lang="es-ES_tradnl" altLang="es-ES" b="1" smtClean="0"/>
              <a:t>Enseñando a profesores de educación de adultos</a:t>
            </a:r>
          </a:p>
          <a:p>
            <a:pPr eaLnBrk="1" hangingPunct="1">
              <a:lnSpc>
                <a:spcPct val="150000"/>
              </a:lnSpc>
              <a:spcBef>
                <a:spcPct val="0"/>
              </a:spcBef>
            </a:pPr>
            <a:r>
              <a:rPr lang="es-ES_tradnl" altLang="es-ES" b="1" smtClean="0"/>
              <a:t>Enseñar puede ser fácil</a:t>
            </a:r>
          </a:p>
          <a:p>
            <a:pPr eaLnBrk="1" hangingPunct="1">
              <a:lnSpc>
                <a:spcPct val="150000"/>
              </a:lnSpc>
              <a:spcBef>
                <a:spcPct val="0"/>
              </a:spcBef>
            </a:pPr>
            <a:r>
              <a:rPr lang="es-ES_tradnl" altLang="es-ES" smtClean="0"/>
              <a:t>¡</a:t>
            </a:r>
            <a:r>
              <a:rPr lang="es-ES_tradnl" altLang="es-ES" b="1" smtClean="0"/>
              <a:t>No escribas para nosotros sin nosotros!</a:t>
            </a:r>
            <a:endParaRPr lang="es-ES" altLang="es-ES" b="1" smtClean="0"/>
          </a:p>
        </p:txBody>
      </p:sp>
      <p:sp>
        <p:nvSpPr>
          <p:cNvPr id="209924" name="3 Marcador de número de diapositiva"/>
          <p:cNvSpPr>
            <a:spLocks noGrp="1"/>
          </p:cNvSpPr>
          <p:nvPr>
            <p:ph type="sldNum" sz="quarter" idx="5"/>
          </p:nvPr>
        </p:nvSpPr>
        <p:spPr bwMode="auto">
          <a:noFill/>
          <a:ln>
            <a:miter lim="800000"/>
            <a:headEnd/>
            <a:tailEnd/>
          </a:ln>
        </p:spPr>
        <p:txBody>
          <a:bodyPr/>
          <a:lstStyle/>
          <a:p>
            <a:fld id="{6B0D85F2-D9A4-4F3A-A47E-F86C1686BDB6}" type="slidenum">
              <a:rPr lang="es-ES" altLang="es-ES"/>
              <a:pPr/>
              <a:t>21</a:t>
            </a:fld>
            <a:endParaRPr lang="es-ES" alt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99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_tradnl" altLang="es-ES" smtClean="0"/>
              <a:t>El proyecto </a:t>
            </a:r>
            <a:r>
              <a:rPr lang="es-ES_tradnl" altLang="es-ES" b="1" smtClean="0"/>
              <a:t>Pathways II, </a:t>
            </a:r>
            <a:r>
              <a:rPr lang="es-ES_tradnl" altLang="es-ES" smtClean="0"/>
              <a:t>es un proyecto de Inclusión Europe, para sensibilizar y fomentar la utilización de la Lectura Fácil en Europa.</a:t>
            </a:r>
          </a:p>
          <a:p>
            <a:pPr eaLnBrk="1" hangingPunct="1">
              <a:spcBef>
                <a:spcPct val="0"/>
              </a:spcBef>
            </a:pPr>
            <a:r>
              <a:rPr lang="es-ES_tradnl" altLang="es-ES" smtClean="0"/>
              <a:t>Inclusión Europe es la Asociación Europea de personas con discapacidad intelectual y sus familias.</a:t>
            </a:r>
          </a:p>
          <a:p>
            <a:pPr eaLnBrk="1" hangingPunct="1">
              <a:lnSpc>
                <a:spcPct val="150000"/>
              </a:lnSpc>
              <a:spcBef>
                <a:spcPct val="0"/>
              </a:spcBef>
            </a:pPr>
            <a:r>
              <a:rPr lang="es-ES_tradnl" altLang="es-ES" b="1" smtClean="0"/>
              <a:t>Información para todos.</a:t>
            </a:r>
          </a:p>
          <a:p>
            <a:pPr eaLnBrk="1" hangingPunct="1">
              <a:lnSpc>
                <a:spcPct val="150000"/>
              </a:lnSpc>
              <a:spcBef>
                <a:spcPct val="0"/>
              </a:spcBef>
            </a:pPr>
            <a:r>
              <a:rPr lang="es-ES_tradnl" altLang="es-ES" b="1" smtClean="0"/>
              <a:t>Enseñando a profesores de educación de adultos</a:t>
            </a:r>
          </a:p>
          <a:p>
            <a:pPr eaLnBrk="1" hangingPunct="1">
              <a:lnSpc>
                <a:spcPct val="150000"/>
              </a:lnSpc>
              <a:spcBef>
                <a:spcPct val="0"/>
              </a:spcBef>
            </a:pPr>
            <a:r>
              <a:rPr lang="es-ES_tradnl" altLang="es-ES" b="1" smtClean="0"/>
              <a:t>Enseñar puede ser fácil</a:t>
            </a:r>
          </a:p>
          <a:p>
            <a:pPr eaLnBrk="1" hangingPunct="1">
              <a:lnSpc>
                <a:spcPct val="150000"/>
              </a:lnSpc>
              <a:spcBef>
                <a:spcPct val="0"/>
              </a:spcBef>
            </a:pPr>
            <a:r>
              <a:rPr lang="es-ES_tradnl" altLang="es-ES" smtClean="0"/>
              <a:t>¡</a:t>
            </a:r>
            <a:r>
              <a:rPr lang="es-ES_tradnl" altLang="es-ES" b="1" smtClean="0"/>
              <a:t>No escribas para nosotros sin nosotros!</a:t>
            </a:r>
            <a:endParaRPr lang="es-ES" altLang="es-ES" b="1" smtClean="0"/>
          </a:p>
        </p:txBody>
      </p:sp>
      <p:sp>
        <p:nvSpPr>
          <p:cNvPr id="209924" name="3 Marcador de número de diapositiva"/>
          <p:cNvSpPr>
            <a:spLocks noGrp="1"/>
          </p:cNvSpPr>
          <p:nvPr>
            <p:ph type="sldNum" sz="quarter" idx="5"/>
          </p:nvPr>
        </p:nvSpPr>
        <p:spPr bwMode="auto">
          <a:noFill/>
          <a:ln>
            <a:miter lim="800000"/>
            <a:headEnd/>
            <a:tailEnd/>
          </a:ln>
        </p:spPr>
        <p:txBody>
          <a:bodyPr/>
          <a:lstStyle/>
          <a:p>
            <a:fld id="{6B0D85F2-D9A4-4F3A-A47E-F86C1686BDB6}" type="slidenum">
              <a:rPr lang="es-ES" altLang="es-ES"/>
              <a:pPr/>
              <a:t>22</a:t>
            </a:fld>
            <a:endParaRPr lang="es-ES" alt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78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altLang="es-ES" dirty="0" smtClean="0"/>
          </a:p>
          <a:p>
            <a:pPr eaLnBrk="1" hangingPunct="1">
              <a:spcBef>
                <a:spcPct val="0"/>
              </a:spcBef>
            </a:pPr>
            <a:r>
              <a:rPr lang="es-ES_tradnl" altLang="es-ES" dirty="0" smtClean="0"/>
              <a:t>La Constitución Es</a:t>
            </a:r>
            <a:r>
              <a:rPr lang="es-ES_tradnl" altLang="es-ES" baseline="0" dirty="0" smtClean="0"/>
              <a:t>pañola </a:t>
            </a:r>
            <a:r>
              <a:rPr lang="es-ES_tradnl" altLang="es-ES" dirty="0" smtClean="0"/>
              <a:t>también tienen una versión en Lectura Fácil</a:t>
            </a:r>
          </a:p>
          <a:p>
            <a:pPr eaLnBrk="1" hangingPunct="1">
              <a:spcBef>
                <a:spcPct val="0"/>
              </a:spcBef>
            </a:pPr>
            <a:r>
              <a:rPr lang="es-ES" dirty="0" smtClean="0"/>
              <a:t>El Real Patronato, Plena inclusión y el Ministerio de Sanidad han colaborado en esta publicación,</a:t>
            </a:r>
            <a:r>
              <a:rPr lang="es-ES" baseline="0" dirty="0" smtClean="0"/>
              <a:t> que se presentó el 3 de diciembre del año 2015, coincidiendo con la Celebración del Día de la Discapacidad</a:t>
            </a:r>
            <a:endParaRPr lang="es-ES" altLang="es-ES" dirty="0" smtClean="0"/>
          </a:p>
        </p:txBody>
      </p:sp>
      <p:sp>
        <p:nvSpPr>
          <p:cNvPr id="207876" name="3 Marcador de número de diapositiva"/>
          <p:cNvSpPr>
            <a:spLocks noGrp="1"/>
          </p:cNvSpPr>
          <p:nvPr>
            <p:ph type="sldNum" sz="quarter" idx="5"/>
          </p:nvPr>
        </p:nvSpPr>
        <p:spPr bwMode="auto">
          <a:noFill/>
          <a:ln>
            <a:miter lim="800000"/>
            <a:headEnd/>
            <a:tailEnd/>
          </a:ln>
        </p:spPr>
        <p:txBody>
          <a:bodyPr/>
          <a:lstStyle/>
          <a:p>
            <a:fld id="{B9D6104B-EFD1-447E-A4E5-066B568FDE62}" type="slidenum">
              <a:rPr lang="es-ES" altLang="es-ES"/>
              <a:pPr/>
              <a:t>23</a:t>
            </a:fld>
            <a:endParaRPr lang="es-ES" alt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78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altLang="es-ES" dirty="0" smtClean="0"/>
          </a:p>
          <a:p>
            <a:pPr eaLnBrk="1" hangingPunct="1">
              <a:spcBef>
                <a:spcPct val="0"/>
              </a:spcBef>
            </a:pPr>
            <a:r>
              <a:rPr lang="es-ES_tradnl" altLang="es-ES" dirty="0" smtClean="0"/>
              <a:t>La Constitución Es</a:t>
            </a:r>
            <a:r>
              <a:rPr lang="es-ES_tradnl" altLang="es-ES" baseline="0" dirty="0" smtClean="0"/>
              <a:t>pañola </a:t>
            </a:r>
            <a:r>
              <a:rPr lang="es-ES_tradnl" altLang="es-ES" dirty="0" smtClean="0"/>
              <a:t>también tienen una versión en Lectura Fácil</a:t>
            </a:r>
          </a:p>
          <a:p>
            <a:pPr eaLnBrk="1" hangingPunct="1">
              <a:spcBef>
                <a:spcPct val="0"/>
              </a:spcBef>
            </a:pPr>
            <a:r>
              <a:rPr lang="es-ES" dirty="0" smtClean="0"/>
              <a:t>El Real Patronato, Plena inclusión y el Ministerio de Sanidad han colaborado en esta publicación,</a:t>
            </a:r>
            <a:r>
              <a:rPr lang="es-ES" baseline="0" dirty="0" smtClean="0"/>
              <a:t> que se presentó el 3 de diciembre del año 2015, coincidiendo con la Celebración del Día de la Discapacidad y un mes después se publica en lectura fácil la ley general de Derechos de las Personas con discapacidad.</a:t>
            </a:r>
            <a:endParaRPr lang="es-ES" altLang="es-ES" dirty="0" smtClean="0"/>
          </a:p>
        </p:txBody>
      </p:sp>
      <p:sp>
        <p:nvSpPr>
          <p:cNvPr id="207876" name="3 Marcador de número de diapositiva"/>
          <p:cNvSpPr>
            <a:spLocks noGrp="1"/>
          </p:cNvSpPr>
          <p:nvPr>
            <p:ph type="sldNum" sz="quarter" idx="5"/>
          </p:nvPr>
        </p:nvSpPr>
        <p:spPr bwMode="auto">
          <a:noFill/>
          <a:ln>
            <a:miter lim="800000"/>
            <a:headEnd/>
            <a:tailEnd/>
          </a:ln>
        </p:spPr>
        <p:txBody>
          <a:bodyPr/>
          <a:lstStyle/>
          <a:p>
            <a:fld id="{B9D6104B-EFD1-447E-A4E5-066B568FDE62}" type="slidenum">
              <a:rPr lang="es-ES" altLang="es-ES"/>
              <a:pPr/>
              <a:t>24</a:t>
            </a:fld>
            <a:endParaRPr lang="es-ES" alt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7875" name="2 Marcador de notas"/>
          <p:cNvSpPr>
            <a:spLocks noGrp="1"/>
          </p:cNvSpPr>
          <p:nvPr>
            <p:ph type="body" idx="1"/>
          </p:nvPr>
        </p:nvSpPr>
        <p:spPr bwMode="auto">
          <a:noFill/>
        </p:spPr>
        <p:txBody>
          <a:bodyPr wrap="square" numCol="1" anchor="t" anchorCtr="0" compatLnSpc="1">
            <a:prstTxWarp prst="textNoShape">
              <a:avLst/>
            </a:prstTxWarp>
          </a:bodyPr>
          <a:lstStyle/>
          <a:p>
            <a:r>
              <a:rPr lang="es-ES" dirty="0" smtClean="0"/>
              <a:t>Gracias a la implicación de la </a:t>
            </a:r>
            <a:r>
              <a:rPr lang="es-ES" dirty="0" smtClean="0">
                <a:hlinkClick r:id="rId3"/>
              </a:rPr>
              <a:t>Asociación Española de Fundaciones Tutelares</a:t>
            </a:r>
            <a:r>
              <a:rPr lang="es-ES" dirty="0" smtClean="0"/>
              <a:t>, hoy disponemos de la primera sentencia judicial en lectura fácil en España.</a:t>
            </a:r>
          </a:p>
          <a:p>
            <a:endParaRPr lang="es-ES" dirty="0" smtClean="0"/>
          </a:p>
          <a:p>
            <a:r>
              <a:rPr lang="es-ES" dirty="0" smtClean="0"/>
              <a:t>Es una sentencia de modificación de la capacidad jurídica.</a:t>
            </a:r>
          </a:p>
          <a:p>
            <a:r>
              <a:rPr lang="es-ES" dirty="0" smtClean="0"/>
              <a:t>La capacidad jurídica es aquella que nos permite ser responsables de nuestros actos ante la ley y ejercer nuestros derechos de forma directa. Modificar la capacidad jurídica es un proceso complejo y tiene grandes repercusiones sobre la vida de la persona.</a:t>
            </a:r>
          </a:p>
          <a:p>
            <a:endParaRPr lang="es-ES" dirty="0" smtClean="0"/>
          </a:p>
          <a:p>
            <a:r>
              <a:rPr lang="es-ES" dirty="0" smtClean="0"/>
              <a:t>Entender cuales son esas repercusiones, de que apoyos puedo disponer y cual va a ser mi relación con la ley a partir de tener la capacidad jurídica modificada, es fundamental para el ejercicio de mis derechos y una toma de decisiones libre e informada.</a:t>
            </a:r>
          </a:p>
          <a:p>
            <a:endParaRPr lang="es-ES" dirty="0" smtClean="0"/>
          </a:p>
          <a:p>
            <a:r>
              <a:rPr lang="es-ES" dirty="0" smtClean="0"/>
              <a:t>Esta primera sentencia adaptada a lectura fácil es un pequeño gran paso hacia una justicia para todas las personas y el reconocimiento de las personas con diversidad funcional como agentes protagonistas de sus propias vidas.</a:t>
            </a:r>
          </a:p>
          <a:p>
            <a:endParaRPr lang="es-ES" dirty="0" smtClean="0"/>
          </a:p>
          <a:p>
            <a:r>
              <a:rPr lang="es-ES" dirty="0" smtClean="0"/>
              <a:t>Es una buena practica que se hace eco de la nueva concepción de discapacidad que lidera la Convención sobre los derechos de las personas con discapacidad de la ONU y pone la atención en las capacidades de las personas. Con herramientas como la lectura fácil, conseguimos un entorno fácil de comprender, donde personas diversas utilizan sus capacidades de forma más autónoma y tienen acceso a esa toma de decisiones más libre e informada, necesaria para el respeto de mis derechos</a:t>
            </a:r>
          </a:p>
          <a:p>
            <a:pPr eaLnBrk="1" hangingPunct="1">
              <a:spcBef>
                <a:spcPct val="0"/>
              </a:spcBef>
            </a:pPr>
            <a:endParaRPr lang="es-ES_tradnl" altLang="es-ES" dirty="0" smtClean="0"/>
          </a:p>
        </p:txBody>
      </p:sp>
      <p:sp>
        <p:nvSpPr>
          <p:cNvPr id="207876" name="3 Marcador de número de diapositiva"/>
          <p:cNvSpPr>
            <a:spLocks noGrp="1"/>
          </p:cNvSpPr>
          <p:nvPr>
            <p:ph type="sldNum" sz="quarter" idx="5"/>
          </p:nvPr>
        </p:nvSpPr>
        <p:spPr bwMode="auto">
          <a:noFill/>
          <a:ln>
            <a:miter lim="800000"/>
            <a:headEnd/>
            <a:tailEnd/>
          </a:ln>
        </p:spPr>
        <p:txBody>
          <a:bodyPr/>
          <a:lstStyle/>
          <a:p>
            <a:fld id="{B9D6104B-EFD1-447E-A4E5-066B568FDE62}" type="slidenum">
              <a:rPr lang="es-ES" altLang="es-ES"/>
              <a:pPr/>
              <a:t>27</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5DA34E5-D6B4-4086-8A4D-9585C450F352}"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BFE46B-78D6-4607-9A16-2A631E5A2009}" type="datetimeFigureOut">
              <a:rPr lang="es-ES" smtClean="0"/>
              <a:pPr/>
              <a:t>07/02/2017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DA34E5-D6B4-4086-8A4D-9585C450F35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ri@centrojuanmaria.org" TargetMode="External"/><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hyperlink" Target="mailto:mari@centrojuanmaria.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99592" y="332656"/>
            <a:ext cx="7056868" cy="523220"/>
          </a:xfrm>
          <a:prstGeom prst="rect">
            <a:avLst/>
          </a:prstGeom>
          <a:noFill/>
        </p:spPr>
        <p:txBody>
          <a:bodyPr wrap="none" rtlCol="0">
            <a:spAutoFit/>
          </a:bodyPr>
          <a:lstStyle/>
          <a:p>
            <a:r>
              <a:rPr lang="es-ES_tradnl" sz="2800" dirty="0" smtClean="0">
                <a:latin typeface="Verdana" pitchFamily="34" charset="0"/>
                <a:ea typeface="Verdana" pitchFamily="34" charset="0"/>
                <a:cs typeface="Verdana" pitchFamily="34" charset="0"/>
              </a:rPr>
              <a:t>El Lenguaje Jurídico y La Lectura Fácil</a:t>
            </a:r>
            <a:endParaRPr lang="es-ES" sz="2800" dirty="0">
              <a:latin typeface="Verdana" pitchFamily="34" charset="0"/>
              <a:ea typeface="Verdana" pitchFamily="34" charset="0"/>
              <a:cs typeface="Verdana" pitchFamily="34" charset="0"/>
            </a:endParaRPr>
          </a:p>
        </p:txBody>
      </p:sp>
      <p:pic>
        <p:nvPicPr>
          <p:cNvPr id="3" name="2 Imagen" descr="logotipo Juan maria.jpg"/>
          <p:cNvPicPr>
            <a:picLocks noChangeAspect="1"/>
          </p:cNvPicPr>
          <p:nvPr/>
        </p:nvPicPr>
        <p:blipFill>
          <a:blip r:embed="rId2" cstate="print"/>
          <a:stretch>
            <a:fillRect/>
          </a:stretch>
        </p:blipFill>
        <p:spPr>
          <a:xfrm>
            <a:off x="3347864" y="5517232"/>
            <a:ext cx="5447144" cy="1043423"/>
          </a:xfrm>
          <a:prstGeom prst="rect">
            <a:avLst/>
          </a:prstGeom>
        </p:spPr>
      </p:pic>
      <p:sp>
        <p:nvSpPr>
          <p:cNvPr id="4" name="3 CuadroTexto"/>
          <p:cNvSpPr txBox="1"/>
          <p:nvPr/>
        </p:nvSpPr>
        <p:spPr>
          <a:xfrm>
            <a:off x="5724128" y="4437112"/>
            <a:ext cx="3308919" cy="923330"/>
          </a:xfrm>
          <a:prstGeom prst="rect">
            <a:avLst/>
          </a:prstGeom>
          <a:noFill/>
        </p:spPr>
        <p:txBody>
          <a:bodyPr wrap="none" rtlCol="0">
            <a:spAutoFit/>
          </a:bodyPr>
          <a:lstStyle/>
          <a:p>
            <a:r>
              <a:rPr lang="es-ES_tradnl" dirty="0" smtClean="0">
                <a:latin typeface="Verdana" pitchFamily="34" charset="0"/>
                <a:ea typeface="Verdana" pitchFamily="34" charset="0"/>
                <a:cs typeface="Verdana" pitchFamily="34" charset="0"/>
              </a:rPr>
              <a:t>Mari Santos</a:t>
            </a:r>
          </a:p>
          <a:p>
            <a:r>
              <a:rPr lang="es-ES_tradnl" dirty="0" smtClean="0">
                <a:latin typeface="Verdana" pitchFamily="34" charset="0"/>
                <a:ea typeface="Verdana" pitchFamily="34" charset="0"/>
                <a:cs typeface="Verdana" pitchFamily="34" charset="0"/>
                <a:hlinkClick r:id="rId3"/>
              </a:rPr>
              <a:t>mari@centrojuanmaria.org</a:t>
            </a:r>
            <a:endParaRPr lang="es-ES_tradnl" dirty="0" smtClean="0">
              <a:latin typeface="Verdana" pitchFamily="34" charset="0"/>
              <a:ea typeface="Verdana" pitchFamily="34" charset="0"/>
              <a:cs typeface="Verdana" pitchFamily="34" charset="0"/>
            </a:endParaRPr>
          </a:p>
          <a:p>
            <a:endParaRPr lang="es-ES" dirty="0"/>
          </a:p>
        </p:txBody>
      </p:sp>
      <p:pic>
        <p:nvPicPr>
          <p:cNvPr id="5" name="4 Imagen" descr="El acceso a la Justicia, una prioridad para administración local de Suba P.jpg"/>
          <p:cNvPicPr>
            <a:picLocks noChangeAspect="1"/>
          </p:cNvPicPr>
          <p:nvPr/>
        </p:nvPicPr>
        <p:blipFill>
          <a:blip r:embed="rId4" cstate="print"/>
          <a:stretch>
            <a:fillRect/>
          </a:stretch>
        </p:blipFill>
        <p:spPr>
          <a:xfrm>
            <a:off x="683568" y="1484784"/>
            <a:ext cx="4502274" cy="2956494"/>
          </a:xfrm>
          <a:prstGeom prst="rect">
            <a:avLst/>
          </a:prstGeom>
        </p:spPr>
      </p:pic>
      <p:pic>
        <p:nvPicPr>
          <p:cNvPr id="6" name="5 Imagen" descr="LF.jpg"/>
          <p:cNvPicPr>
            <a:picLocks noChangeAspect="1"/>
          </p:cNvPicPr>
          <p:nvPr/>
        </p:nvPicPr>
        <p:blipFill>
          <a:blip r:embed="rId5" cstate="print"/>
          <a:stretch>
            <a:fillRect/>
          </a:stretch>
        </p:blipFill>
        <p:spPr>
          <a:xfrm>
            <a:off x="6084168" y="2276872"/>
            <a:ext cx="1524000" cy="1524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s.jpg"/>
          <p:cNvPicPr>
            <a:picLocks noChangeAspect="1"/>
          </p:cNvPicPr>
          <p:nvPr/>
        </p:nvPicPr>
        <p:blipFill>
          <a:blip r:embed="rId2" cstate="print"/>
          <a:stretch>
            <a:fillRect/>
          </a:stretch>
        </p:blipFill>
        <p:spPr>
          <a:xfrm>
            <a:off x="1907704" y="1700808"/>
            <a:ext cx="5626836" cy="3744416"/>
          </a:xfrm>
          <a:prstGeom prst="rect">
            <a:avLst/>
          </a:prstGeom>
        </p:spPr>
      </p:pic>
      <p:sp>
        <p:nvSpPr>
          <p:cNvPr id="3" name="2 CuadroTexto"/>
          <p:cNvSpPr txBox="1"/>
          <p:nvPr/>
        </p:nvSpPr>
        <p:spPr>
          <a:xfrm>
            <a:off x="2339752" y="476672"/>
            <a:ext cx="4612160" cy="461665"/>
          </a:xfrm>
          <a:prstGeom prst="rect">
            <a:avLst/>
          </a:prstGeom>
          <a:noFill/>
        </p:spPr>
        <p:txBody>
          <a:bodyPr wrap="none" rtlCol="0">
            <a:spAutoFit/>
          </a:bodyPr>
          <a:lstStyle/>
          <a:p>
            <a:r>
              <a:rPr lang="es-ES_tradnl" sz="2400" dirty="0" smtClean="0">
                <a:latin typeface="Verdana" pitchFamily="34" charset="0"/>
                <a:ea typeface="Verdana" pitchFamily="34" charset="0"/>
                <a:cs typeface="Verdana" pitchFamily="34" charset="0"/>
              </a:rPr>
              <a:t>El concepto de accesibilidad</a:t>
            </a:r>
            <a:endParaRPr lang="es-ES" sz="2400"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795642" y="2060848"/>
            <a:ext cx="7348358" cy="4339650"/>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La </a:t>
            </a:r>
            <a:r>
              <a:rPr lang="es-ES" sz="2000" b="1" dirty="0" smtClean="0">
                <a:latin typeface="Verdana" pitchFamily="34" charset="0"/>
                <a:ea typeface="Verdana" pitchFamily="34" charset="0"/>
                <a:cs typeface="Verdana" pitchFamily="34" charset="0"/>
              </a:rPr>
              <a:t>accesibilidad</a:t>
            </a:r>
            <a:r>
              <a:rPr lang="es-ES" dirty="0" smtClean="0">
                <a:latin typeface="Verdana" pitchFamily="34" charset="0"/>
                <a:ea typeface="Verdana" pitchFamily="34" charset="0"/>
                <a:cs typeface="Verdana" pitchFamily="34" charset="0"/>
              </a:rPr>
              <a:t> es la cualidad de fácil </a:t>
            </a:r>
            <a:r>
              <a:rPr lang="es-ES" dirty="0" smtClean="0">
                <a:latin typeface="Verdana" pitchFamily="34" charset="0"/>
                <a:ea typeface="Verdana" pitchFamily="34" charset="0"/>
                <a:cs typeface="Verdana" pitchFamily="34" charset="0"/>
              </a:rPr>
              <a:t>acceso</a:t>
            </a:r>
          </a:p>
          <a:p>
            <a:pPr>
              <a:lnSpc>
                <a:spcPct val="150000"/>
              </a:lnSpc>
            </a:pPr>
            <a:r>
              <a:rPr lang="es-ES" dirty="0" smtClean="0">
                <a:latin typeface="Verdana" pitchFamily="34" charset="0"/>
                <a:ea typeface="Verdana" pitchFamily="34" charset="0"/>
                <a:cs typeface="Verdana" pitchFamily="34" charset="0"/>
              </a:rPr>
              <a:t>para </a:t>
            </a:r>
            <a:r>
              <a:rPr lang="es-ES" dirty="0" smtClean="0">
                <a:latin typeface="Verdana" pitchFamily="34" charset="0"/>
                <a:ea typeface="Verdana" pitchFamily="34" charset="0"/>
                <a:cs typeface="Verdana" pitchFamily="34" charset="0"/>
              </a:rPr>
              <a:t>que cualquier persona,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incluso </a:t>
            </a:r>
            <a:r>
              <a:rPr lang="es-ES" dirty="0" smtClean="0">
                <a:latin typeface="Verdana" pitchFamily="34" charset="0"/>
                <a:ea typeface="Verdana" pitchFamily="34" charset="0"/>
                <a:cs typeface="Verdana" pitchFamily="34" charset="0"/>
              </a:rPr>
              <a:t>aquellas que tengan limitaciones en la movilidad</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en </a:t>
            </a:r>
            <a:r>
              <a:rPr lang="es-ES" dirty="0" smtClean="0">
                <a:latin typeface="Verdana" pitchFamily="34" charset="0"/>
                <a:ea typeface="Verdana" pitchFamily="34" charset="0"/>
                <a:cs typeface="Verdana" pitchFamily="34" charset="0"/>
              </a:rPr>
              <a:t>la comunicación o el entendimiento,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pueda </a:t>
            </a:r>
            <a:r>
              <a:rPr lang="es-ES" dirty="0" smtClean="0">
                <a:latin typeface="Verdana" pitchFamily="34" charset="0"/>
                <a:ea typeface="Verdana" pitchFamily="34" charset="0"/>
                <a:cs typeface="Verdana" pitchFamily="34" charset="0"/>
              </a:rPr>
              <a:t>llegar a un lugar, objeto o servicio</a:t>
            </a:r>
            <a:r>
              <a:rPr lang="es-ES" dirty="0" smtClean="0">
                <a:latin typeface="Verdana" pitchFamily="34" charset="0"/>
                <a:ea typeface="Verdana" pitchFamily="34" charset="0"/>
                <a:cs typeface="Verdana" pitchFamily="34" charset="0"/>
              </a:rPr>
              <a:t>.</a:t>
            </a: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_tradnl" sz="2800" b="1" dirty="0" smtClean="0">
                <a:latin typeface="Verdana" pitchFamily="34" charset="0"/>
                <a:ea typeface="Verdana" pitchFamily="34" charset="0"/>
                <a:cs typeface="Verdana" pitchFamily="34" charset="0"/>
              </a:rPr>
              <a:t>acceder</a:t>
            </a:r>
            <a:endParaRPr lang="es-ES_tradnl" sz="2800" b="1" dirty="0" smtClean="0">
              <a:latin typeface="Verdana" pitchFamily="34" charset="0"/>
              <a:ea typeface="Verdana" pitchFamily="34" charset="0"/>
              <a:cs typeface="Verdana" pitchFamily="34" charset="0"/>
            </a:endParaRPr>
          </a:p>
          <a:p>
            <a:pPr>
              <a:lnSpc>
                <a:spcPct val="150000"/>
              </a:lnSpc>
            </a:pPr>
            <a:r>
              <a:rPr lang="es-ES" dirty="0" smtClean="0"/>
              <a:t>Su etimología se compone del latín “</a:t>
            </a:r>
            <a:r>
              <a:rPr lang="es-ES" dirty="0" err="1" smtClean="0"/>
              <a:t>accēdĕre</a:t>
            </a:r>
            <a:r>
              <a:rPr lang="es-ES" dirty="0" smtClean="0"/>
              <a:t>” que significa</a:t>
            </a:r>
            <a:r>
              <a:rPr lang="es-ES" sz="2800" dirty="0" smtClean="0"/>
              <a:t> </a:t>
            </a:r>
            <a:r>
              <a:rPr lang="es-ES" sz="2800" b="1" dirty="0" smtClean="0"/>
              <a:t>acercarse</a:t>
            </a:r>
            <a:r>
              <a:rPr lang="es-ES" sz="2800" dirty="0" smtClean="0"/>
              <a:t> </a:t>
            </a:r>
            <a:endParaRPr lang="es-ES" sz="2800" dirty="0" smtClean="0"/>
          </a:p>
          <a:p>
            <a:pPr>
              <a:lnSpc>
                <a:spcPct val="150000"/>
              </a:lnSpc>
            </a:pPr>
            <a:endParaRPr lang="es-ES" dirty="0">
              <a:latin typeface="Verdana" pitchFamily="34" charset="0"/>
              <a:ea typeface="Verdana" pitchFamily="34" charset="0"/>
              <a:cs typeface="Verdana" pitchFamily="34" charset="0"/>
            </a:endParaRPr>
          </a:p>
        </p:txBody>
      </p:sp>
      <p:pic>
        <p:nvPicPr>
          <p:cNvPr id="3" name="2 Imagen" descr="images accesibilidad universal.jpg"/>
          <p:cNvPicPr>
            <a:picLocks noChangeAspect="1"/>
          </p:cNvPicPr>
          <p:nvPr/>
        </p:nvPicPr>
        <p:blipFill>
          <a:blip r:embed="rId2" cstate="print"/>
          <a:stretch>
            <a:fillRect/>
          </a:stretch>
        </p:blipFill>
        <p:spPr>
          <a:xfrm>
            <a:off x="-180528" y="188640"/>
            <a:ext cx="2762250" cy="165735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83568" y="692696"/>
            <a:ext cx="7645042" cy="2862322"/>
          </a:xfrm>
          <a:prstGeom prst="rect">
            <a:avLst/>
          </a:prstGeom>
          <a:noFill/>
        </p:spPr>
        <p:txBody>
          <a:bodyPr wrap="none" rtlCol="0">
            <a:spAutoFit/>
          </a:bodyPr>
          <a:lstStyle/>
          <a:p>
            <a:pPr>
              <a:lnSpc>
                <a:spcPct val="150000"/>
              </a:lnSpc>
            </a:pPr>
            <a:r>
              <a:rPr lang="es-ES" dirty="0">
                <a:latin typeface="Verdana" pitchFamily="34" charset="0"/>
                <a:ea typeface="Verdana" pitchFamily="34" charset="0"/>
                <a:cs typeface="Verdana" pitchFamily="34" charset="0"/>
              </a:rPr>
              <a:t>Las </a:t>
            </a:r>
            <a:r>
              <a:rPr lang="es-ES" dirty="0" smtClean="0">
                <a:latin typeface="Verdana" pitchFamily="34" charset="0"/>
                <a:ea typeface="Verdana" pitchFamily="34" charset="0"/>
                <a:cs typeface="Verdana" pitchFamily="34" charset="0"/>
              </a:rPr>
              <a:t>quejas formuladas ante </a:t>
            </a:r>
            <a:r>
              <a:rPr lang="es-ES" dirty="0">
                <a:latin typeface="Verdana" pitchFamily="34" charset="0"/>
                <a:ea typeface="Verdana" pitchFamily="34" charset="0"/>
                <a:cs typeface="Verdana" pitchFamily="34" charset="0"/>
              </a:rPr>
              <a:t>el </a:t>
            </a:r>
            <a:r>
              <a:rPr lang="es-ES" dirty="0" smtClean="0">
                <a:latin typeface="Verdana" pitchFamily="34" charset="0"/>
                <a:ea typeface="Verdana" pitchFamily="34" charset="0"/>
                <a:cs typeface="Verdana" pitchFamily="34" charset="0"/>
              </a:rPr>
              <a:t>Servicio </a:t>
            </a:r>
            <a:r>
              <a:rPr lang="es-ES" dirty="0">
                <a:latin typeface="Verdana" pitchFamily="34" charset="0"/>
                <a:ea typeface="Verdana" pitchFamily="34" charset="0"/>
                <a:cs typeface="Verdana" pitchFamily="34" charset="0"/>
              </a:rPr>
              <a:t>de atención al </a:t>
            </a:r>
            <a:r>
              <a:rPr lang="es-ES" dirty="0" smtClean="0">
                <a:latin typeface="Verdana" pitchFamily="34" charset="0"/>
                <a:ea typeface="Verdana" pitchFamily="34" charset="0"/>
                <a:cs typeface="Verdana" pitchFamily="34" charset="0"/>
              </a:rPr>
              <a:t>ciudadano</a:t>
            </a:r>
          </a:p>
          <a:p>
            <a:pPr>
              <a:lnSpc>
                <a:spcPct val="150000"/>
              </a:lnSpc>
            </a:pPr>
            <a:r>
              <a:rPr lang="es-ES" dirty="0" smtClean="0">
                <a:latin typeface="Verdana" pitchFamily="34" charset="0"/>
                <a:ea typeface="Verdana" pitchFamily="34" charset="0"/>
                <a:cs typeface="Verdana" pitchFamily="34" charset="0"/>
              </a:rPr>
              <a:t>del </a:t>
            </a:r>
            <a:r>
              <a:rPr lang="es-ES" dirty="0">
                <a:latin typeface="Verdana" pitchFamily="34" charset="0"/>
                <a:ea typeface="Verdana" pitchFamily="34" charset="0"/>
                <a:cs typeface="Verdana" pitchFamily="34" charset="0"/>
              </a:rPr>
              <a:t>Consejo </a:t>
            </a:r>
            <a:r>
              <a:rPr lang="es-ES" dirty="0" smtClean="0">
                <a:latin typeface="Verdana" pitchFamily="34" charset="0"/>
                <a:ea typeface="Verdana" pitchFamily="34" charset="0"/>
                <a:cs typeface="Verdana" pitchFamily="34" charset="0"/>
              </a:rPr>
              <a:t>General </a:t>
            </a:r>
            <a:r>
              <a:rPr lang="es-ES" dirty="0" smtClean="0">
                <a:latin typeface="Verdana" pitchFamily="34" charset="0"/>
                <a:ea typeface="Verdana" pitchFamily="34" charset="0"/>
                <a:cs typeface="Verdana" pitchFamily="34" charset="0"/>
              </a:rPr>
              <a:t>del </a:t>
            </a:r>
            <a:r>
              <a:rPr lang="es-ES" dirty="0" smtClean="0">
                <a:latin typeface="Verdana" pitchFamily="34" charset="0"/>
                <a:ea typeface="Verdana" pitchFamily="34" charset="0"/>
                <a:cs typeface="Verdana" pitchFamily="34" charset="0"/>
              </a:rPr>
              <a:t>Poder Judicial</a:t>
            </a:r>
          </a:p>
          <a:p>
            <a:pPr>
              <a:lnSpc>
                <a:spcPct val="150000"/>
              </a:lnSpc>
            </a:pPr>
            <a:r>
              <a:rPr lang="es-ES" dirty="0" smtClean="0">
                <a:latin typeface="Verdana" pitchFamily="34" charset="0"/>
                <a:ea typeface="Verdana" pitchFamily="34" charset="0"/>
                <a:cs typeface="Verdana" pitchFamily="34" charset="0"/>
              </a:rPr>
              <a:t>indican que </a:t>
            </a:r>
            <a:r>
              <a:rPr lang="es-ES" b="1" dirty="0" smtClean="0">
                <a:latin typeface="Verdana" pitchFamily="34" charset="0"/>
                <a:ea typeface="Verdana" pitchFamily="34" charset="0"/>
                <a:cs typeface="Verdana" pitchFamily="34" charset="0"/>
              </a:rPr>
              <a:t>el lenguaje jurídico </a:t>
            </a:r>
            <a:r>
              <a:rPr lang="es-ES" b="1" dirty="0">
                <a:latin typeface="Verdana" pitchFamily="34" charset="0"/>
                <a:ea typeface="Verdana" pitchFamily="34" charset="0"/>
                <a:cs typeface="Verdana" pitchFamily="34" charset="0"/>
              </a:rPr>
              <a:t>es </a:t>
            </a:r>
            <a:r>
              <a:rPr lang="es-ES" b="1" dirty="0" smtClean="0">
                <a:latin typeface="Verdana" pitchFamily="34" charset="0"/>
                <a:ea typeface="Verdana" pitchFamily="34" charset="0"/>
                <a:cs typeface="Verdana" pitchFamily="34" charset="0"/>
              </a:rPr>
              <a:t>críptico </a:t>
            </a:r>
            <a:r>
              <a:rPr lang="es-ES" b="1" dirty="0">
                <a:latin typeface="Verdana" pitchFamily="34" charset="0"/>
                <a:ea typeface="Verdana" pitchFamily="34" charset="0"/>
                <a:cs typeface="Verdana" pitchFamily="34" charset="0"/>
              </a:rPr>
              <a:t>y </a:t>
            </a:r>
            <a:r>
              <a:rPr lang="es-ES" b="1" dirty="0" smtClean="0">
                <a:latin typeface="Verdana" pitchFamily="34" charset="0"/>
                <a:ea typeface="Verdana" pitchFamily="34" charset="0"/>
                <a:cs typeface="Verdana" pitchFamily="34" charset="0"/>
              </a:rPr>
              <a:t>oscuro</a:t>
            </a:r>
            <a:r>
              <a:rPr lang="es-ES" dirty="0">
                <a:latin typeface="Verdana" pitchFamily="34" charset="0"/>
                <a:ea typeface="Verdana" pitchFamily="34" charset="0"/>
                <a:cs typeface="Verdana" pitchFamily="34" charset="0"/>
              </a:rPr>
              <a:t>,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y que resulta </a:t>
            </a:r>
            <a:r>
              <a:rPr lang="es-ES" b="1" dirty="0" smtClean="0">
                <a:latin typeface="Verdana" pitchFamily="34" charset="0"/>
                <a:ea typeface="Verdana" pitchFamily="34" charset="0"/>
                <a:cs typeface="Verdana" pitchFamily="34" charset="0"/>
              </a:rPr>
              <a:t>incomprensible </a:t>
            </a:r>
            <a:r>
              <a:rPr lang="es-ES" b="1" dirty="0">
                <a:latin typeface="Verdana" pitchFamily="34" charset="0"/>
                <a:ea typeface="Verdana" pitchFamily="34" charset="0"/>
                <a:cs typeface="Verdana" pitchFamily="34" charset="0"/>
              </a:rPr>
              <a:t>para </a:t>
            </a:r>
            <a:r>
              <a:rPr lang="es-ES" b="1" dirty="0" smtClean="0">
                <a:latin typeface="Verdana" pitchFamily="34" charset="0"/>
                <a:ea typeface="Verdana" pitchFamily="34" charset="0"/>
                <a:cs typeface="Verdana" pitchFamily="34" charset="0"/>
              </a:rPr>
              <a:t>el ciudadano</a:t>
            </a:r>
            <a:r>
              <a:rPr lang="es-ES" dirty="0">
                <a:latin typeface="Verdana" pitchFamily="34" charset="0"/>
                <a:ea typeface="Verdana" pitchFamily="34" charset="0"/>
                <a:cs typeface="Verdana" pitchFamily="34" charset="0"/>
              </a:rPr>
              <a:t>,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especialmente </a:t>
            </a:r>
            <a:r>
              <a:rPr lang="es-ES" dirty="0">
                <a:latin typeface="Verdana" pitchFamily="34" charset="0"/>
                <a:ea typeface="Verdana" pitchFamily="34" charset="0"/>
                <a:cs typeface="Verdana" pitchFamily="34" charset="0"/>
              </a:rPr>
              <a:t>en </a:t>
            </a:r>
            <a:r>
              <a:rPr lang="es-ES" dirty="0" smtClean="0">
                <a:latin typeface="Verdana" pitchFamily="34" charset="0"/>
                <a:ea typeface="Verdana" pitchFamily="34" charset="0"/>
                <a:cs typeface="Verdana" pitchFamily="34" charset="0"/>
              </a:rPr>
              <a:t>aquellos procedimientos</a:t>
            </a:r>
          </a:p>
          <a:p>
            <a:pPr>
              <a:lnSpc>
                <a:spcPct val="150000"/>
              </a:lnSpc>
            </a:pPr>
            <a:r>
              <a:rPr lang="es-ES" dirty="0" smtClean="0">
                <a:latin typeface="Verdana" pitchFamily="34" charset="0"/>
                <a:ea typeface="Verdana" pitchFamily="34" charset="0"/>
                <a:cs typeface="Verdana" pitchFamily="34" charset="0"/>
              </a:rPr>
              <a:t>en los que no </a:t>
            </a:r>
            <a:r>
              <a:rPr lang="es-ES" dirty="0">
                <a:latin typeface="Verdana" pitchFamily="34" charset="0"/>
                <a:ea typeface="Verdana" pitchFamily="34" charset="0"/>
                <a:cs typeface="Verdana" pitchFamily="34" charset="0"/>
              </a:rPr>
              <a:t>es </a:t>
            </a:r>
            <a:r>
              <a:rPr lang="es-ES" dirty="0" smtClean="0">
                <a:latin typeface="Verdana" pitchFamily="34" charset="0"/>
                <a:ea typeface="Verdana" pitchFamily="34" charset="0"/>
                <a:cs typeface="Verdana" pitchFamily="34" charset="0"/>
              </a:rPr>
              <a:t>obligatoria la asistencia </a:t>
            </a:r>
            <a:r>
              <a:rPr lang="es-ES" dirty="0" smtClean="0">
                <a:latin typeface="Verdana" pitchFamily="34" charset="0"/>
                <a:ea typeface="Verdana" pitchFamily="34" charset="0"/>
                <a:cs typeface="Verdana" pitchFamily="34" charset="0"/>
              </a:rPr>
              <a:t>letrada. </a:t>
            </a:r>
            <a:endParaRPr lang="es-ES" dirty="0">
              <a:latin typeface="Verdana" pitchFamily="34" charset="0"/>
              <a:ea typeface="Verdana" pitchFamily="34" charset="0"/>
              <a:cs typeface="Verdana" pitchFamily="34" charset="0"/>
            </a:endParaRPr>
          </a:p>
          <a:p>
            <a:endParaRPr lang="es-ES" dirty="0"/>
          </a:p>
        </p:txBody>
      </p:sp>
      <p:pic>
        <p:nvPicPr>
          <p:cNvPr id="4" name="3 Imagen" descr="4.jpg"/>
          <p:cNvPicPr>
            <a:picLocks noChangeAspect="1"/>
          </p:cNvPicPr>
          <p:nvPr/>
        </p:nvPicPr>
        <p:blipFill>
          <a:blip r:embed="rId2" cstate="print"/>
          <a:stretch>
            <a:fillRect/>
          </a:stretch>
        </p:blipFill>
        <p:spPr>
          <a:xfrm>
            <a:off x="2411760" y="3385680"/>
            <a:ext cx="4032448" cy="322917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620688"/>
            <a:ext cx="9026830" cy="5909310"/>
          </a:xfrm>
          <a:prstGeom prst="rect">
            <a:avLst/>
          </a:prstGeom>
          <a:noFill/>
        </p:spPr>
        <p:txBody>
          <a:bodyPr wrap="none" rtlCol="0">
            <a:spAutoFit/>
          </a:bodyPr>
          <a:lstStyle/>
          <a:p>
            <a:pPr>
              <a:lnSpc>
                <a:spcPct val="150000"/>
              </a:lnSpc>
            </a:pPr>
            <a:endParaRPr lang="es-ES"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El </a:t>
            </a:r>
            <a:r>
              <a:rPr lang="es-ES" dirty="0" smtClean="0">
                <a:latin typeface="Verdana" pitchFamily="34" charset="0"/>
                <a:ea typeface="Verdana" pitchFamily="34" charset="0"/>
                <a:cs typeface="Verdana" pitchFamily="34" charset="0"/>
              </a:rPr>
              <a:t>empleo de un lenguaje más sencillo y comprensible</a:t>
            </a:r>
          </a:p>
          <a:p>
            <a:pPr>
              <a:lnSpc>
                <a:spcPct val="150000"/>
              </a:lnSpc>
            </a:pPr>
            <a:r>
              <a:rPr lang="es-ES" dirty="0" smtClean="0">
                <a:latin typeface="Verdana" pitchFamily="34" charset="0"/>
                <a:ea typeface="Verdana" pitchFamily="34" charset="0"/>
                <a:cs typeface="Verdana" pitchFamily="34" charset="0"/>
              </a:rPr>
              <a:t> en el ámbito jurídico es una asignatura pendiente desde hace tiempo.</a:t>
            </a:r>
          </a:p>
          <a:p>
            <a:pPr>
              <a:lnSpc>
                <a:spcPct val="150000"/>
              </a:lnSpc>
            </a:pPr>
            <a:r>
              <a:rPr lang="es-ES" dirty="0" smtClean="0">
                <a:latin typeface="Verdana" pitchFamily="34" charset="0"/>
                <a:ea typeface="Verdana" pitchFamily="34" charset="0"/>
                <a:cs typeface="Verdana" pitchFamily="34" charset="0"/>
              </a:rPr>
              <a:t> </a:t>
            </a:r>
            <a:r>
              <a:rPr lang="es-ES" b="1" dirty="0" smtClean="0">
                <a:latin typeface="Verdana" pitchFamily="34" charset="0"/>
                <a:ea typeface="Verdana" pitchFamily="34" charset="0"/>
                <a:cs typeface="Verdana" pitchFamily="34" charset="0"/>
              </a:rPr>
              <a:t>La Carta de Derechos del Ciudadano ante la Justicia</a:t>
            </a:r>
            <a:r>
              <a:rPr lang="es-ES" dirty="0" smtClean="0">
                <a:latin typeface="Verdana" pitchFamily="34" charset="0"/>
                <a:ea typeface="Verdana" pitchFamily="34" charset="0"/>
                <a:cs typeface="Verdana" pitchFamily="34" charset="0"/>
              </a:rPr>
              <a:t>, </a:t>
            </a:r>
          </a:p>
          <a:p>
            <a:pPr>
              <a:lnSpc>
                <a:spcPct val="150000"/>
              </a:lnSpc>
            </a:pPr>
            <a:r>
              <a:rPr lang="es-ES" dirty="0" smtClean="0">
                <a:latin typeface="Verdana" pitchFamily="34" charset="0"/>
                <a:ea typeface="Verdana" pitchFamily="34" charset="0"/>
                <a:cs typeface="Verdana" pitchFamily="34" charset="0"/>
              </a:rPr>
              <a:t>aprobada por unanimidad en el Congreso de los Diputados</a:t>
            </a:r>
          </a:p>
          <a:p>
            <a:pPr>
              <a:lnSpc>
                <a:spcPct val="150000"/>
              </a:lnSpc>
            </a:pPr>
            <a:r>
              <a:rPr lang="es-ES" dirty="0" smtClean="0">
                <a:latin typeface="Verdana" pitchFamily="34" charset="0"/>
                <a:ea typeface="Verdana" pitchFamily="34" charset="0"/>
                <a:cs typeface="Verdana" pitchFamily="34" charset="0"/>
              </a:rPr>
              <a:t> el 16 de abril de </a:t>
            </a:r>
            <a:r>
              <a:rPr lang="es-ES" b="1" dirty="0" smtClean="0">
                <a:latin typeface="Verdana" pitchFamily="34" charset="0"/>
                <a:ea typeface="Verdana" pitchFamily="34" charset="0"/>
                <a:cs typeface="Verdana" pitchFamily="34" charset="0"/>
              </a:rPr>
              <a:t>2002</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reconoce a la ciudadanía el </a:t>
            </a:r>
            <a:r>
              <a:rPr lang="es-ES" b="1" dirty="0" smtClean="0">
                <a:latin typeface="Verdana" pitchFamily="34" charset="0"/>
                <a:ea typeface="Verdana" pitchFamily="34" charset="0"/>
                <a:cs typeface="Verdana" pitchFamily="34" charset="0"/>
              </a:rPr>
              <a:t>derecho a comprender</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a:t>
            </a:r>
          </a:p>
          <a:p>
            <a:pPr>
              <a:lnSpc>
                <a:spcPct val="150000"/>
              </a:lnSpc>
            </a:pPr>
            <a:r>
              <a:rPr lang="es-ES" dirty="0" smtClean="0">
                <a:latin typeface="Verdana" pitchFamily="34" charset="0"/>
                <a:ea typeface="Verdana" pitchFamily="34" charset="0"/>
                <a:cs typeface="Verdana" pitchFamily="34" charset="0"/>
              </a:rPr>
              <a:t>Ante </a:t>
            </a:r>
            <a:r>
              <a:rPr lang="es-ES" dirty="0" smtClean="0">
                <a:latin typeface="Verdana" pitchFamily="34" charset="0"/>
                <a:ea typeface="Verdana" pitchFamily="34" charset="0"/>
                <a:cs typeface="Verdana" pitchFamily="34" charset="0"/>
              </a:rPr>
              <a:t>esta necesidad,</a:t>
            </a:r>
          </a:p>
          <a:p>
            <a:pPr>
              <a:lnSpc>
                <a:spcPct val="150000"/>
              </a:lnSpc>
            </a:pPr>
            <a:r>
              <a:rPr lang="es-ES" dirty="0" smtClean="0">
                <a:latin typeface="Verdana" pitchFamily="34" charset="0"/>
                <a:ea typeface="Verdana" pitchFamily="34" charset="0"/>
                <a:cs typeface="Verdana" pitchFamily="34" charset="0"/>
              </a:rPr>
              <a:t>se constituyó la </a:t>
            </a:r>
            <a:r>
              <a:rPr lang="es-ES" b="1" dirty="0" smtClean="0">
                <a:latin typeface="Verdana" pitchFamily="34" charset="0"/>
                <a:ea typeface="Verdana" pitchFamily="34" charset="0"/>
                <a:cs typeface="Verdana" pitchFamily="34" charset="0"/>
              </a:rPr>
              <a:t>Comisión para la Modernización del lenguaje jurídico </a:t>
            </a:r>
          </a:p>
          <a:p>
            <a:pPr>
              <a:lnSpc>
                <a:spcPct val="150000"/>
              </a:lnSpc>
            </a:pPr>
            <a:r>
              <a:rPr lang="es-ES" dirty="0" smtClean="0">
                <a:latin typeface="Verdana" pitchFamily="34" charset="0"/>
                <a:ea typeface="Verdana" pitchFamily="34" charset="0"/>
                <a:cs typeface="Verdana" pitchFamily="34" charset="0"/>
              </a:rPr>
              <a:t>que en septiembre de 2011 presentó su informe al Consejo de Ministros.</a:t>
            </a:r>
            <a:endParaRPr lang="es-ES" dirty="0">
              <a:latin typeface="Verdana" pitchFamily="34" charset="0"/>
              <a:ea typeface="Verdana" pitchFamily="34" charset="0"/>
              <a:cs typeface="Verdana" pitchFamily="34" charset="0"/>
            </a:endParaRPr>
          </a:p>
        </p:txBody>
      </p:sp>
      <p:pic>
        <p:nvPicPr>
          <p:cNvPr id="3" name="2 Imagen" descr="imagen comunicación.jpg"/>
          <p:cNvPicPr>
            <a:picLocks noChangeAspect="1"/>
          </p:cNvPicPr>
          <p:nvPr/>
        </p:nvPicPr>
        <p:blipFill>
          <a:blip r:embed="rId2" cstate="print"/>
          <a:stretch>
            <a:fillRect/>
          </a:stretch>
        </p:blipFill>
        <p:spPr>
          <a:xfrm>
            <a:off x="395536" y="0"/>
            <a:ext cx="2076450" cy="22098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99592" y="2780928"/>
            <a:ext cx="6494085" cy="2262158"/>
          </a:xfrm>
          <a:prstGeom prst="rect">
            <a:avLst/>
          </a:prstGeom>
          <a:noFill/>
        </p:spPr>
        <p:txBody>
          <a:bodyPr wrap="none" rtlCol="0">
            <a:spAutoFit/>
          </a:bodyPr>
          <a:lstStyle/>
          <a:p>
            <a:pPr>
              <a:lnSpc>
                <a:spcPct val="150000"/>
              </a:lnSpc>
            </a:pPr>
            <a:r>
              <a:rPr lang="es-ES" b="1" dirty="0" smtClean="0">
                <a:latin typeface="Verdana" pitchFamily="34" charset="0"/>
                <a:ea typeface="Verdana" pitchFamily="34" charset="0"/>
                <a:cs typeface="Verdana" pitchFamily="34" charset="0"/>
              </a:rPr>
              <a:t>Comisión de modernización del lenguaje jurídico</a:t>
            </a:r>
          </a:p>
          <a:p>
            <a:pPr>
              <a:lnSpc>
                <a:spcPct val="150000"/>
              </a:lnSpc>
            </a:pPr>
            <a:r>
              <a:rPr lang="es-ES_tradnl" dirty="0" smtClean="0">
                <a:latin typeface="Verdana" pitchFamily="34" charset="0"/>
                <a:ea typeface="Verdana" pitchFamily="34" charset="0"/>
                <a:cs typeface="Verdana" pitchFamily="34" charset="0"/>
              </a:rPr>
              <a:t>Fue creada en el 2009 y concluye en el 2011 que</a:t>
            </a:r>
            <a:r>
              <a:rPr lang="es-ES_tradnl" dirty="0" smtClean="0">
                <a:latin typeface="Verdana" pitchFamily="34" charset="0"/>
                <a:ea typeface="Verdana" pitchFamily="34" charset="0"/>
                <a:cs typeface="Verdana" pitchFamily="34" charset="0"/>
              </a:rPr>
              <a:t>:</a:t>
            </a:r>
          </a:p>
          <a:p>
            <a:pPr>
              <a:lnSpc>
                <a:spcPct val="150000"/>
              </a:lnSpc>
            </a:pPr>
            <a:r>
              <a:rPr lang="es-ES_tradnl" dirty="0" smtClean="0">
                <a:latin typeface="Verdana" pitchFamily="34" charset="0"/>
                <a:ea typeface="Verdana" pitchFamily="34" charset="0"/>
                <a:cs typeface="Verdana" pitchFamily="34" charset="0"/>
              </a:rPr>
              <a:t> </a:t>
            </a:r>
            <a:endParaRPr lang="es-ES" dirty="0" smtClean="0">
              <a:latin typeface="Verdana" pitchFamily="34" charset="0"/>
              <a:ea typeface="Verdana" pitchFamily="34" charset="0"/>
              <a:cs typeface="Verdana" pitchFamily="34" charset="0"/>
            </a:endParaRPr>
          </a:p>
          <a:p>
            <a:pPr>
              <a:lnSpc>
                <a:spcPct val="150000"/>
              </a:lnSpc>
            </a:pPr>
            <a:r>
              <a:rPr lang="es-ES" sz="2000" b="1" dirty="0" smtClean="0">
                <a:latin typeface="Verdana" pitchFamily="34" charset="0"/>
                <a:ea typeface="Verdana" pitchFamily="34" charset="0"/>
                <a:cs typeface="Verdana" pitchFamily="34" charset="0"/>
              </a:rPr>
              <a:t>"una justicia moderna es una </a:t>
            </a:r>
            <a:r>
              <a:rPr lang="es-ES" sz="2000" b="1" dirty="0" smtClean="0">
                <a:latin typeface="Verdana" pitchFamily="34" charset="0"/>
                <a:ea typeface="Verdana" pitchFamily="34" charset="0"/>
                <a:cs typeface="Verdana" pitchFamily="34" charset="0"/>
              </a:rPr>
              <a:t>justicia </a:t>
            </a:r>
          </a:p>
          <a:p>
            <a:pPr>
              <a:lnSpc>
                <a:spcPct val="150000"/>
              </a:lnSpc>
            </a:pPr>
            <a:r>
              <a:rPr lang="es-ES" sz="2000" b="1" dirty="0" smtClean="0">
                <a:latin typeface="Verdana" pitchFamily="34" charset="0"/>
                <a:ea typeface="Verdana" pitchFamily="34" charset="0"/>
                <a:cs typeface="Verdana" pitchFamily="34" charset="0"/>
              </a:rPr>
              <a:t>que </a:t>
            </a:r>
            <a:r>
              <a:rPr lang="es-ES" sz="2000" b="1" dirty="0" smtClean="0">
                <a:latin typeface="Verdana" pitchFamily="34" charset="0"/>
                <a:ea typeface="Verdana" pitchFamily="34" charset="0"/>
                <a:cs typeface="Verdana" pitchFamily="34" charset="0"/>
              </a:rPr>
              <a:t>la ciudadanía es capaz de comprender</a:t>
            </a:r>
            <a:r>
              <a:rPr lang="es-ES" sz="2000" b="1" dirty="0" smtClean="0"/>
              <a:t>”</a:t>
            </a:r>
            <a:endParaRPr lang="es-ES" sz="2000" b="1" dirty="0"/>
          </a:p>
        </p:txBody>
      </p:sp>
      <p:pic>
        <p:nvPicPr>
          <p:cNvPr id="3" name="2 Imagen" descr="índice comisión de modernización.jpg"/>
          <p:cNvPicPr>
            <a:picLocks noChangeAspect="1"/>
          </p:cNvPicPr>
          <p:nvPr/>
        </p:nvPicPr>
        <p:blipFill>
          <a:blip r:embed="rId2" cstate="print"/>
          <a:stretch>
            <a:fillRect/>
          </a:stretch>
        </p:blipFill>
        <p:spPr>
          <a:xfrm>
            <a:off x="827584" y="404664"/>
            <a:ext cx="2343150" cy="19526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692696"/>
            <a:ext cx="8011745" cy="3000821"/>
          </a:xfrm>
          <a:prstGeom prst="rect">
            <a:avLst/>
          </a:prstGeom>
          <a:noFill/>
        </p:spPr>
        <p:txBody>
          <a:bodyPr wrap="none" rtlCol="0">
            <a:spAutoFit/>
          </a:bodyPr>
          <a:lstStyle/>
          <a:p>
            <a:pPr>
              <a:lnSpc>
                <a:spcPct val="150000"/>
              </a:lnSpc>
            </a:pPr>
            <a:r>
              <a:rPr lang="es-ES" dirty="0">
                <a:latin typeface="Verdana" pitchFamily="34" charset="0"/>
                <a:ea typeface="Verdana" pitchFamily="34" charset="0"/>
                <a:cs typeface="Verdana" pitchFamily="34" charset="0"/>
              </a:rPr>
              <a:t>En 2011, el 82 % de los ciudadanos españoles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consideraba </a:t>
            </a:r>
            <a:r>
              <a:rPr lang="es-ES" dirty="0">
                <a:latin typeface="Verdana" pitchFamily="34" charset="0"/>
                <a:ea typeface="Verdana" pitchFamily="34" charset="0"/>
                <a:cs typeface="Verdana" pitchFamily="34" charset="0"/>
              </a:rPr>
              <a:t>que el lenguaje jurídico era excesivamente </a:t>
            </a:r>
            <a:r>
              <a:rPr lang="es-ES" dirty="0" smtClean="0">
                <a:latin typeface="Verdana" pitchFamily="34" charset="0"/>
                <a:ea typeface="Verdana" pitchFamily="34" charset="0"/>
                <a:cs typeface="Verdana" pitchFamily="34" charset="0"/>
              </a:rPr>
              <a:t>complicado</a:t>
            </a:r>
          </a:p>
          <a:p>
            <a:pPr>
              <a:lnSpc>
                <a:spcPct val="150000"/>
              </a:lnSpc>
            </a:pPr>
            <a:r>
              <a:rPr lang="es-ES" dirty="0" smtClean="0">
                <a:latin typeface="Verdana" pitchFamily="34" charset="0"/>
                <a:ea typeface="Verdana" pitchFamily="34" charset="0"/>
                <a:cs typeface="Verdana" pitchFamily="34" charset="0"/>
              </a:rPr>
              <a:t> y difícil </a:t>
            </a:r>
            <a:r>
              <a:rPr lang="es-ES" dirty="0" smtClean="0">
                <a:latin typeface="Verdana" pitchFamily="34" charset="0"/>
                <a:ea typeface="Verdana" pitchFamily="34" charset="0"/>
                <a:cs typeface="Verdana" pitchFamily="34" charset="0"/>
              </a:rPr>
              <a:t>entender</a:t>
            </a:r>
          </a:p>
          <a:p>
            <a:pPr>
              <a:lnSpc>
                <a:spcPct val="150000"/>
              </a:lnSpc>
            </a:pPr>
            <a:r>
              <a:rPr lang="es-ES" dirty="0" smtClean="0">
                <a:latin typeface="Verdana" pitchFamily="34" charset="0"/>
                <a:ea typeface="Verdana" pitchFamily="34" charset="0"/>
                <a:cs typeface="Verdana" pitchFamily="34" charset="0"/>
              </a:rPr>
              <a:t>(</a:t>
            </a:r>
            <a:r>
              <a:rPr lang="es-ES" dirty="0">
                <a:latin typeface="Verdana" pitchFamily="34" charset="0"/>
                <a:ea typeface="Verdana" pitchFamily="34" charset="0"/>
                <a:cs typeface="Verdana" pitchFamily="34" charset="0"/>
              </a:rPr>
              <a:t>según datos de una encuesta </a:t>
            </a:r>
            <a:r>
              <a:rPr lang="es-ES" dirty="0" smtClean="0">
                <a:latin typeface="Verdana" pitchFamily="34" charset="0"/>
                <a:ea typeface="Verdana" pitchFamily="34" charset="0"/>
                <a:cs typeface="Verdana" pitchFamily="34" charset="0"/>
              </a:rPr>
              <a:t>realizada</a:t>
            </a: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por el Consejo General del Poder Judicial). </a:t>
            </a:r>
            <a:endParaRPr lang="es-ES"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En </a:t>
            </a:r>
            <a:r>
              <a:rPr lang="es-ES" dirty="0" smtClean="0">
                <a:latin typeface="Verdana" pitchFamily="34" charset="0"/>
                <a:ea typeface="Verdana" pitchFamily="34" charset="0"/>
                <a:cs typeface="Verdana" pitchFamily="34" charset="0"/>
              </a:rPr>
              <a:t>2015 </a:t>
            </a:r>
            <a:r>
              <a:rPr lang="es-ES" dirty="0">
                <a:latin typeface="Verdana" pitchFamily="34" charset="0"/>
                <a:ea typeface="Verdana" pitchFamily="34" charset="0"/>
                <a:cs typeface="Verdana" pitchFamily="34" charset="0"/>
              </a:rPr>
              <a:t>la situación no </a:t>
            </a:r>
            <a:r>
              <a:rPr lang="es-ES" dirty="0" smtClean="0">
                <a:latin typeface="Verdana" pitchFamily="34" charset="0"/>
                <a:ea typeface="Verdana" pitchFamily="34" charset="0"/>
                <a:cs typeface="Verdana" pitchFamily="34" charset="0"/>
              </a:rPr>
              <a:t>había </a:t>
            </a:r>
            <a:r>
              <a:rPr lang="es-ES" dirty="0">
                <a:latin typeface="Verdana" pitchFamily="34" charset="0"/>
                <a:ea typeface="Verdana" pitchFamily="34" charset="0"/>
                <a:cs typeface="Verdana" pitchFamily="34" charset="0"/>
              </a:rPr>
              <a:t>mejorado mucho</a:t>
            </a:r>
          </a:p>
        </p:txBody>
      </p:sp>
      <p:pic>
        <p:nvPicPr>
          <p:cNvPr id="3" name="2 Imagen" descr="el-tiempo-pasa-y-pasa.jpg"/>
          <p:cNvPicPr>
            <a:picLocks noChangeAspect="1"/>
          </p:cNvPicPr>
          <p:nvPr/>
        </p:nvPicPr>
        <p:blipFill>
          <a:blip r:embed="rId2" cstate="print"/>
          <a:stretch>
            <a:fillRect/>
          </a:stretch>
        </p:blipFill>
        <p:spPr>
          <a:xfrm>
            <a:off x="2051720" y="3861048"/>
            <a:ext cx="4862314" cy="245817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611560" y="3573016"/>
            <a:ext cx="8133958" cy="2585323"/>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E</a:t>
            </a:r>
            <a:r>
              <a:rPr lang="es-ES" dirty="0" smtClean="0">
                <a:latin typeface="Verdana" pitchFamily="34" charset="0"/>
                <a:ea typeface="Verdana" pitchFamily="34" charset="0"/>
                <a:cs typeface="Verdana" pitchFamily="34" charset="0"/>
              </a:rPr>
              <a:t>l </a:t>
            </a:r>
            <a:r>
              <a:rPr lang="es-ES" dirty="0" smtClean="0">
                <a:latin typeface="Verdana" pitchFamily="34" charset="0"/>
                <a:ea typeface="Verdana" pitchFamily="34" charset="0"/>
                <a:cs typeface="Verdana" pitchFamily="34" charset="0"/>
              </a:rPr>
              <a:t>art. 13 de </a:t>
            </a:r>
            <a:r>
              <a:rPr lang="es-ES" dirty="0" smtClean="0">
                <a:latin typeface="Verdana" pitchFamily="34" charset="0"/>
                <a:ea typeface="Verdana" pitchFamily="34" charset="0"/>
                <a:cs typeface="Verdana" pitchFamily="34" charset="0"/>
              </a:rPr>
              <a:t>la Convención </a:t>
            </a:r>
            <a:r>
              <a:rPr lang="es-ES" dirty="0" smtClean="0">
                <a:latin typeface="Verdana" pitchFamily="34" charset="0"/>
                <a:ea typeface="Verdana" pitchFamily="34" charset="0"/>
                <a:cs typeface="Verdana" pitchFamily="34" charset="0"/>
              </a:rPr>
              <a:t>sobre los Derechos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de </a:t>
            </a:r>
            <a:r>
              <a:rPr lang="es-ES" dirty="0" smtClean="0">
                <a:latin typeface="Verdana" pitchFamily="34" charset="0"/>
                <a:ea typeface="Verdana" pitchFamily="34" charset="0"/>
                <a:cs typeface="Verdana" pitchFamily="34" charset="0"/>
              </a:rPr>
              <a:t>las </a:t>
            </a:r>
            <a:r>
              <a:rPr lang="es-ES" smtClean="0">
                <a:latin typeface="Verdana" pitchFamily="34" charset="0"/>
                <a:ea typeface="Verdana" pitchFamily="34" charset="0"/>
                <a:cs typeface="Verdana" pitchFamily="34" charset="0"/>
              </a:rPr>
              <a:t>Personas </a:t>
            </a:r>
            <a:r>
              <a:rPr lang="es-ES" smtClean="0">
                <a:latin typeface="Verdana" pitchFamily="34" charset="0"/>
                <a:ea typeface="Verdana" pitchFamily="34" charset="0"/>
                <a:cs typeface="Verdana" pitchFamily="34" charset="0"/>
              </a:rPr>
              <a:t>con Discapacidad </a:t>
            </a:r>
            <a:r>
              <a:rPr lang="es-ES" dirty="0" smtClean="0">
                <a:latin typeface="Verdana" pitchFamily="34" charset="0"/>
                <a:ea typeface="Verdana" pitchFamily="34" charset="0"/>
                <a:cs typeface="Verdana" pitchFamily="34" charset="0"/>
              </a:rPr>
              <a:t>de Naciones </a:t>
            </a:r>
            <a:r>
              <a:rPr lang="es-ES" dirty="0" smtClean="0">
                <a:latin typeface="Verdana" pitchFamily="34" charset="0"/>
                <a:ea typeface="Verdana" pitchFamily="34" charset="0"/>
                <a:cs typeface="Verdana" pitchFamily="34" charset="0"/>
              </a:rPr>
              <a:t>Unidas</a:t>
            </a:r>
          </a:p>
          <a:p>
            <a:pPr>
              <a:lnSpc>
                <a:spcPct val="150000"/>
              </a:lnSpc>
            </a:pPr>
            <a:r>
              <a:rPr lang="es-ES" dirty="0" smtClean="0">
                <a:latin typeface="Verdana" pitchFamily="34" charset="0"/>
                <a:ea typeface="Verdana" pitchFamily="34" charset="0"/>
                <a:cs typeface="Verdana" pitchFamily="34" charset="0"/>
              </a:rPr>
              <a:t> </a:t>
            </a:r>
            <a:r>
              <a:rPr lang="es-ES" dirty="0" smtClean="0">
                <a:latin typeface="Verdana" pitchFamily="34" charset="0"/>
                <a:ea typeface="Verdana" pitchFamily="34" charset="0"/>
                <a:cs typeface="Verdana" pitchFamily="34" charset="0"/>
              </a:rPr>
              <a:t>exige </a:t>
            </a:r>
            <a:r>
              <a:rPr lang="es-ES" dirty="0" smtClean="0">
                <a:latin typeface="Verdana" pitchFamily="34" charset="0"/>
                <a:ea typeface="Verdana" pitchFamily="34" charset="0"/>
                <a:cs typeface="Verdana" pitchFamily="34" charset="0"/>
              </a:rPr>
              <a:t>a los Estados el deber de asegurar el "efectivo" </a:t>
            </a:r>
            <a:r>
              <a:rPr lang="es-ES" dirty="0" smtClean="0">
                <a:latin typeface="Verdana" pitchFamily="34" charset="0"/>
                <a:ea typeface="Verdana" pitchFamily="34" charset="0"/>
                <a:cs typeface="Verdana" pitchFamily="34" charset="0"/>
              </a:rPr>
              <a:t> acceso</a:t>
            </a:r>
          </a:p>
          <a:p>
            <a:pPr>
              <a:lnSpc>
                <a:spcPct val="150000"/>
              </a:lnSpc>
            </a:pPr>
            <a:r>
              <a:rPr lang="es-ES" dirty="0" smtClean="0">
                <a:latin typeface="Verdana" pitchFamily="34" charset="0"/>
                <a:ea typeface="Verdana" pitchFamily="34" charset="0"/>
                <a:cs typeface="Verdana" pitchFamily="34" charset="0"/>
              </a:rPr>
              <a:t> </a:t>
            </a:r>
            <a:r>
              <a:rPr lang="es-ES" dirty="0" smtClean="0">
                <a:latin typeface="Verdana" pitchFamily="34" charset="0"/>
                <a:ea typeface="Verdana" pitchFamily="34" charset="0"/>
                <a:cs typeface="Verdana" pitchFamily="34" charset="0"/>
              </a:rPr>
              <a:t>a la justicia para las personas con </a:t>
            </a:r>
            <a:r>
              <a:rPr lang="es-ES" dirty="0" smtClean="0">
                <a:latin typeface="Verdana" pitchFamily="34" charset="0"/>
                <a:ea typeface="Verdana" pitchFamily="34" charset="0"/>
                <a:cs typeface="Verdana" pitchFamily="34" charset="0"/>
              </a:rPr>
              <a:t>discapacidad</a:t>
            </a:r>
          </a:p>
          <a:p>
            <a:pPr>
              <a:lnSpc>
                <a:spcPct val="150000"/>
              </a:lnSpc>
            </a:pPr>
            <a:r>
              <a:rPr lang="es-ES" dirty="0" smtClean="0">
                <a:latin typeface="Verdana" pitchFamily="34" charset="0"/>
                <a:ea typeface="Verdana" pitchFamily="34" charset="0"/>
                <a:cs typeface="Verdana" pitchFamily="34" charset="0"/>
              </a:rPr>
              <a:t> </a:t>
            </a:r>
            <a:r>
              <a:rPr lang="es-ES" dirty="0" smtClean="0">
                <a:latin typeface="Verdana" pitchFamily="34" charset="0"/>
                <a:ea typeface="Verdana" pitchFamily="34" charset="0"/>
                <a:cs typeface="Verdana" pitchFamily="34" charset="0"/>
              </a:rPr>
              <a:t>en igualdad </a:t>
            </a:r>
            <a:r>
              <a:rPr lang="es-ES" dirty="0" smtClean="0">
                <a:latin typeface="Verdana" pitchFamily="34" charset="0"/>
                <a:ea typeface="Verdana" pitchFamily="34" charset="0"/>
                <a:cs typeface="Verdana" pitchFamily="34" charset="0"/>
              </a:rPr>
              <a:t>de </a:t>
            </a:r>
            <a:r>
              <a:rPr lang="es-ES" dirty="0" smtClean="0">
                <a:latin typeface="Verdana" pitchFamily="34" charset="0"/>
                <a:ea typeface="Verdana" pitchFamily="34" charset="0"/>
                <a:cs typeface="Verdana" pitchFamily="34" charset="0"/>
              </a:rPr>
              <a:t>condiciones con los demás,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a:t>
            </a:r>
            <a:r>
              <a:rPr lang="es-ES" dirty="0" smtClean="0">
                <a:latin typeface="Verdana" pitchFamily="34" charset="0"/>
                <a:ea typeface="Verdana" pitchFamily="34" charset="0"/>
                <a:cs typeface="Verdana" pitchFamily="34" charset="0"/>
              </a:rPr>
              <a:t>incluso mediante ajustes de </a:t>
            </a:r>
            <a:r>
              <a:rPr lang="es-ES" dirty="0" smtClean="0">
                <a:latin typeface="Verdana" pitchFamily="34" charset="0"/>
                <a:ea typeface="Verdana" pitchFamily="34" charset="0"/>
                <a:cs typeface="Verdana" pitchFamily="34" charset="0"/>
              </a:rPr>
              <a:t>procedimiento y </a:t>
            </a:r>
            <a:r>
              <a:rPr lang="es-ES" dirty="0" smtClean="0">
                <a:latin typeface="Verdana" pitchFamily="34" charset="0"/>
                <a:ea typeface="Verdana" pitchFamily="34" charset="0"/>
                <a:cs typeface="Verdana" pitchFamily="34" charset="0"/>
              </a:rPr>
              <a:t>adecuados a la edad".</a:t>
            </a:r>
            <a:endParaRPr lang="es-ES" dirty="0">
              <a:latin typeface="Verdana" pitchFamily="34" charset="0"/>
              <a:ea typeface="Verdana" pitchFamily="34" charset="0"/>
              <a:cs typeface="Verdana" pitchFamily="34" charset="0"/>
            </a:endParaRPr>
          </a:p>
        </p:txBody>
      </p:sp>
      <p:pic>
        <p:nvPicPr>
          <p:cNvPr id="4" name="3 Imagen" descr="índice convención en lectura fácil.jpg"/>
          <p:cNvPicPr>
            <a:picLocks noChangeAspect="1"/>
          </p:cNvPicPr>
          <p:nvPr/>
        </p:nvPicPr>
        <p:blipFill>
          <a:blip r:embed="rId2" cstate="print"/>
          <a:stretch>
            <a:fillRect/>
          </a:stretch>
        </p:blipFill>
        <p:spPr>
          <a:xfrm>
            <a:off x="683568" y="260648"/>
            <a:ext cx="2232248" cy="3153494"/>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93564" y="1340768"/>
            <a:ext cx="8850436" cy="3831818"/>
          </a:xfrm>
          <a:prstGeom prst="rect">
            <a:avLst/>
          </a:prstGeom>
          <a:noFill/>
        </p:spPr>
        <p:txBody>
          <a:bodyPr wrap="square" rtlCol="0">
            <a:spAutoFit/>
          </a:bodyPr>
          <a:lstStyle/>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De </a:t>
            </a:r>
            <a:r>
              <a:rPr lang="es-ES" dirty="0">
                <a:latin typeface="Verdana" pitchFamily="34" charset="0"/>
                <a:ea typeface="Verdana" pitchFamily="34" charset="0"/>
                <a:cs typeface="Verdana" pitchFamily="34" charset="0"/>
              </a:rPr>
              <a:t>forma explícita,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dice que</a:t>
            </a:r>
          </a:p>
          <a:p>
            <a:pPr>
              <a:lnSpc>
                <a:spcPct val="150000"/>
              </a:lnSpc>
            </a:pPr>
            <a:r>
              <a:rPr lang="es-ES" dirty="0" smtClean="0">
                <a:latin typeface="Verdana" pitchFamily="34" charset="0"/>
                <a:ea typeface="Verdana" pitchFamily="34" charset="0"/>
                <a:cs typeface="Verdana" pitchFamily="34" charset="0"/>
              </a:rPr>
              <a:t>“los </a:t>
            </a:r>
            <a:r>
              <a:rPr lang="es-ES" dirty="0">
                <a:latin typeface="Verdana" pitchFamily="34" charset="0"/>
                <a:ea typeface="Verdana" pitchFamily="34" charset="0"/>
                <a:cs typeface="Verdana" pitchFamily="34" charset="0"/>
              </a:rPr>
              <a:t>documentos e impresos estarán </a:t>
            </a:r>
            <a:r>
              <a:rPr lang="es-ES" dirty="0" smtClean="0">
                <a:latin typeface="Verdana" pitchFamily="34" charset="0"/>
                <a:ea typeface="Verdana" pitchFamily="34" charset="0"/>
                <a:cs typeface="Verdana" pitchFamily="34" charset="0"/>
              </a:rPr>
              <a:t>redactados</a:t>
            </a:r>
          </a:p>
          <a:p>
            <a:pPr>
              <a:lnSpc>
                <a:spcPct val="150000"/>
              </a:lnSpc>
            </a:pPr>
            <a:r>
              <a:rPr lang="es-ES" dirty="0" smtClean="0">
                <a:latin typeface="Verdana" pitchFamily="34" charset="0"/>
                <a:ea typeface="Verdana" pitchFamily="34" charset="0"/>
                <a:cs typeface="Verdana" pitchFamily="34" charset="0"/>
              </a:rPr>
              <a:t>con </a:t>
            </a:r>
            <a:r>
              <a:rPr lang="es-ES" dirty="0">
                <a:latin typeface="Verdana" pitchFamily="34" charset="0"/>
                <a:ea typeface="Verdana" pitchFamily="34" charset="0"/>
                <a:cs typeface="Verdana" pitchFamily="34" charset="0"/>
              </a:rPr>
              <a:t>un lenguaje simple y directo</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y </a:t>
            </a:r>
            <a:r>
              <a:rPr lang="es-ES" dirty="0">
                <a:latin typeface="Verdana" pitchFamily="34" charset="0"/>
                <a:ea typeface="Verdana" pitchFamily="34" charset="0"/>
                <a:cs typeface="Verdana" pitchFamily="34" charset="0"/>
              </a:rPr>
              <a:t>añade que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a:t>
            </a:r>
            <a:r>
              <a:rPr lang="es-ES" dirty="0">
                <a:latin typeface="Verdana" pitchFamily="34" charset="0"/>
                <a:ea typeface="Verdana" pitchFamily="34" charset="0"/>
                <a:cs typeface="Verdana" pitchFamily="34" charset="0"/>
              </a:rPr>
              <a:t>los documentos básicos de información </a:t>
            </a:r>
            <a:r>
              <a:rPr lang="es-ES" dirty="0" smtClean="0">
                <a:latin typeface="Verdana" pitchFamily="34" charset="0"/>
                <a:ea typeface="Verdana" pitchFamily="34" charset="0"/>
                <a:cs typeface="Verdana" pitchFamily="34" charset="0"/>
              </a:rPr>
              <a:t> de </a:t>
            </a:r>
            <a:r>
              <a:rPr lang="es-ES" dirty="0">
                <a:latin typeface="Verdana" pitchFamily="34" charset="0"/>
                <a:ea typeface="Verdana" pitchFamily="34" charset="0"/>
                <a:cs typeface="Verdana" pitchFamily="34" charset="0"/>
              </a:rPr>
              <a:t>uso más </a:t>
            </a:r>
            <a:r>
              <a:rPr lang="es-ES" dirty="0" smtClean="0">
                <a:latin typeface="Verdana" pitchFamily="34" charset="0"/>
                <a:ea typeface="Verdana" pitchFamily="34" charset="0"/>
                <a:cs typeface="Verdana" pitchFamily="34" charset="0"/>
              </a:rPr>
              <a:t>habitual</a:t>
            </a:r>
          </a:p>
          <a:p>
            <a:pPr>
              <a:lnSpc>
                <a:spcPct val="150000"/>
              </a:lnSpc>
            </a:pPr>
            <a:r>
              <a:rPr lang="es-ES" dirty="0" smtClean="0">
                <a:latin typeface="Verdana" pitchFamily="34" charset="0"/>
                <a:ea typeface="Verdana" pitchFamily="34" charset="0"/>
                <a:cs typeface="Verdana" pitchFamily="34" charset="0"/>
              </a:rPr>
              <a:t>deberán </a:t>
            </a:r>
            <a:r>
              <a:rPr lang="es-ES" dirty="0">
                <a:latin typeface="Verdana" pitchFamily="34" charset="0"/>
                <a:ea typeface="Verdana" pitchFamily="34" charset="0"/>
                <a:cs typeface="Verdana" pitchFamily="34" charset="0"/>
              </a:rPr>
              <a:t>contar con versiones simplificadas”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para </a:t>
            </a:r>
            <a:r>
              <a:rPr lang="es-ES" dirty="0">
                <a:latin typeface="Verdana" pitchFamily="34" charset="0"/>
                <a:ea typeface="Verdana" pitchFamily="34" charset="0"/>
                <a:cs typeface="Verdana" pitchFamily="34" charset="0"/>
              </a:rPr>
              <a:t>personas con discapacidad y con dificultades de comprensión lectora.</a:t>
            </a:r>
          </a:p>
        </p:txBody>
      </p:sp>
      <p:pic>
        <p:nvPicPr>
          <p:cNvPr id="3" name="2 Imagen" descr="images impresos accesibles.jpg"/>
          <p:cNvPicPr>
            <a:picLocks noChangeAspect="1"/>
          </p:cNvPicPr>
          <p:nvPr/>
        </p:nvPicPr>
        <p:blipFill>
          <a:blip r:embed="rId2" cstate="print"/>
          <a:stretch>
            <a:fillRect/>
          </a:stretch>
        </p:blipFill>
        <p:spPr>
          <a:xfrm>
            <a:off x="6660232" y="1556792"/>
            <a:ext cx="2009775" cy="2276475"/>
          </a:xfrm>
          <a:prstGeom prst="rect">
            <a:avLst/>
          </a:prstGeom>
        </p:spPr>
      </p:pic>
      <p:sp>
        <p:nvSpPr>
          <p:cNvPr id="4" name="3 CuadroTexto"/>
          <p:cNvSpPr txBox="1"/>
          <p:nvPr/>
        </p:nvSpPr>
        <p:spPr>
          <a:xfrm>
            <a:off x="1763688" y="620688"/>
            <a:ext cx="6271269" cy="451790"/>
          </a:xfrm>
          <a:prstGeom prst="rect">
            <a:avLst/>
          </a:prstGeom>
          <a:noFill/>
        </p:spPr>
        <p:txBody>
          <a:bodyPr wrap="none" rtlCol="0">
            <a:spAutoFit/>
          </a:bodyPr>
          <a:lstStyle/>
          <a:p>
            <a:pPr>
              <a:lnSpc>
                <a:spcPct val="150000"/>
              </a:lnSpc>
            </a:pPr>
            <a:r>
              <a:rPr lang="es-ES" b="1" dirty="0" smtClean="0">
                <a:latin typeface="Verdana" pitchFamily="34" charset="0"/>
                <a:ea typeface="Verdana" pitchFamily="34" charset="0"/>
                <a:cs typeface="Verdana" pitchFamily="34" charset="0"/>
              </a:rPr>
              <a:t>El art. 13 de la Convención sobre los Derechos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11560" y="404664"/>
            <a:ext cx="5500224" cy="3185487"/>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La importancia de textos amables</a:t>
            </a:r>
          </a:p>
          <a:p>
            <a:pPr>
              <a:lnSpc>
                <a:spcPct val="150000"/>
              </a:lnSpc>
            </a:pPr>
            <a:r>
              <a:rPr lang="es-ES" dirty="0" smtClean="0">
                <a:latin typeface="Verdana" pitchFamily="34" charset="0"/>
                <a:ea typeface="Verdana" pitchFamily="34" charset="0"/>
                <a:cs typeface="Verdana" pitchFamily="34" charset="0"/>
              </a:rPr>
              <a:t>Según </a:t>
            </a:r>
            <a:r>
              <a:rPr lang="es-ES" dirty="0" smtClean="0">
                <a:latin typeface="Verdana" pitchFamily="34" charset="0"/>
                <a:ea typeface="Verdana" pitchFamily="34" charset="0"/>
                <a:cs typeface="Verdana" pitchFamily="34" charset="0"/>
              </a:rPr>
              <a:t>las Directrices de la IFLA en </a:t>
            </a:r>
            <a:r>
              <a:rPr lang="es-ES" sz="2000" b="1" dirty="0" smtClean="0">
                <a:latin typeface="Verdana" pitchFamily="34" charset="0"/>
                <a:ea typeface="Verdana" pitchFamily="34" charset="0"/>
                <a:cs typeface="Verdana" pitchFamily="34" charset="0"/>
              </a:rPr>
              <a:t>1997</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―La posibilidad de </a:t>
            </a:r>
            <a:r>
              <a:rPr lang="es-ES" dirty="0" smtClean="0">
                <a:latin typeface="Verdana" pitchFamily="34" charset="0"/>
                <a:ea typeface="Verdana" pitchFamily="34" charset="0"/>
                <a:cs typeface="Verdana" pitchFamily="34" charset="0"/>
              </a:rPr>
              <a:t>leer</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aporta a las personas una enorme confianza, </a:t>
            </a:r>
          </a:p>
          <a:p>
            <a:pPr>
              <a:lnSpc>
                <a:spcPct val="150000"/>
              </a:lnSpc>
            </a:pPr>
            <a:r>
              <a:rPr lang="es-ES" dirty="0" smtClean="0">
                <a:latin typeface="Verdana" pitchFamily="34" charset="0"/>
                <a:ea typeface="Verdana" pitchFamily="34" charset="0"/>
                <a:cs typeface="Verdana" pitchFamily="34" charset="0"/>
              </a:rPr>
              <a:t>permitiéndoles expandir sus opiniones</a:t>
            </a:r>
          </a:p>
          <a:p>
            <a:pPr>
              <a:lnSpc>
                <a:spcPct val="150000"/>
              </a:lnSpc>
            </a:pPr>
            <a:r>
              <a:rPr lang="es-ES" dirty="0" smtClean="0">
                <a:latin typeface="Verdana" pitchFamily="34" charset="0"/>
                <a:ea typeface="Verdana" pitchFamily="34" charset="0"/>
                <a:cs typeface="Verdana" pitchFamily="34" charset="0"/>
              </a:rPr>
              <a:t>y ejercer un control sobre sus propias vidas. </a:t>
            </a:r>
          </a:p>
          <a:p>
            <a:endParaRPr lang="es-ES_tradnl" dirty="0" smtClean="0">
              <a:latin typeface="Verdana" pitchFamily="34" charset="0"/>
              <a:ea typeface="Verdana" pitchFamily="34" charset="0"/>
              <a:cs typeface="Verdana" pitchFamily="34" charset="0"/>
            </a:endParaRPr>
          </a:p>
          <a:p>
            <a:endParaRPr lang="es-ES" dirty="0" smtClean="0">
              <a:latin typeface="Verdana" pitchFamily="34" charset="0"/>
              <a:ea typeface="Verdana" pitchFamily="34" charset="0"/>
              <a:cs typeface="Verdana" pitchFamily="34" charset="0"/>
            </a:endParaRPr>
          </a:p>
        </p:txBody>
      </p:sp>
      <p:pic>
        <p:nvPicPr>
          <p:cNvPr id="3" name="2 Imagen" descr="participacic3b3n-activa.jpg"/>
          <p:cNvPicPr>
            <a:picLocks noChangeAspect="1"/>
          </p:cNvPicPr>
          <p:nvPr/>
        </p:nvPicPr>
        <p:blipFill>
          <a:blip r:embed="rId3" cstate="print"/>
          <a:stretch>
            <a:fillRect/>
          </a:stretch>
        </p:blipFill>
        <p:spPr>
          <a:xfrm>
            <a:off x="2771800" y="2852936"/>
            <a:ext cx="5080000" cy="3378200"/>
          </a:xfrm>
          <a:prstGeom prst="rect">
            <a:avLst/>
          </a:prstGeom>
        </p:spPr>
      </p:pic>
      <p:sp>
        <p:nvSpPr>
          <p:cNvPr id="4" name="3 CuadroTexto"/>
          <p:cNvSpPr txBox="1"/>
          <p:nvPr/>
        </p:nvSpPr>
        <p:spPr>
          <a:xfrm>
            <a:off x="4932040" y="3789040"/>
            <a:ext cx="1149932" cy="276999"/>
          </a:xfrm>
          <a:prstGeom prst="rect">
            <a:avLst/>
          </a:prstGeom>
          <a:noFill/>
        </p:spPr>
        <p:txBody>
          <a:bodyPr wrap="square" rtlCol="0">
            <a:spAutoFit/>
          </a:bodyPr>
          <a:lstStyle/>
          <a:p>
            <a:r>
              <a:rPr lang="es-ES_tradnl" sz="1200" dirty="0" smtClean="0">
                <a:latin typeface="Verdana" pitchFamily="34" charset="0"/>
                <a:ea typeface="Verdana" pitchFamily="34" charset="0"/>
                <a:cs typeface="Verdana" pitchFamily="34" charset="0"/>
              </a:rPr>
              <a:t>Yo pienso</a:t>
            </a:r>
            <a:endParaRPr lang="es-ES" sz="1200" dirty="0">
              <a:latin typeface="Verdana" pitchFamily="34" charset="0"/>
              <a:ea typeface="Verdana" pitchFamily="34" charset="0"/>
              <a:cs typeface="Verdana" pitchFamily="34" charset="0"/>
            </a:endParaRPr>
          </a:p>
        </p:txBody>
      </p:sp>
      <p:sp>
        <p:nvSpPr>
          <p:cNvPr id="5" name="4 CuadroTexto"/>
          <p:cNvSpPr txBox="1"/>
          <p:nvPr/>
        </p:nvSpPr>
        <p:spPr>
          <a:xfrm>
            <a:off x="3059832" y="3861048"/>
            <a:ext cx="915507" cy="276999"/>
          </a:xfrm>
          <a:prstGeom prst="rect">
            <a:avLst/>
          </a:prstGeom>
          <a:noFill/>
        </p:spPr>
        <p:txBody>
          <a:bodyPr wrap="none" rtlCol="0">
            <a:spAutoFit/>
          </a:bodyPr>
          <a:lstStyle/>
          <a:p>
            <a:r>
              <a:rPr lang="es-ES_tradnl" sz="1200" dirty="0" smtClean="0">
                <a:latin typeface="Verdana" pitchFamily="34" charset="0"/>
                <a:ea typeface="Verdana" pitchFamily="34" charset="0"/>
                <a:cs typeface="Verdana" pitchFamily="34" charset="0"/>
              </a:rPr>
              <a:t>Yo decido</a:t>
            </a:r>
            <a:endParaRPr lang="es-ES" sz="1200" dirty="0">
              <a:latin typeface="Verdana" pitchFamily="34" charset="0"/>
              <a:ea typeface="Verdana" pitchFamily="34" charset="0"/>
              <a:cs typeface="Verdana" pitchFamily="34" charset="0"/>
            </a:endParaRPr>
          </a:p>
        </p:txBody>
      </p:sp>
      <p:sp>
        <p:nvSpPr>
          <p:cNvPr id="6" name="5 CuadroTexto"/>
          <p:cNvSpPr txBox="1"/>
          <p:nvPr/>
        </p:nvSpPr>
        <p:spPr>
          <a:xfrm>
            <a:off x="5868144" y="3717032"/>
            <a:ext cx="1085425" cy="276999"/>
          </a:xfrm>
          <a:prstGeom prst="rect">
            <a:avLst/>
          </a:prstGeom>
          <a:noFill/>
        </p:spPr>
        <p:txBody>
          <a:bodyPr wrap="none" rtlCol="0">
            <a:spAutoFit/>
          </a:bodyPr>
          <a:lstStyle/>
          <a:p>
            <a:r>
              <a:rPr lang="es-ES_tradnl" sz="1200" dirty="0" smtClean="0">
                <a:latin typeface="Verdana" pitchFamily="34" charset="0"/>
                <a:ea typeface="Verdana" pitchFamily="34" charset="0"/>
                <a:cs typeface="Verdana" pitchFamily="34" charset="0"/>
              </a:rPr>
              <a:t>Yo participo</a:t>
            </a:r>
            <a:endParaRPr lang="es-ES" sz="1200" dirty="0">
              <a:latin typeface="Verdana" pitchFamily="34" charset="0"/>
              <a:ea typeface="Verdana" pitchFamily="34" charset="0"/>
              <a:cs typeface="Verdana" pitchFamily="34" charset="0"/>
            </a:endParaRPr>
          </a:p>
        </p:txBody>
      </p:sp>
      <p:sp>
        <p:nvSpPr>
          <p:cNvPr id="7" name="6 CuadroTexto"/>
          <p:cNvSpPr txBox="1"/>
          <p:nvPr/>
        </p:nvSpPr>
        <p:spPr>
          <a:xfrm>
            <a:off x="3131840" y="6093296"/>
            <a:ext cx="4486356" cy="523220"/>
          </a:xfrm>
          <a:prstGeom prst="rect">
            <a:avLst/>
          </a:prstGeom>
          <a:noFill/>
        </p:spPr>
        <p:txBody>
          <a:bodyPr wrap="none" rtlCol="0">
            <a:spAutoFit/>
          </a:bodyPr>
          <a:lstStyle/>
          <a:p>
            <a:r>
              <a:rPr lang="es-ES_tradnl" sz="2800" dirty="0" smtClean="0">
                <a:latin typeface="Verdana" pitchFamily="34" charset="0"/>
                <a:ea typeface="Verdana" pitchFamily="34" charset="0"/>
                <a:cs typeface="Verdana" pitchFamily="34" charset="0"/>
              </a:rPr>
              <a:t>Participación Ciudadana</a:t>
            </a:r>
            <a:endParaRPr lang="es-ES" sz="2800" dirty="0">
              <a:latin typeface="Verdana" pitchFamily="34" charset="0"/>
              <a:ea typeface="Verdana" pitchFamily="34" charset="0"/>
              <a:cs typeface="Verdana"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9552" y="332656"/>
            <a:ext cx="7454285" cy="2662267"/>
          </a:xfrm>
          <a:prstGeom prst="rect">
            <a:avLst/>
          </a:prstGeom>
          <a:noFill/>
        </p:spPr>
        <p:txBody>
          <a:bodyPr wrap="none" rtlCol="0">
            <a:spAutoFit/>
          </a:bodyPr>
          <a:lstStyle/>
          <a:p>
            <a:endParaRPr lang="es-ES_tradnl"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Las personas pueden mediante la comprensión de lo que leen,</a:t>
            </a:r>
          </a:p>
          <a:p>
            <a:pPr>
              <a:lnSpc>
                <a:spcPct val="150000"/>
              </a:lnSpc>
            </a:pPr>
            <a:r>
              <a:rPr lang="es-ES" dirty="0" smtClean="0">
                <a:latin typeface="Verdana" pitchFamily="34" charset="0"/>
                <a:ea typeface="Verdana" pitchFamily="34" charset="0"/>
                <a:cs typeface="Verdana" pitchFamily="34" charset="0"/>
              </a:rPr>
              <a:t>pueden compartir ideas, pensamientos y experiencias,</a:t>
            </a:r>
          </a:p>
          <a:p>
            <a:pPr>
              <a:lnSpc>
                <a:spcPct val="150000"/>
              </a:lnSpc>
            </a:pPr>
            <a:r>
              <a:rPr lang="es-ES" dirty="0" smtClean="0">
                <a:latin typeface="Verdana" pitchFamily="34" charset="0"/>
                <a:ea typeface="Verdana" pitchFamily="34" charset="0"/>
                <a:cs typeface="Verdana" pitchFamily="34" charset="0"/>
              </a:rPr>
              <a:t> y crecer como seres humanos</a:t>
            </a: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 </a:t>
            </a:r>
            <a:r>
              <a:rPr lang="es-ES" sz="1400" dirty="0" smtClean="0">
                <a:latin typeface="Verdana" pitchFamily="34" charset="0"/>
                <a:ea typeface="Verdana" pitchFamily="34" charset="0"/>
                <a:cs typeface="Verdana" pitchFamily="34" charset="0"/>
              </a:rPr>
              <a:t>Asociación Europea ILSMH, </a:t>
            </a:r>
            <a:r>
              <a:rPr lang="es-ES" b="1" dirty="0" smtClean="0">
                <a:latin typeface="Verdana" pitchFamily="34" charset="0"/>
                <a:ea typeface="Verdana" pitchFamily="34" charset="0"/>
                <a:cs typeface="Verdana" pitchFamily="34" charset="0"/>
              </a:rPr>
              <a:t>1998</a:t>
            </a:r>
            <a:r>
              <a:rPr lang="es-ES" sz="1400" dirty="0" smtClean="0">
                <a:latin typeface="Verdana" pitchFamily="34" charset="0"/>
                <a:ea typeface="Verdana" pitchFamily="34" charset="0"/>
                <a:cs typeface="Verdana" pitchFamily="34" charset="0"/>
              </a:rPr>
              <a:t>.</a:t>
            </a:r>
          </a:p>
          <a:p>
            <a:r>
              <a:rPr lang="es-ES_tradnl" sz="1400" dirty="0" smtClean="0">
                <a:latin typeface="Verdana" pitchFamily="34" charset="0"/>
                <a:ea typeface="Verdana" pitchFamily="34" charset="0"/>
                <a:cs typeface="Verdana" pitchFamily="34" charset="0"/>
              </a:rPr>
              <a:t>(Confederación europea de asociaciones de discapacidad intelectual)</a:t>
            </a:r>
            <a:endParaRPr lang="es-ES" sz="1400" dirty="0">
              <a:latin typeface="Verdana" pitchFamily="34" charset="0"/>
              <a:ea typeface="Verdana" pitchFamily="34" charset="0"/>
              <a:cs typeface="Verdana" pitchFamily="34" charset="0"/>
            </a:endParaRPr>
          </a:p>
        </p:txBody>
      </p:sp>
      <p:pic>
        <p:nvPicPr>
          <p:cNvPr id="4" name="3 Imagen" descr="percepcion-realidad.jpg"/>
          <p:cNvPicPr>
            <a:picLocks noChangeAspect="1"/>
          </p:cNvPicPr>
          <p:nvPr/>
        </p:nvPicPr>
        <p:blipFill>
          <a:blip r:embed="rId3" cstate="print"/>
          <a:stretch>
            <a:fillRect/>
          </a:stretch>
        </p:blipFill>
        <p:spPr>
          <a:xfrm>
            <a:off x="1763688" y="3212976"/>
            <a:ext cx="5476875" cy="30099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980728"/>
            <a:ext cx="8521051" cy="5078313"/>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 </a:t>
            </a:r>
            <a:r>
              <a:rPr lang="es-ES" dirty="0" smtClean="0">
                <a:latin typeface="Verdana" pitchFamily="34" charset="0"/>
                <a:ea typeface="Verdana" pitchFamily="34" charset="0"/>
                <a:cs typeface="Verdana" pitchFamily="34" charset="0"/>
              </a:rPr>
              <a:t>La </a:t>
            </a:r>
            <a:r>
              <a:rPr lang="es-ES" dirty="0" smtClean="0">
                <a:latin typeface="Verdana" pitchFamily="34" charset="0"/>
                <a:ea typeface="Verdana" pitchFamily="34" charset="0"/>
                <a:cs typeface="Verdana" pitchFamily="34" charset="0"/>
              </a:rPr>
              <a:t>Lectura Fácil es un </a:t>
            </a:r>
            <a:r>
              <a:rPr lang="es-ES" b="1" dirty="0" smtClean="0">
                <a:latin typeface="Verdana" pitchFamily="34" charset="0"/>
                <a:ea typeface="Verdana" pitchFamily="34" charset="0"/>
                <a:cs typeface="Verdana" pitchFamily="34" charset="0"/>
              </a:rPr>
              <a:t>método</a:t>
            </a:r>
          </a:p>
          <a:p>
            <a:pPr>
              <a:lnSpc>
                <a:spcPct val="150000"/>
              </a:lnSpc>
            </a:pPr>
            <a:r>
              <a:rPr lang="es-ES" dirty="0" smtClean="0">
                <a:latin typeface="Verdana" pitchFamily="34" charset="0"/>
                <a:ea typeface="Verdana" pitchFamily="34" charset="0"/>
                <a:cs typeface="Verdana" pitchFamily="34" charset="0"/>
              </a:rPr>
              <a:t> para hacer entornos psicológicamente comprensibles</a:t>
            </a:r>
          </a:p>
          <a:p>
            <a:pPr>
              <a:lnSpc>
                <a:spcPct val="150000"/>
              </a:lnSpc>
            </a:pPr>
            <a:r>
              <a:rPr lang="es-ES" dirty="0" smtClean="0">
                <a:latin typeface="Verdana" pitchFamily="34" charset="0"/>
                <a:ea typeface="Verdana" pitchFamily="34" charset="0"/>
                <a:cs typeface="Verdana" pitchFamily="34" charset="0"/>
              </a:rPr>
              <a:t> para todas las personas</a:t>
            </a:r>
          </a:p>
          <a:p>
            <a:pPr>
              <a:lnSpc>
                <a:spcPct val="150000"/>
              </a:lnSpc>
            </a:pPr>
            <a:r>
              <a:rPr lang="es-ES" dirty="0" smtClean="0">
                <a:latin typeface="Verdana" pitchFamily="34" charset="0"/>
                <a:ea typeface="Verdana" pitchFamily="34" charset="0"/>
                <a:cs typeface="Verdana" pitchFamily="34" charset="0"/>
              </a:rPr>
              <a:t> que tengan capacidad de lectoescritura,</a:t>
            </a:r>
          </a:p>
          <a:p>
            <a:pPr>
              <a:lnSpc>
                <a:spcPct val="150000"/>
              </a:lnSpc>
            </a:pPr>
            <a:r>
              <a:rPr lang="es-ES" dirty="0" smtClean="0">
                <a:latin typeface="Verdana" pitchFamily="34" charset="0"/>
                <a:ea typeface="Verdana" pitchFamily="34" charset="0"/>
                <a:cs typeface="Verdana" pitchFamily="34" charset="0"/>
              </a:rPr>
              <a:t> eliminando las barreras de los textos,</a:t>
            </a:r>
          </a:p>
          <a:p>
            <a:pPr>
              <a:lnSpc>
                <a:spcPct val="150000"/>
              </a:lnSpc>
            </a:pPr>
            <a:r>
              <a:rPr lang="es-ES" b="1" dirty="0" smtClean="0">
                <a:latin typeface="Verdana" pitchFamily="34" charset="0"/>
                <a:ea typeface="Verdana" pitchFamily="34" charset="0"/>
                <a:cs typeface="Verdana" pitchFamily="34" charset="0"/>
              </a:rPr>
              <a:t> para la comprensión, el aprendizaje y la participación.</a:t>
            </a:r>
          </a:p>
          <a:p>
            <a:pPr>
              <a:lnSpc>
                <a:spcPct val="150000"/>
              </a:lnSpc>
            </a:pPr>
            <a:r>
              <a:rPr lang="es-ES" dirty="0" smtClean="0">
                <a:latin typeface="Verdana" pitchFamily="34" charset="0"/>
                <a:ea typeface="Verdana" pitchFamily="34" charset="0"/>
                <a:cs typeface="Verdana" pitchFamily="34" charset="0"/>
              </a:rPr>
              <a:t> (García Muñoz, 2012).</a:t>
            </a: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 Escribir en lectura fácil no es traducir. </a:t>
            </a: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“Significa seleccionar los puntos más importantes de un documento</a:t>
            </a:r>
          </a:p>
          <a:p>
            <a:pPr>
              <a:lnSpc>
                <a:spcPct val="150000"/>
              </a:lnSpc>
            </a:pPr>
            <a:r>
              <a:rPr lang="es-ES" dirty="0" smtClean="0">
                <a:latin typeface="Verdana" pitchFamily="34" charset="0"/>
                <a:ea typeface="Verdana" pitchFamily="34" charset="0"/>
                <a:cs typeface="Verdana" pitchFamily="34" charset="0"/>
              </a:rPr>
              <a:t> para que se comprendan y se tomen decisiones” (García Muñoz, 2012)</a:t>
            </a:r>
            <a:endParaRPr lang="es-ES" dirty="0">
              <a:latin typeface="Verdana" pitchFamily="34" charset="0"/>
              <a:ea typeface="Verdana" pitchFamily="34" charset="0"/>
              <a:cs typeface="Verdana" pitchFamily="34" charset="0"/>
            </a:endParaRPr>
          </a:p>
        </p:txBody>
      </p:sp>
      <p:pic>
        <p:nvPicPr>
          <p:cNvPr id="3" name="2 Imagen" descr="LF.jpg"/>
          <p:cNvPicPr>
            <a:picLocks noChangeAspect="1"/>
          </p:cNvPicPr>
          <p:nvPr/>
        </p:nvPicPr>
        <p:blipFill>
          <a:blip r:embed="rId2" cstate="print"/>
          <a:stretch>
            <a:fillRect/>
          </a:stretch>
        </p:blipFill>
        <p:spPr>
          <a:xfrm>
            <a:off x="7092280" y="1484784"/>
            <a:ext cx="1524000" cy="1524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2 Marcador de contenido"/>
          <p:cNvSpPr>
            <a:spLocks noGrp="1"/>
          </p:cNvSpPr>
          <p:nvPr>
            <p:ph idx="1"/>
          </p:nvPr>
        </p:nvSpPr>
        <p:spPr>
          <a:xfrm>
            <a:off x="285750" y="642938"/>
            <a:ext cx="8401050" cy="4587875"/>
          </a:xfrm>
        </p:spPr>
        <p:txBody>
          <a:bodyPr>
            <a:normAutofit fontScale="92500" lnSpcReduction="20000"/>
          </a:bodyPr>
          <a:lstStyle/>
          <a:p>
            <a:pPr marL="0" indent="0" eaLnBrk="1" hangingPunct="1">
              <a:lnSpc>
                <a:spcPct val="150000"/>
              </a:lnSpc>
              <a:buFont typeface="Arial" pitchFamily="34" charset="0"/>
              <a:buNone/>
              <a:defRPr/>
            </a:pPr>
            <a:r>
              <a:rPr lang="es-ES" b="1" dirty="0" smtClean="0"/>
              <a:t>Leyes de Galicia</a:t>
            </a:r>
          </a:p>
          <a:p>
            <a:pPr marL="0" indent="0" eaLnBrk="1" hangingPunct="1">
              <a:lnSpc>
                <a:spcPct val="150000"/>
              </a:lnSpc>
              <a:buFont typeface="Arial" pitchFamily="34" charset="0"/>
              <a:buNone/>
              <a:defRPr/>
            </a:pPr>
            <a:r>
              <a:rPr lang="es-ES" sz="2800" b="1" dirty="0" smtClean="0"/>
              <a:t>LEY 10/2014, de 3 de diciembre, de accesibilidad</a:t>
            </a:r>
          </a:p>
          <a:p>
            <a:pPr>
              <a:lnSpc>
                <a:spcPct val="150000"/>
              </a:lnSpc>
              <a:buFont typeface="Arial" pitchFamily="34" charset="0"/>
              <a:buNone/>
              <a:defRPr/>
            </a:pPr>
            <a:r>
              <a:rPr lang="es-ES" sz="2600" b="1" dirty="0" smtClean="0"/>
              <a:t>Artículo 34. </a:t>
            </a:r>
            <a:r>
              <a:rPr lang="es-ES" sz="2600" dirty="0" smtClean="0"/>
              <a:t>Accesibilidad de los sistemas de comunicación </a:t>
            </a:r>
          </a:p>
          <a:p>
            <a:pPr>
              <a:buFont typeface="Arial" pitchFamily="34" charset="0"/>
              <a:buNone/>
              <a:defRPr/>
            </a:pPr>
            <a:r>
              <a:rPr lang="es-ES" sz="2600" dirty="0" smtClean="0"/>
              <a:t>y señalización</a:t>
            </a:r>
          </a:p>
          <a:p>
            <a:pPr>
              <a:buFont typeface="Arial" pitchFamily="34" charset="0"/>
              <a:buNone/>
              <a:defRPr/>
            </a:pPr>
            <a:r>
              <a:rPr lang="es-ES" sz="2600" dirty="0" smtClean="0"/>
              <a:t>1. </a:t>
            </a:r>
            <a:r>
              <a:rPr lang="es-ES" sz="2400" dirty="0" smtClean="0"/>
              <a:t>Las administraciones públicas de Galicia habrán de promover la supresión de barreras en la comunicación y el establecimiento de mecanismos y alternativas técnicas y humanas, como los/las intérpretes de lengua de signos, que hagan accesibles los sistemas de comunicación y señalización a toda la población, en todos los ámbitos….Se empleará, asimismo, el sistema de </a:t>
            </a:r>
            <a:r>
              <a:rPr lang="es-ES" sz="2400" b="1" dirty="0" smtClean="0"/>
              <a:t>lectura fácil </a:t>
            </a:r>
            <a:r>
              <a:rPr lang="es-ES" sz="2400" dirty="0" smtClean="0"/>
              <a:t>y se adaptarán los sistemas de comunicación para hacerlos </a:t>
            </a:r>
            <a:r>
              <a:rPr lang="es-ES" sz="2400" b="1" dirty="0" smtClean="0"/>
              <a:t>accesibles y comprensibles para todas las personas.</a:t>
            </a:r>
          </a:p>
          <a:p>
            <a:pPr marL="0" indent="0" eaLnBrk="1" hangingPunct="1">
              <a:buFont typeface="Arial" pitchFamily="34" charset="0"/>
              <a:buNone/>
              <a:defRPr/>
            </a:pPr>
            <a:endParaRPr lang="es-ES" altLang="es-ES" dirty="0" smtClean="0"/>
          </a:p>
        </p:txBody>
      </p:sp>
      <p:sp>
        <p:nvSpPr>
          <p:cNvPr id="70659" name="TextBox 20"/>
          <p:cNvSpPr txBox="1">
            <a:spLocks noChangeArrowheads="1"/>
          </p:cNvSpPr>
          <p:nvPr/>
        </p:nvSpPr>
        <p:spPr bwMode="auto">
          <a:xfrm>
            <a:off x="0" y="-1588"/>
            <a:ext cx="6588125" cy="584775"/>
          </a:xfrm>
          <a:prstGeom prst="rect">
            <a:avLst/>
          </a:prstGeom>
          <a:solidFill>
            <a:schemeClr val="tx2">
              <a:lumMod val="60000"/>
              <a:lumOff val="40000"/>
            </a:schemeClr>
          </a:solidFill>
          <a:ln w="9525">
            <a:noFill/>
            <a:miter lim="800000"/>
            <a:headEnd/>
            <a:tailEnd/>
          </a:ln>
        </p:spPr>
        <p:txBody>
          <a:bodyPr wrap="square">
            <a:spAutoFit/>
          </a:bodyPr>
          <a:lstStyle/>
          <a:p>
            <a:pPr eaLnBrk="1" hangingPunct="1"/>
            <a:r>
              <a:rPr lang="es-ES" altLang="es-ES" sz="3200" dirty="0">
                <a:solidFill>
                  <a:schemeClr val="bg1"/>
                </a:solidFill>
                <a:latin typeface="Calibri" pitchFamily="34" charset="0"/>
              </a:rPr>
              <a:t>Leyes sobre la lectura fácil</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755576" y="980728"/>
            <a:ext cx="7547259" cy="2446824"/>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la </a:t>
            </a:r>
            <a:r>
              <a:rPr lang="es-ES" sz="2000" b="1" dirty="0" smtClean="0">
                <a:latin typeface="Verdana" pitchFamily="34" charset="0"/>
                <a:ea typeface="Verdana" pitchFamily="34" charset="0"/>
                <a:cs typeface="Verdana" pitchFamily="34" charset="0"/>
              </a:rPr>
              <a:t>clave</a:t>
            </a:r>
            <a:r>
              <a:rPr lang="es-ES" dirty="0" smtClean="0">
                <a:latin typeface="Verdana" pitchFamily="34" charset="0"/>
                <a:ea typeface="Verdana" pitchFamily="34" charset="0"/>
                <a:cs typeface="Verdana" pitchFamily="34" charset="0"/>
              </a:rPr>
              <a:t> principal</a:t>
            </a:r>
          </a:p>
          <a:p>
            <a:pPr>
              <a:lnSpc>
                <a:spcPct val="150000"/>
              </a:lnSpc>
            </a:pPr>
            <a:r>
              <a:rPr lang="es-ES" dirty="0" smtClean="0">
                <a:latin typeface="Verdana" pitchFamily="34" charset="0"/>
                <a:ea typeface="Verdana" pitchFamily="34" charset="0"/>
                <a:cs typeface="Verdana" pitchFamily="34" charset="0"/>
              </a:rPr>
              <a:t>más allá de informes y métodos,</a:t>
            </a:r>
          </a:p>
          <a:p>
            <a:pPr>
              <a:lnSpc>
                <a:spcPct val="150000"/>
              </a:lnSpc>
            </a:pPr>
            <a:r>
              <a:rPr lang="es-ES_tradnl" dirty="0" smtClean="0">
                <a:latin typeface="Verdana" pitchFamily="34" charset="0"/>
                <a:ea typeface="Verdana" pitchFamily="34" charset="0"/>
                <a:cs typeface="Verdana" pitchFamily="34" charset="0"/>
              </a:rPr>
              <a:t>es</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 </a:t>
            </a:r>
          </a:p>
          <a:p>
            <a:pPr>
              <a:lnSpc>
                <a:spcPct val="150000"/>
              </a:lnSpc>
            </a:pPr>
            <a:r>
              <a:rPr lang="es-ES" sz="2800" dirty="0" smtClean="0">
                <a:latin typeface="Verdana" pitchFamily="34" charset="0"/>
                <a:ea typeface="Verdana" pitchFamily="34" charset="0"/>
                <a:cs typeface="Verdana" pitchFamily="34" charset="0"/>
              </a:rPr>
              <a:t>poner el mensaje al servicio del receptor</a:t>
            </a:r>
            <a:endParaRPr lang="es-ES" sz="2800" dirty="0">
              <a:latin typeface="Verdana" pitchFamily="34" charset="0"/>
              <a:ea typeface="Verdana" pitchFamily="34" charset="0"/>
              <a:cs typeface="Verdana" pitchFamily="34" charset="0"/>
            </a:endParaRPr>
          </a:p>
        </p:txBody>
      </p:sp>
      <p:pic>
        <p:nvPicPr>
          <p:cNvPr id="4" name="0 Imagen" descr="entendible.png"/>
          <p:cNvPicPr>
            <a:picLocks noChangeAspect="1" noChangeArrowheads="1"/>
          </p:cNvPicPr>
          <p:nvPr/>
        </p:nvPicPr>
        <p:blipFill>
          <a:blip r:embed="rId2" cstate="print"/>
          <a:srcRect/>
          <a:stretch>
            <a:fillRect/>
          </a:stretch>
        </p:blipFill>
        <p:spPr bwMode="auto">
          <a:xfrm>
            <a:off x="3347864" y="3789040"/>
            <a:ext cx="2159000" cy="21605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91522" y="332656"/>
            <a:ext cx="9052478" cy="4985980"/>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La </a:t>
            </a:r>
            <a:r>
              <a:rPr lang="es-ES" b="1" dirty="0" smtClean="0">
                <a:latin typeface="Verdana" pitchFamily="34" charset="0"/>
                <a:ea typeface="Verdana" pitchFamily="34" charset="0"/>
                <a:cs typeface="Verdana" pitchFamily="34" charset="0"/>
              </a:rPr>
              <a:t>Carta </a:t>
            </a:r>
            <a:r>
              <a:rPr lang="es-ES" b="1" dirty="0">
                <a:latin typeface="Verdana" pitchFamily="34" charset="0"/>
                <a:ea typeface="Verdana" pitchFamily="34" charset="0"/>
                <a:cs typeface="Verdana" pitchFamily="34" charset="0"/>
              </a:rPr>
              <a:t>de Derechos </a:t>
            </a:r>
            <a:r>
              <a:rPr lang="es-ES" b="1" dirty="0" smtClean="0">
                <a:latin typeface="Verdana" pitchFamily="34" charset="0"/>
                <a:ea typeface="Verdana" pitchFamily="34" charset="0"/>
                <a:cs typeface="Verdana" pitchFamily="34" charset="0"/>
              </a:rPr>
              <a:t>de los </a:t>
            </a:r>
            <a:r>
              <a:rPr lang="es-ES" b="1" dirty="0">
                <a:latin typeface="Verdana" pitchFamily="34" charset="0"/>
                <a:ea typeface="Verdana" pitchFamily="34" charset="0"/>
                <a:cs typeface="Verdana" pitchFamily="34" charset="0"/>
              </a:rPr>
              <a:t>Ciudadanos </a:t>
            </a:r>
            <a:r>
              <a:rPr lang="es-ES" b="1" dirty="0" smtClean="0">
                <a:latin typeface="Verdana" pitchFamily="34" charset="0"/>
                <a:ea typeface="Verdana" pitchFamily="34" charset="0"/>
                <a:cs typeface="Verdana" pitchFamily="34" charset="0"/>
              </a:rPr>
              <a:t>ante la Justicia</a:t>
            </a: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en 2002</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ante un juzgado o tribunal</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ampara </a:t>
            </a:r>
            <a:r>
              <a:rPr lang="es-ES" dirty="0">
                <a:latin typeface="Verdana" pitchFamily="34" charset="0"/>
                <a:ea typeface="Verdana" pitchFamily="34" charset="0"/>
                <a:cs typeface="Verdana" pitchFamily="34" charset="0"/>
              </a:rPr>
              <a:t>el </a:t>
            </a:r>
            <a:r>
              <a:rPr lang="es-ES" b="1" dirty="0">
                <a:latin typeface="Verdana" pitchFamily="34" charset="0"/>
                <a:ea typeface="Verdana" pitchFamily="34" charset="0"/>
                <a:cs typeface="Verdana" pitchFamily="34" charset="0"/>
              </a:rPr>
              <a:t>derecho a comprender</a:t>
            </a:r>
            <a:r>
              <a:rPr lang="es-ES" dirty="0">
                <a:latin typeface="Verdana" pitchFamily="34" charset="0"/>
                <a:ea typeface="Verdana" pitchFamily="34" charset="0"/>
                <a:cs typeface="Verdana" pitchFamily="34" charset="0"/>
              </a:rPr>
              <a:t> en los siguientes </a:t>
            </a:r>
            <a:r>
              <a:rPr lang="es-ES" dirty="0" smtClean="0">
                <a:latin typeface="Verdana" pitchFamily="34" charset="0"/>
                <a:ea typeface="Verdana" pitchFamily="34" charset="0"/>
                <a:cs typeface="Verdana" pitchFamily="34" charset="0"/>
              </a:rPr>
              <a:t>términos:</a:t>
            </a: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sz="1400" dirty="0" smtClean="0">
                <a:latin typeface="Verdana" pitchFamily="34" charset="0"/>
                <a:ea typeface="Verdana" pitchFamily="34" charset="0"/>
                <a:cs typeface="Verdana" pitchFamily="34" charset="0"/>
              </a:rPr>
              <a:t>El </a:t>
            </a:r>
            <a:r>
              <a:rPr lang="es-ES" sz="1400" dirty="0">
                <a:latin typeface="Verdana" pitchFamily="34" charset="0"/>
                <a:ea typeface="Verdana" pitchFamily="34" charset="0"/>
                <a:cs typeface="Verdana" pitchFamily="34" charset="0"/>
              </a:rPr>
              <a:t>ciudadano tiene </a:t>
            </a:r>
            <a:r>
              <a:rPr lang="es-ES" sz="1400" b="1" dirty="0">
                <a:latin typeface="Verdana" pitchFamily="34" charset="0"/>
                <a:ea typeface="Verdana" pitchFamily="34" charset="0"/>
                <a:cs typeface="Verdana" pitchFamily="34" charset="0"/>
              </a:rPr>
              <a:t>derecho</a:t>
            </a:r>
            <a:r>
              <a:rPr lang="es-ES" sz="1400" dirty="0">
                <a:latin typeface="Verdana" pitchFamily="34" charset="0"/>
                <a:ea typeface="Verdana" pitchFamily="34" charset="0"/>
                <a:cs typeface="Verdana" pitchFamily="34" charset="0"/>
              </a:rPr>
              <a:t> a que las</a:t>
            </a:r>
            <a:r>
              <a:rPr lang="es-ES" sz="1400" b="1" dirty="0">
                <a:latin typeface="Verdana" pitchFamily="34" charset="0"/>
                <a:ea typeface="Verdana" pitchFamily="34" charset="0"/>
                <a:cs typeface="Verdana" pitchFamily="34" charset="0"/>
              </a:rPr>
              <a:t> notificaciones, </a:t>
            </a:r>
            <a:endParaRPr lang="es-ES" sz="1400" b="1" dirty="0" smtClean="0">
              <a:latin typeface="Verdana" pitchFamily="34" charset="0"/>
              <a:ea typeface="Verdana" pitchFamily="34" charset="0"/>
              <a:cs typeface="Verdana" pitchFamily="34" charset="0"/>
            </a:endParaRPr>
          </a:p>
          <a:p>
            <a:pPr>
              <a:lnSpc>
                <a:spcPct val="150000"/>
              </a:lnSpc>
            </a:pPr>
            <a:r>
              <a:rPr lang="es-ES" sz="1400" b="1" dirty="0" smtClean="0">
                <a:latin typeface="Verdana" pitchFamily="34" charset="0"/>
                <a:ea typeface="Verdana" pitchFamily="34" charset="0"/>
                <a:cs typeface="Verdana" pitchFamily="34" charset="0"/>
              </a:rPr>
              <a:t>citaciones</a:t>
            </a:r>
            <a:r>
              <a:rPr lang="es-ES" sz="1400" b="1" dirty="0">
                <a:latin typeface="Verdana" pitchFamily="34" charset="0"/>
                <a:ea typeface="Verdana" pitchFamily="34" charset="0"/>
                <a:cs typeface="Verdana" pitchFamily="34" charset="0"/>
              </a:rPr>
              <a:t>, emplazamientos y </a:t>
            </a:r>
            <a:r>
              <a:rPr lang="es-ES" sz="1400" b="1" dirty="0" smtClean="0">
                <a:latin typeface="Verdana" pitchFamily="34" charset="0"/>
                <a:ea typeface="Verdana" pitchFamily="34" charset="0"/>
                <a:cs typeface="Verdana" pitchFamily="34" charset="0"/>
              </a:rPr>
              <a:t>requerimientos</a:t>
            </a:r>
          </a:p>
          <a:p>
            <a:pPr>
              <a:lnSpc>
                <a:spcPct val="150000"/>
              </a:lnSpc>
            </a:pPr>
            <a:r>
              <a:rPr lang="es-ES" sz="1400" b="1" dirty="0" smtClean="0">
                <a:latin typeface="Verdana" pitchFamily="34" charset="0"/>
                <a:ea typeface="Verdana" pitchFamily="34" charset="0"/>
                <a:cs typeface="Verdana" pitchFamily="34" charset="0"/>
              </a:rPr>
              <a:t>contengan </a:t>
            </a:r>
            <a:r>
              <a:rPr lang="es-ES" sz="1400" b="1" dirty="0">
                <a:latin typeface="Verdana" pitchFamily="34" charset="0"/>
                <a:ea typeface="Verdana" pitchFamily="34" charset="0"/>
                <a:cs typeface="Verdana" pitchFamily="34" charset="0"/>
              </a:rPr>
              <a:t>términos sencillos y comprensibles</a:t>
            </a:r>
            <a:r>
              <a:rPr lang="es-ES" sz="1400" dirty="0">
                <a:latin typeface="Verdana" pitchFamily="34" charset="0"/>
                <a:ea typeface="Verdana" pitchFamily="34" charset="0"/>
                <a:cs typeface="Verdana" pitchFamily="34" charset="0"/>
              </a:rPr>
              <a:t>, </a:t>
            </a:r>
            <a:endParaRPr lang="es-ES" sz="1400" dirty="0" smtClean="0">
              <a:latin typeface="Verdana" pitchFamily="34" charset="0"/>
              <a:ea typeface="Verdana" pitchFamily="34" charset="0"/>
              <a:cs typeface="Verdana" pitchFamily="34" charset="0"/>
            </a:endParaRPr>
          </a:p>
          <a:p>
            <a:pPr>
              <a:lnSpc>
                <a:spcPct val="150000"/>
              </a:lnSpc>
            </a:pPr>
            <a:r>
              <a:rPr lang="es-ES" sz="1400" dirty="0" smtClean="0">
                <a:latin typeface="Verdana" pitchFamily="34" charset="0"/>
                <a:ea typeface="Verdana" pitchFamily="34" charset="0"/>
                <a:cs typeface="Verdana" pitchFamily="34" charset="0"/>
              </a:rPr>
              <a:t>evitándose </a:t>
            </a:r>
            <a:r>
              <a:rPr lang="es-ES" sz="1400" dirty="0">
                <a:latin typeface="Verdana" pitchFamily="34" charset="0"/>
                <a:ea typeface="Verdana" pitchFamily="34" charset="0"/>
                <a:cs typeface="Verdana" pitchFamily="34" charset="0"/>
              </a:rPr>
              <a:t>el uso de </a:t>
            </a:r>
            <a:r>
              <a:rPr lang="es-ES" sz="1400" dirty="0" smtClean="0">
                <a:latin typeface="Verdana" pitchFamily="34" charset="0"/>
                <a:ea typeface="Verdana" pitchFamily="34" charset="0"/>
                <a:cs typeface="Verdana" pitchFamily="34" charset="0"/>
              </a:rPr>
              <a:t>elementos </a:t>
            </a:r>
            <a:r>
              <a:rPr lang="es-ES" sz="1400" dirty="0">
                <a:latin typeface="Verdana" pitchFamily="34" charset="0"/>
                <a:ea typeface="Verdana" pitchFamily="34" charset="0"/>
                <a:cs typeface="Verdana" pitchFamily="34" charset="0"/>
              </a:rPr>
              <a:t>intimidatorios </a:t>
            </a:r>
            <a:r>
              <a:rPr lang="es-ES" sz="1400" dirty="0" smtClean="0">
                <a:latin typeface="Verdana" pitchFamily="34" charset="0"/>
                <a:ea typeface="Verdana" pitchFamily="34" charset="0"/>
                <a:cs typeface="Verdana" pitchFamily="34" charset="0"/>
              </a:rPr>
              <a:t>innecesarios.</a:t>
            </a:r>
            <a:endParaRPr lang="es-ES" sz="1400" dirty="0">
              <a:latin typeface="Verdana" pitchFamily="34" charset="0"/>
              <a:ea typeface="Verdana" pitchFamily="34" charset="0"/>
              <a:cs typeface="Verdana" pitchFamily="34" charset="0"/>
            </a:endParaRPr>
          </a:p>
          <a:p>
            <a:pPr>
              <a:lnSpc>
                <a:spcPct val="150000"/>
              </a:lnSpc>
            </a:pPr>
            <a:r>
              <a:rPr lang="es-ES" sz="1400" dirty="0">
                <a:latin typeface="Verdana" pitchFamily="34" charset="0"/>
                <a:ea typeface="Verdana" pitchFamily="34" charset="0"/>
                <a:cs typeface="Verdana" pitchFamily="34" charset="0"/>
              </a:rPr>
              <a:t>El ciudadano tiene </a:t>
            </a:r>
            <a:r>
              <a:rPr lang="es-ES" sz="1400" b="1" dirty="0">
                <a:latin typeface="Verdana" pitchFamily="34" charset="0"/>
                <a:ea typeface="Verdana" pitchFamily="34" charset="0"/>
                <a:cs typeface="Verdana" pitchFamily="34" charset="0"/>
              </a:rPr>
              <a:t>derecho</a:t>
            </a:r>
            <a:r>
              <a:rPr lang="es-ES" sz="1400" dirty="0">
                <a:latin typeface="Verdana" pitchFamily="34" charset="0"/>
                <a:ea typeface="Verdana" pitchFamily="34" charset="0"/>
                <a:cs typeface="Verdana" pitchFamily="34" charset="0"/>
              </a:rPr>
              <a:t> a que </a:t>
            </a:r>
            <a:r>
              <a:rPr lang="es-ES" sz="1400" b="1" dirty="0">
                <a:latin typeface="Verdana" pitchFamily="34" charset="0"/>
                <a:ea typeface="Verdana" pitchFamily="34" charset="0"/>
                <a:cs typeface="Verdana" pitchFamily="34" charset="0"/>
              </a:rPr>
              <a:t>en las vistas y comparecencias </a:t>
            </a:r>
            <a:r>
              <a:rPr lang="es-ES" sz="1400" dirty="0">
                <a:latin typeface="Verdana" pitchFamily="34" charset="0"/>
                <a:ea typeface="Verdana" pitchFamily="34" charset="0"/>
                <a:cs typeface="Verdana" pitchFamily="34" charset="0"/>
              </a:rPr>
              <a:t>se utilice un </a:t>
            </a:r>
            <a:r>
              <a:rPr lang="es-ES" sz="1400" b="1" dirty="0" smtClean="0">
                <a:latin typeface="Verdana" pitchFamily="34" charset="0"/>
                <a:ea typeface="Verdana" pitchFamily="34" charset="0"/>
                <a:cs typeface="Verdana" pitchFamily="34" charset="0"/>
              </a:rPr>
              <a:t>lenguaje</a:t>
            </a:r>
            <a:r>
              <a:rPr lang="es-ES" sz="1400" dirty="0" smtClean="0">
                <a:latin typeface="Verdana" pitchFamily="34" charset="0"/>
                <a:ea typeface="Verdana" pitchFamily="34" charset="0"/>
                <a:cs typeface="Verdana" pitchFamily="34" charset="0"/>
              </a:rPr>
              <a:t> que</a:t>
            </a:r>
            <a:r>
              <a:rPr lang="es-ES" sz="1400" dirty="0">
                <a:latin typeface="Verdana" pitchFamily="34" charset="0"/>
                <a:ea typeface="Verdana" pitchFamily="34" charset="0"/>
                <a:cs typeface="Verdana" pitchFamily="34" charset="0"/>
              </a:rPr>
              <a:t>, </a:t>
            </a:r>
            <a:endParaRPr lang="es-ES" sz="1400" dirty="0" smtClean="0">
              <a:latin typeface="Verdana" pitchFamily="34" charset="0"/>
              <a:ea typeface="Verdana" pitchFamily="34" charset="0"/>
              <a:cs typeface="Verdana" pitchFamily="34" charset="0"/>
            </a:endParaRPr>
          </a:p>
          <a:p>
            <a:pPr>
              <a:lnSpc>
                <a:spcPct val="150000"/>
              </a:lnSpc>
            </a:pPr>
            <a:r>
              <a:rPr lang="es-ES" sz="1400" dirty="0" smtClean="0">
                <a:latin typeface="Verdana" pitchFamily="34" charset="0"/>
                <a:ea typeface="Verdana" pitchFamily="34" charset="0"/>
                <a:cs typeface="Verdana" pitchFamily="34" charset="0"/>
              </a:rPr>
              <a:t>respetando </a:t>
            </a:r>
            <a:r>
              <a:rPr lang="es-ES" sz="1400" dirty="0">
                <a:latin typeface="Verdana" pitchFamily="34" charset="0"/>
                <a:ea typeface="Verdana" pitchFamily="34" charset="0"/>
                <a:cs typeface="Verdana" pitchFamily="34" charset="0"/>
              </a:rPr>
              <a:t>las exigencias técnicas necesarias, </a:t>
            </a:r>
            <a:endParaRPr lang="es-ES" sz="1400" dirty="0" smtClean="0">
              <a:latin typeface="Verdana" pitchFamily="34" charset="0"/>
              <a:ea typeface="Verdana" pitchFamily="34" charset="0"/>
              <a:cs typeface="Verdana" pitchFamily="34" charset="0"/>
            </a:endParaRPr>
          </a:p>
          <a:p>
            <a:pPr>
              <a:lnSpc>
                <a:spcPct val="150000"/>
              </a:lnSpc>
            </a:pPr>
            <a:r>
              <a:rPr lang="es-ES" sz="1400" dirty="0" smtClean="0">
                <a:latin typeface="Verdana" pitchFamily="34" charset="0"/>
                <a:ea typeface="Verdana" pitchFamily="34" charset="0"/>
                <a:cs typeface="Verdana" pitchFamily="34" charset="0"/>
              </a:rPr>
              <a:t>resulte </a:t>
            </a:r>
            <a:r>
              <a:rPr lang="es-ES" sz="1400" b="1" dirty="0">
                <a:latin typeface="Verdana" pitchFamily="34" charset="0"/>
                <a:ea typeface="Verdana" pitchFamily="34" charset="0"/>
                <a:cs typeface="Verdana" pitchFamily="34" charset="0"/>
              </a:rPr>
              <a:t>comprensible</a:t>
            </a:r>
            <a:r>
              <a:rPr lang="es-ES" sz="1400" dirty="0">
                <a:latin typeface="Verdana" pitchFamily="34" charset="0"/>
                <a:ea typeface="Verdana" pitchFamily="34" charset="0"/>
                <a:cs typeface="Verdana" pitchFamily="34" charset="0"/>
              </a:rPr>
              <a:t> para los </a:t>
            </a:r>
            <a:r>
              <a:rPr lang="es-ES" sz="1400" dirty="0" smtClean="0">
                <a:latin typeface="Verdana" pitchFamily="34" charset="0"/>
                <a:ea typeface="Verdana" pitchFamily="34" charset="0"/>
                <a:cs typeface="Verdana" pitchFamily="34" charset="0"/>
              </a:rPr>
              <a:t>ciudadanos </a:t>
            </a:r>
            <a:r>
              <a:rPr lang="es-ES" sz="1400" dirty="0">
                <a:latin typeface="Verdana" pitchFamily="34" charset="0"/>
                <a:ea typeface="Verdana" pitchFamily="34" charset="0"/>
                <a:cs typeface="Verdana" pitchFamily="34" charset="0"/>
              </a:rPr>
              <a:t>que no sean especialistas en </a:t>
            </a:r>
            <a:r>
              <a:rPr lang="es-ES" sz="1400" dirty="0" smtClean="0">
                <a:latin typeface="Verdana" pitchFamily="34" charset="0"/>
                <a:ea typeface="Verdana" pitchFamily="34" charset="0"/>
                <a:cs typeface="Verdana" pitchFamily="34" charset="0"/>
              </a:rPr>
              <a:t>derecho.</a:t>
            </a:r>
            <a:endParaRPr lang="es-ES" sz="1400" dirty="0">
              <a:latin typeface="Verdana" pitchFamily="34" charset="0"/>
              <a:ea typeface="Verdana" pitchFamily="34" charset="0"/>
              <a:cs typeface="Verdana" pitchFamily="34" charset="0"/>
            </a:endParaRPr>
          </a:p>
          <a:p>
            <a:pPr>
              <a:lnSpc>
                <a:spcPct val="150000"/>
              </a:lnSpc>
            </a:pPr>
            <a:r>
              <a:rPr lang="es-ES" sz="1400" dirty="0">
                <a:latin typeface="Verdana" pitchFamily="34" charset="0"/>
                <a:ea typeface="Verdana" pitchFamily="34" charset="0"/>
                <a:cs typeface="Verdana" pitchFamily="34" charset="0"/>
              </a:rPr>
              <a:t>El ciudadano tiene </a:t>
            </a:r>
            <a:r>
              <a:rPr lang="es-ES" sz="1400" b="1" dirty="0">
                <a:latin typeface="Verdana" pitchFamily="34" charset="0"/>
                <a:ea typeface="Verdana" pitchFamily="34" charset="0"/>
                <a:cs typeface="Verdana" pitchFamily="34" charset="0"/>
              </a:rPr>
              <a:t>derecho</a:t>
            </a:r>
            <a:r>
              <a:rPr lang="es-ES" sz="1400" dirty="0">
                <a:latin typeface="Verdana" pitchFamily="34" charset="0"/>
                <a:ea typeface="Verdana" pitchFamily="34" charset="0"/>
                <a:cs typeface="Verdana" pitchFamily="34" charset="0"/>
              </a:rPr>
              <a:t> a que </a:t>
            </a:r>
            <a:r>
              <a:rPr lang="es-ES" sz="1400" b="1" dirty="0">
                <a:latin typeface="Verdana" pitchFamily="34" charset="0"/>
                <a:ea typeface="Verdana" pitchFamily="34" charset="0"/>
                <a:cs typeface="Verdana" pitchFamily="34" charset="0"/>
              </a:rPr>
              <a:t>en las sentencias y demás resoluciones </a:t>
            </a:r>
            <a:r>
              <a:rPr lang="es-ES" sz="1400" b="1" dirty="0" smtClean="0">
                <a:latin typeface="Verdana" pitchFamily="34" charset="0"/>
                <a:ea typeface="Verdana" pitchFamily="34" charset="0"/>
                <a:cs typeface="Verdana" pitchFamily="34" charset="0"/>
              </a:rPr>
              <a:t>judiciales</a:t>
            </a:r>
          </a:p>
          <a:p>
            <a:pPr>
              <a:lnSpc>
                <a:spcPct val="150000"/>
              </a:lnSpc>
            </a:pPr>
            <a:r>
              <a:rPr lang="es-ES" sz="1400" b="1" dirty="0" smtClean="0">
                <a:latin typeface="Verdana" pitchFamily="34" charset="0"/>
                <a:ea typeface="Verdana" pitchFamily="34" charset="0"/>
                <a:cs typeface="Verdana" pitchFamily="34" charset="0"/>
              </a:rPr>
              <a:t> </a:t>
            </a:r>
            <a:r>
              <a:rPr lang="es-ES" sz="1400" b="1" dirty="0">
                <a:latin typeface="Verdana" pitchFamily="34" charset="0"/>
                <a:ea typeface="Verdana" pitchFamily="34" charset="0"/>
                <a:cs typeface="Verdana" pitchFamily="34" charset="0"/>
              </a:rPr>
              <a:t>se redacten de tal forma que sean comprensibles por sus destinatarios</a:t>
            </a:r>
            <a:r>
              <a:rPr lang="es-ES" sz="1400" dirty="0">
                <a:latin typeface="Verdana" pitchFamily="34" charset="0"/>
                <a:ea typeface="Verdana" pitchFamily="34" charset="0"/>
                <a:cs typeface="Verdana" pitchFamily="34" charset="0"/>
              </a:rPr>
              <a:t>, </a:t>
            </a:r>
            <a:endParaRPr lang="es-ES" sz="1400" dirty="0" smtClean="0">
              <a:latin typeface="Verdana" pitchFamily="34" charset="0"/>
              <a:ea typeface="Verdana" pitchFamily="34" charset="0"/>
              <a:cs typeface="Verdana" pitchFamily="34" charset="0"/>
            </a:endParaRPr>
          </a:p>
          <a:p>
            <a:pPr>
              <a:lnSpc>
                <a:spcPct val="150000"/>
              </a:lnSpc>
            </a:pPr>
            <a:r>
              <a:rPr lang="es-ES" sz="1400" dirty="0" smtClean="0">
                <a:latin typeface="Verdana" pitchFamily="34" charset="0"/>
                <a:ea typeface="Verdana" pitchFamily="34" charset="0"/>
                <a:cs typeface="Verdana" pitchFamily="34" charset="0"/>
              </a:rPr>
              <a:t>empleando </a:t>
            </a:r>
            <a:r>
              <a:rPr lang="es-ES" sz="1400" dirty="0">
                <a:latin typeface="Verdana" pitchFamily="34" charset="0"/>
                <a:ea typeface="Verdana" pitchFamily="34" charset="0"/>
                <a:cs typeface="Verdana" pitchFamily="34" charset="0"/>
              </a:rPr>
              <a:t>una sintaxis y estructura sencillas, sin perjuicio de su rigor </a:t>
            </a:r>
            <a:r>
              <a:rPr lang="es-ES" sz="1400" dirty="0" smtClean="0">
                <a:latin typeface="Verdana" pitchFamily="34" charset="0"/>
                <a:ea typeface="Verdana" pitchFamily="34" charset="0"/>
                <a:cs typeface="Verdana" pitchFamily="34" charset="0"/>
              </a:rPr>
              <a:t>técnico.</a:t>
            </a:r>
            <a:endParaRPr lang="es-ES" sz="1400" dirty="0">
              <a:latin typeface="Verdana" pitchFamily="34" charset="0"/>
              <a:ea typeface="Verdana" pitchFamily="34" charset="0"/>
              <a:cs typeface="Verdana"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s informacion.jpg"/>
          <p:cNvPicPr>
            <a:picLocks noChangeAspect="1"/>
          </p:cNvPicPr>
          <p:nvPr/>
        </p:nvPicPr>
        <p:blipFill>
          <a:blip r:embed="rId2" cstate="print"/>
          <a:stretch>
            <a:fillRect/>
          </a:stretch>
        </p:blipFill>
        <p:spPr>
          <a:xfrm>
            <a:off x="323528" y="1412776"/>
            <a:ext cx="8619694" cy="3788597"/>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11560" y="260648"/>
            <a:ext cx="7828553" cy="5909310"/>
          </a:xfrm>
          <a:prstGeom prst="rect">
            <a:avLst/>
          </a:prstGeom>
          <a:noFill/>
        </p:spPr>
        <p:txBody>
          <a:bodyPr wrap="none" rtlCol="0">
            <a:spAutoFit/>
          </a:bodyPr>
          <a:lstStyle/>
          <a:p>
            <a:pPr>
              <a:lnSpc>
                <a:spcPct val="150000"/>
              </a:lnSpc>
            </a:pPr>
            <a:r>
              <a:rPr lang="es-ES" b="1" i="1" dirty="0">
                <a:latin typeface="Verdana" pitchFamily="34" charset="0"/>
                <a:ea typeface="Verdana" pitchFamily="34" charset="0"/>
                <a:cs typeface="Verdana" pitchFamily="34" charset="0"/>
              </a:rPr>
              <a:t>El derecho a comprender es exigible por los ciudadanos</a:t>
            </a:r>
            <a:endParaRPr lang="es-ES" dirty="0">
              <a:latin typeface="Verdana" pitchFamily="34" charset="0"/>
              <a:ea typeface="Verdana" pitchFamily="34" charset="0"/>
              <a:cs typeface="Verdana" pitchFamily="34" charset="0"/>
            </a:endParaRPr>
          </a:p>
          <a:p>
            <a:pPr>
              <a:lnSpc>
                <a:spcPct val="150000"/>
              </a:lnSpc>
            </a:pPr>
            <a:r>
              <a:rPr lang="es-ES" dirty="0">
                <a:latin typeface="Verdana" pitchFamily="34" charset="0"/>
                <a:ea typeface="Verdana" pitchFamily="34" charset="0"/>
                <a:cs typeface="Verdana" pitchFamily="34" charset="0"/>
              </a:rPr>
              <a:t>Según el propio apartado </a:t>
            </a:r>
            <a:r>
              <a:rPr lang="es-ES" dirty="0" smtClean="0">
                <a:latin typeface="Verdana" pitchFamily="34" charset="0"/>
                <a:ea typeface="Verdana" pitchFamily="34" charset="0"/>
                <a:cs typeface="Verdana" pitchFamily="34" charset="0"/>
              </a:rPr>
              <a:t>4</a:t>
            </a:r>
          </a:p>
          <a:p>
            <a:pPr>
              <a:lnSpc>
                <a:spcPct val="150000"/>
              </a:lnSpc>
            </a:pPr>
            <a:r>
              <a:rPr lang="es-ES" dirty="0" smtClean="0">
                <a:latin typeface="Verdana" pitchFamily="34" charset="0"/>
                <a:ea typeface="Verdana" pitchFamily="34" charset="0"/>
                <a:cs typeface="Verdana" pitchFamily="34" charset="0"/>
              </a:rPr>
              <a:t>de </a:t>
            </a:r>
            <a:r>
              <a:rPr lang="es-ES" dirty="0">
                <a:latin typeface="Verdana" pitchFamily="34" charset="0"/>
                <a:ea typeface="Verdana" pitchFamily="34" charset="0"/>
                <a:cs typeface="Verdana" pitchFamily="34" charset="0"/>
              </a:rPr>
              <a:t>la </a:t>
            </a:r>
            <a:r>
              <a:rPr lang="es-ES" b="1" dirty="0">
                <a:latin typeface="Verdana" pitchFamily="34" charset="0"/>
                <a:ea typeface="Verdana" pitchFamily="34" charset="0"/>
                <a:cs typeface="Verdana" pitchFamily="34" charset="0"/>
              </a:rPr>
              <a:t>Carta de Derechos del Ciudadanos </a:t>
            </a:r>
            <a:r>
              <a:rPr lang="es-ES" dirty="0">
                <a:latin typeface="Verdana" pitchFamily="34" charset="0"/>
                <a:ea typeface="Verdana" pitchFamily="34" charset="0"/>
                <a:cs typeface="Verdana" pitchFamily="34" charset="0"/>
              </a:rPr>
              <a:t>ante la Justicia</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estos </a:t>
            </a:r>
            <a:r>
              <a:rPr lang="es-ES" b="1" dirty="0">
                <a:latin typeface="Verdana" pitchFamily="34" charset="0"/>
                <a:ea typeface="Verdana" pitchFamily="34" charset="0"/>
                <a:cs typeface="Verdana" pitchFamily="34" charset="0"/>
              </a:rPr>
              <a:t>derechos son exigibles por la </a:t>
            </a:r>
            <a:r>
              <a:rPr lang="es-ES" b="1" dirty="0" smtClean="0">
                <a:latin typeface="Verdana" pitchFamily="34" charset="0"/>
                <a:ea typeface="Verdana" pitchFamily="34" charset="0"/>
                <a:cs typeface="Verdana" pitchFamily="34" charset="0"/>
              </a:rPr>
              <a:t>ciudadanía</a:t>
            </a:r>
          </a:p>
          <a:p>
            <a:pPr>
              <a:lnSpc>
                <a:spcPct val="150000"/>
              </a:lnSpc>
            </a:pPr>
            <a:r>
              <a:rPr lang="es-ES" dirty="0" smtClean="0">
                <a:latin typeface="Verdana" pitchFamily="34" charset="0"/>
                <a:ea typeface="Verdana" pitchFamily="34" charset="0"/>
                <a:cs typeface="Verdana" pitchFamily="34" charset="0"/>
              </a:rPr>
              <a:t> </a:t>
            </a:r>
            <a:endParaRPr lang="es-ES" dirty="0" smtClean="0">
              <a:latin typeface="Verdana" pitchFamily="34" charset="0"/>
              <a:ea typeface="Verdana" pitchFamily="34" charset="0"/>
              <a:cs typeface="Verdana" pitchFamily="34" charset="0"/>
            </a:endParaRPr>
          </a:p>
          <a:p>
            <a:pPr>
              <a:lnSpc>
                <a:spcPct val="150000"/>
              </a:lnSpc>
            </a:pPr>
            <a:endParaRPr lang="es-ES_tradnl" dirty="0" smtClean="0">
              <a:latin typeface="Verdana" pitchFamily="34" charset="0"/>
              <a:ea typeface="Verdana" pitchFamily="34" charset="0"/>
              <a:cs typeface="Verdana" pitchFamily="34" charset="0"/>
            </a:endParaRPr>
          </a:p>
          <a:p>
            <a:pPr>
              <a:lnSpc>
                <a:spcPct val="150000"/>
              </a:lnSpc>
            </a:pPr>
            <a:endParaRPr lang="es-ES_tradnl"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y </a:t>
            </a:r>
            <a:r>
              <a:rPr lang="es-ES" dirty="0">
                <a:latin typeface="Verdana" pitchFamily="34" charset="0"/>
                <a:ea typeface="Verdana" pitchFamily="34" charset="0"/>
                <a:cs typeface="Verdana" pitchFamily="34" charset="0"/>
              </a:rPr>
              <a:t>no meros principios programáticos</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De </a:t>
            </a:r>
            <a:r>
              <a:rPr lang="es-ES" dirty="0">
                <a:latin typeface="Verdana" pitchFamily="34" charset="0"/>
                <a:ea typeface="Verdana" pitchFamily="34" charset="0"/>
                <a:cs typeface="Verdana" pitchFamily="34" charset="0"/>
              </a:rPr>
              <a:t>hecho, </a:t>
            </a:r>
            <a:r>
              <a:rPr lang="es-ES" b="1" dirty="0">
                <a:latin typeface="Verdana" pitchFamily="34" charset="0"/>
                <a:ea typeface="Verdana" pitchFamily="34" charset="0"/>
                <a:cs typeface="Verdana" pitchFamily="34" charset="0"/>
              </a:rPr>
              <a:t>el contenido de la carta es vinculante </a:t>
            </a:r>
            <a:endParaRPr lang="es-ES" b="1"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para jueces </a:t>
            </a:r>
            <a:r>
              <a:rPr lang="es-ES" dirty="0">
                <a:latin typeface="Verdana" pitchFamily="34" charset="0"/>
                <a:ea typeface="Verdana" pitchFamily="34" charset="0"/>
                <a:cs typeface="Verdana" pitchFamily="34" charset="0"/>
              </a:rPr>
              <a:t>y magistrados, fiscales, secretarios judiciales</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médicos forenses, funcionarios públicos, abogados, </a:t>
            </a:r>
            <a:r>
              <a:rPr lang="es-ES" dirty="0" smtClean="0">
                <a:latin typeface="Verdana" pitchFamily="34" charset="0"/>
                <a:ea typeface="Verdana" pitchFamily="34" charset="0"/>
                <a:cs typeface="Verdana" pitchFamily="34" charset="0"/>
              </a:rPr>
              <a:t>procuradores</a:t>
            </a: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y demás </a:t>
            </a:r>
            <a:r>
              <a:rPr lang="es-ES" dirty="0" smtClean="0">
                <a:latin typeface="Verdana" pitchFamily="34" charset="0"/>
                <a:ea typeface="Verdana" pitchFamily="34" charset="0"/>
                <a:cs typeface="Verdana" pitchFamily="34" charset="0"/>
              </a:rPr>
              <a:t>personas</a:t>
            </a: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e Instituciones que cooperan con la Administración de </a:t>
            </a:r>
            <a:r>
              <a:rPr lang="es-ES" dirty="0" smtClean="0">
                <a:latin typeface="Verdana" pitchFamily="34" charset="0"/>
                <a:ea typeface="Verdana" pitchFamily="34" charset="0"/>
                <a:cs typeface="Verdana" pitchFamily="34" charset="0"/>
              </a:rPr>
              <a:t>Justicia.</a:t>
            </a:r>
            <a:endParaRPr lang="es-ES" dirty="0">
              <a:latin typeface="Verdana" pitchFamily="34" charset="0"/>
              <a:ea typeface="Verdana" pitchFamily="34" charset="0"/>
              <a:cs typeface="Verdana" pitchFamily="34" charset="0"/>
            </a:endParaRPr>
          </a:p>
        </p:txBody>
      </p:sp>
      <p:pic>
        <p:nvPicPr>
          <p:cNvPr id="3" name="2 Imagen" descr="índice mafalda.jpg"/>
          <p:cNvPicPr>
            <a:picLocks noChangeAspect="1"/>
          </p:cNvPicPr>
          <p:nvPr/>
        </p:nvPicPr>
        <p:blipFill>
          <a:blip r:embed="rId2" cstate="print"/>
          <a:stretch>
            <a:fillRect/>
          </a:stretch>
        </p:blipFill>
        <p:spPr>
          <a:xfrm>
            <a:off x="6764660" y="1556792"/>
            <a:ext cx="2379340" cy="265992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ítulo 1"/>
          <p:cNvSpPr>
            <a:spLocks noGrp="1"/>
          </p:cNvSpPr>
          <p:nvPr>
            <p:ph type="title"/>
          </p:nvPr>
        </p:nvSpPr>
        <p:spPr>
          <a:xfrm>
            <a:off x="1907704" y="260648"/>
            <a:ext cx="4800600" cy="887412"/>
          </a:xfrm>
        </p:spPr>
        <p:txBody>
          <a:bodyPr/>
          <a:lstStyle/>
          <a:p>
            <a:pPr eaLnBrk="1" hangingPunct="1"/>
            <a:r>
              <a:rPr lang="es-ES" altLang="es-ES" sz="3200" b="1" dirty="0" smtClean="0"/>
              <a:t>El origen de la Lectura Fácil</a:t>
            </a:r>
          </a:p>
        </p:txBody>
      </p:sp>
      <p:pic>
        <p:nvPicPr>
          <p:cNvPr id="91139" name="Marcador de contenido 2" descr="paises nordicos.jpg"/>
          <p:cNvPicPr>
            <a:picLocks noGrp="1" noChangeAspect="1"/>
          </p:cNvPicPr>
          <p:nvPr>
            <p:ph sz="half" idx="2"/>
          </p:nvPr>
        </p:nvPicPr>
        <p:blipFill>
          <a:blip r:embed="rId3" cstate="print"/>
          <a:srcRect l="6589" r="6589"/>
          <a:stretch>
            <a:fillRect/>
          </a:stretch>
        </p:blipFill>
        <p:spPr>
          <a:xfrm>
            <a:off x="342900" y="1679575"/>
            <a:ext cx="2844800" cy="3478213"/>
          </a:xfrm>
        </p:spPr>
      </p:pic>
      <p:sp>
        <p:nvSpPr>
          <p:cNvPr id="138243" name="CuadroTexto 3"/>
          <p:cNvSpPr txBox="1">
            <a:spLocks noChangeArrowheads="1"/>
          </p:cNvSpPr>
          <p:nvPr/>
        </p:nvSpPr>
        <p:spPr bwMode="auto">
          <a:xfrm>
            <a:off x="3779838" y="1403350"/>
            <a:ext cx="4968875" cy="461963"/>
          </a:xfrm>
          <a:prstGeom prst="rect">
            <a:avLst/>
          </a:prstGeom>
          <a:solidFill>
            <a:schemeClr val="accent2">
              <a:lumMod val="60000"/>
              <a:lumOff val="40000"/>
            </a:schemeClr>
          </a:solidFill>
          <a:ln w="9525">
            <a:noFill/>
            <a:miter lim="800000"/>
            <a:headEnd/>
            <a:tailEnd/>
          </a:ln>
        </p:spPr>
        <p:txBody>
          <a:bodyPr>
            <a:spAutoFit/>
          </a:bodyPr>
          <a:lstStyle/>
          <a:p>
            <a:pPr eaLnBrk="1" hangingPunct="1">
              <a:defRPr/>
            </a:pPr>
            <a:r>
              <a:rPr lang="es-ES" altLang="es-ES" sz="2400" b="1" dirty="0">
                <a:latin typeface="+mj-lt"/>
                <a:ea typeface="ＭＳ Ｐゴシック" pitchFamily="34" charset="-128"/>
              </a:rPr>
              <a:t>1968</a:t>
            </a:r>
            <a:r>
              <a:rPr lang="es-ES" altLang="es-ES" sz="2400" dirty="0">
                <a:latin typeface="+mj-lt"/>
                <a:ea typeface="ＭＳ Ｐゴシック" pitchFamily="34" charset="-128"/>
              </a:rPr>
              <a:t>:  nace en Suecia</a:t>
            </a:r>
          </a:p>
        </p:txBody>
      </p:sp>
      <p:sp>
        <p:nvSpPr>
          <p:cNvPr id="10" name="CuadroTexto 9"/>
          <p:cNvSpPr txBox="1"/>
          <p:nvPr/>
        </p:nvSpPr>
        <p:spPr>
          <a:xfrm>
            <a:off x="3789363" y="2163763"/>
            <a:ext cx="4938712" cy="831850"/>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s-ES" sz="2400" b="1" dirty="0">
                <a:latin typeface="+mn-lt"/>
                <a:ea typeface="ＭＳ Ｐゴシック" charset="0"/>
              </a:rPr>
              <a:t>1997</a:t>
            </a:r>
            <a:r>
              <a:rPr lang="es-ES" sz="2400" dirty="0">
                <a:latin typeface="+mn-lt"/>
                <a:ea typeface="ＭＳ Ｐゴシック" charset="0"/>
              </a:rPr>
              <a:t>: Pautas IFLA</a:t>
            </a:r>
          </a:p>
          <a:p>
            <a:pPr eaLnBrk="1" fontAlgn="auto" hangingPunct="1">
              <a:spcBef>
                <a:spcPts val="0"/>
              </a:spcBef>
              <a:spcAft>
                <a:spcPts val="0"/>
              </a:spcAft>
              <a:defRPr/>
            </a:pPr>
            <a:r>
              <a:rPr lang="es-ES" sz="2400" dirty="0" err="1">
                <a:latin typeface="+mn-lt"/>
                <a:ea typeface="ＭＳ Ｐゴシック" charset="0"/>
              </a:rPr>
              <a:t>Bror</a:t>
            </a:r>
            <a:r>
              <a:rPr lang="es-ES" sz="2400" dirty="0">
                <a:latin typeface="+mn-lt"/>
                <a:ea typeface="ＭＳ Ｐゴシック" charset="0"/>
              </a:rPr>
              <a:t> </a:t>
            </a:r>
            <a:r>
              <a:rPr lang="es-ES" sz="2400" dirty="0" err="1">
                <a:latin typeface="+mn-lt"/>
                <a:ea typeface="ＭＳ Ｐゴシック" charset="0"/>
              </a:rPr>
              <a:t>Tronbacke</a:t>
            </a:r>
            <a:endParaRPr lang="es-ES" sz="2400" dirty="0">
              <a:latin typeface="+mn-lt"/>
              <a:ea typeface="ＭＳ Ｐゴシック" charset="0"/>
            </a:endParaRPr>
          </a:p>
        </p:txBody>
      </p:sp>
      <p:sp>
        <p:nvSpPr>
          <p:cNvPr id="138245" name="CuadroTexto 10"/>
          <p:cNvSpPr txBox="1">
            <a:spLocks noChangeArrowheads="1"/>
          </p:cNvSpPr>
          <p:nvPr/>
        </p:nvSpPr>
        <p:spPr bwMode="auto">
          <a:xfrm>
            <a:off x="3779838" y="3335338"/>
            <a:ext cx="4968875" cy="1200150"/>
          </a:xfrm>
          <a:prstGeom prst="rect">
            <a:avLst/>
          </a:prstGeom>
          <a:solidFill>
            <a:schemeClr val="accent3">
              <a:lumMod val="60000"/>
              <a:lumOff val="40000"/>
            </a:schemeClr>
          </a:solidFill>
          <a:ln w="9525">
            <a:noFill/>
            <a:miter lim="800000"/>
            <a:headEnd/>
            <a:tailEnd/>
          </a:ln>
        </p:spPr>
        <p:txBody>
          <a:bodyPr>
            <a:spAutoFit/>
          </a:bodyPr>
          <a:lstStyle/>
          <a:p>
            <a:pPr eaLnBrk="1" hangingPunct="1">
              <a:defRPr/>
            </a:pPr>
            <a:r>
              <a:rPr lang="es-ES" altLang="es-ES" sz="2400" b="1" dirty="0">
                <a:latin typeface="+mn-lt"/>
                <a:ea typeface="ＭＳ Ｐゴシック" pitchFamily="34" charset="-128"/>
              </a:rPr>
              <a:t>1998</a:t>
            </a:r>
            <a:r>
              <a:rPr lang="es-ES" altLang="es-ES" sz="2400" dirty="0">
                <a:latin typeface="+mn-lt"/>
                <a:ea typeface="ＭＳ Ｐゴシック" pitchFamily="34" charset="-128"/>
              </a:rPr>
              <a:t>: “El camino más fácil” </a:t>
            </a:r>
            <a:r>
              <a:rPr lang="es-ES" altLang="es-ES" sz="2400" dirty="0" err="1">
                <a:latin typeface="+mn-lt"/>
                <a:ea typeface="ＭＳ Ｐゴシック" pitchFamily="34" charset="-128"/>
              </a:rPr>
              <a:t>ILSMH</a:t>
            </a:r>
            <a:r>
              <a:rPr lang="es-ES" altLang="es-ES" sz="2400" dirty="0">
                <a:latin typeface="+mn-lt"/>
                <a:ea typeface="ＭＳ Ｐゴシック" pitchFamily="34" charset="-128"/>
              </a:rPr>
              <a:t> / </a:t>
            </a:r>
            <a:r>
              <a:rPr lang="es-ES" altLang="es-ES" sz="2400" dirty="0" err="1">
                <a:latin typeface="+mn-lt"/>
                <a:ea typeface="ＭＳ Ｐゴシック" pitchFamily="34" charset="-128"/>
              </a:rPr>
              <a:t>Inclusion</a:t>
            </a:r>
            <a:r>
              <a:rPr lang="es-ES" altLang="es-ES" sz="2400" dirty="0">
                <a:latin typeface="+mn-lt"/>
                <a:ea typeface="ＭＳ Ｐゴシック" pitchFamily="34" charset="-128"/>
              </a:rPr>
              <a:t> </a:t>
            </a:r>
            <a:r>
              <a:rPr lang="es-ES" altLang="es-ES" sz="2400" dirty="0" err="1">
                <a:latin typeface="+mn-lt"/>
                <a:ea typeface="ＭＳ Ｐゴシック" pitchFamily="34" charset="-128"/>
              </a:rPr>
              <a:t>Europe</a:t>
            </a:r>
            <a:endParaRPr lang="es-ES" altLang="es-ES" sz="2400" dirty="0">
              <a:latin typeface="+mn-lt"/>
              <a:ea typeface="ＭＳ Ｐゴシック" pitchFamily="34" charset="-128"/>
            </a:endParaRPr>
          </a:p>
          <a:p>
            <a:pPr eaLnBrk="1" hangingPunct="1">
              <a:defRPr/>
            </a:pPr>
            <a:r>
              <a:rPr lang="es-ES" altLang="es-ES" sz="2400" dirty="0">
                <a:latin typeface="+mn-lt"/>
                <a:ea typeface="ＭＳ Ｐゴシック" pitchFamily="34" charset="-128"/>
              </a:rPr>
              <a:t>Pautas europeas</a:t>
            </a:r>
          </a:p>
        </p:txBody>
      </p:sp>
      <p:sp>
        <p:nvSpPr>
          <p:cNvPr id="138246" name="CuadroTexto 11"/>
          <p:cNvSpPr txBox="1">
            <a:spLocks noChangeArrowheads="1"/>
          </p:cNvSpPr>
          <p:nvPr/>
        </p:nvSpPr>
        <p:spPr bwMode="auto">
          <a:xfrm>
            <a:off x="3779838" y="4770438"/>
            <a:ext cx="4968875" cy="461962"/>
          </a:xfrm>
          <a:prstGeom prst="rect">
            <a:avLst/>
          </a:prstGeom>
          <a:solidFill>
            <a:schemeClr val="accent6">
              <a:lumMod val="60000"/>
              <a:lumOff val="40000"/>
            </a:schemeClr>
          </a:solidFill>
          <a:ln w="9525">
            <a:noFill/>
            <a:miter lim="800000"/>
            <a:headEnd/>
            <a:tailEnd/>
          </a:ln>
        </p:spPr>
        <p:txBody>
          <a:bodyPr>
            <a:spAutoFit/>
          </a:bodyPr>
          <a:lstStyle/>
          <a:p>
            <a:pPr eaLnBrk="1" hangingPunct="1">
              <a:defRPr/>
            </a:pPr>
            <a:r>
              <a:rPr lang="es-ES" altLang="es-ES" sz="2400" b="1" dirty="0">
                <a:latin typeface="+mj-lt"/>
                <a:ea typeface="ＭＳ Ｐゴシック" pitchFamily="34" charset="-128"/>
                <a:cs typeface="Arial" charset="0"/>
              </a:rPr>
              <a:t>2002</a:t>
            </a:r>
            <a:r>
              <a:rPr lang="es-ES" altLang="es-ES" sz="2400" dirty="0">
                <a:latin typeface="+mj-lt"/>
                <a:ea typeface="ＭＳ Ｐゴシック" pitchFamily="34" charset="-128"/>
                <a:cs typeface="Arial" charset="0"/>
              </a:rPr>
              <a:t>: Associació Lectura </a:t>
            </a:r>
            <a:r>
              <a:rPr lang="es-ES" altLang="es-ES" sz="2400" dirty="0" err="1">
                <a:latin typeface="+mj-lt"/>
                <a:ea typeface="ＭＳ Ｐゴシック" pitchFamily="34" charset="-128"/>
                <a:cs typeface="Arial" charset="0"/>
              </a:rPr>
              <a:t>Fàcil</a:t>
            </a:r>
            <a:endParaRPr lang="es-ES" altLang="es-ES" sz="2400" dirty="0">
              <a:latin typeface="+mj-lt"/>
              <a:ea typeface="ＭＳ Ｐゴシック" pitchFamily="34" charset="-128"/>
              <a:cs typeface="Arial" charset="0"/>
            </a:endParaRPr>
          </a:p>
        </p:txBody>
      </p:sp>
      <p:sp>
        <p:nvSpPr>
          <p:cNvPr id="138247" name="CuadroTexto 12"/>
          <p:cNvSpPr txBox="1">
            <a:spLocks noChangeArrowheads="1"/>
          </p:cNvSpPr>
          <p:nvPr/>
        </p:nvSpPr>
        <p:spPr bwMode="auto">
          <a:xfrm>
            <a:off x="3760788" y="5445125"/>
            <a:ext cx="4967287" cy="831850"/>
          </a:xfrm>
          <a:prstGeom prst="rect">
            <a:avLst/>
          </a:prstGeom>
          <a:solidFill>
            <a:schemeClr val="bg1">
              <a:lumMod val="75000"/>
            </a:schemeClr>
          </a:solidFill>
          <a:ln w="9525">
            <a:noFill/>
            <a:miter lim="800000"/>
            <a:headEnd/>
            <a:tailEnd/>
          </a:ln>
        </p:spPr>
        <p:txBody>
          <a:bodyPr>
            <a:spAutoFit/>
          </a:bodyPr>
          <a:lstStyle/>
          <a:p>
            <a:pPr eaLnBrk="1" hangingPunct="1">
              <a:defRPr/>
            </a:pPr>
            <a:r>
              <a:rPr lang="es-ES" altLang="es-ES" sz="2400" b="1" dirty="0">
                <a:latin typeface="+mn-lt"/>
                <a:ea typeface="ＭＳ Ｐゴシック" pitchFamily="34" charset="-128"/>
                <a:cs typeface="Arial" charset="0"/>
              </a:rPr>
              <a:t>2005</a:t>
            </a:r>
            <a:r>
              <a:rPr lang="es-ES" altLang="es-ES" sz="2400" dirty="0">
                <a:latin typeface="+mn-lt"/>
                <a:ea typeface="ＭＳ Ｐゴシック" pitchFamily="34" charset="-128"/>
                <a:cs typeface="Arial" charset="0"/>
              </a:rPr>
              <a:t>: </a:t>
            </a:r>
            <a:r>
              <a:rPr lang="es-ES" altLang="es-ES" sz="2400" dirty="0" err="1">
                <a:latin typeface="+mn-lt"/>
                <a:ea typeface="ＭＳ Ｐゴシック" pitchFamily="34" charset="-128"/>
                <a:cs typeface="Arial" charset="0"/>
              </a:rPr>
              <a:t>Easy</a:t>
            </a:r>
            <a:r>
              <a:rPr lang="es-ES" altLang="es-ES" sz="2400" dirty="0">
                <a:latin typeface="+mn-lt"/>
                <a:ea typeface="ＭＳ Ｐゴシック" pitchFamily="34" charset="-128"/>
                <a:cs typeface="Arial" charset="0"/>
              </a:rPr>
              <a:t> to </a:t>
            </a:r>
            <a:r>
              <a:rPr lang="es-ES" altLang="es-ES" sz="2400" dirty="0" err="1">
                <a:latin typeface="+mn-lt"/>
                <a:ea typeface="ＭＳ Ｐゴシック" pitchFamily="34" charset="-128"/>
                <a:cs typeface="Arial" charset="0"/>
              </a:rPr>
              <a:t>Read</a:t>
            </a:r>
            <a:r>
              <a:rPr lang="es-ES" altLang="es-ES" sz="2400" dirty="0">
                <a:latin typeface="+mn-lt"/>
                <a:ea typeface="ＭＳ Ｐゴシック" pitchFamily="34" charset="-128"/>
                <a:cs typeface="Arial" charset="0"/>
              </a:rPr>
              <a:t> Network: Red Europea de Lectura Fácil</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p:cNvSpPr>
            <a:spLocks noChangeArrowheads="1"/>
          </p:cNvSpPr>
          <p:nvPr/>
        </p:nvSpPr>
        <p:spPr bwMode="auto">
          <a:xfrm>
            <a:off x="323528" y="0"/>
            <a:ext cx="6516688" cy="836613"/>
          </a:xfrm>
          <a:prstGeom prst="rect">
            <a:avLst/>
          </a:prstGeom>
          <a:solidFill>
            <a:schemeClr val="bg1"/>
          </a:solidFill>
          <a:ln w="9525">
            <a:solidFill>
              <a:schemeClr val="bg1"/>
            </a:solidFill>
            <a:miter lim="800000"/>
            <a:headEnd/>
            <a:tailEnd/>
          </a:ln>
          <a:effectLst>
            <a:outerShdw dist="23000" dir="5400000" rotWithShape="0">
              <a:srgbClr val="808080">
                <a:alpha val="34999"/>
              </a:srgbClr>
            </a:outerShdw>
          </a:effectLst>
        </p:spPr>
        <p:txBody>
          <a:bodyPr anchor="ctr"/>
          <a:lstStyle/>
          <a:p>
            <a:pPr fontAlgn="auto">
              <a:spcBef>
                <a:spcPts val="0"/>
              </a:spcBef>
              <a:spcAft>
                <a:spcPts val="0"/>
              </a:spcAft>
              <a:defRPr/>
            </a:pPr>
            <a:r>
              <a:rPr lang="es-ES" sz="2600" dirty="0">
                <a:solidFill>
                  <a:srgbClr val="404040"/>
                </a:solidFill>
                <a:latin typeface="Verdana" charset="0"/>
                <a:cs typeface="+mn-cs"/>
              </a:rPr>
              <a:t>Pautas de la lectura fácil</a:t>
            </a:r>
            <a:endParaRPr lang="en-US" sz="2600" dirty="0">
              <a:solidFill>
                <a:srgbClr val="404040"/>
              </a:solidFill>
              <a:latin typeface="Verdana" charset="0"/>
              <a:cs typeface="+mn-cs"/>
            </a:endParaRPr>
          </a:p>
        </p:txBody>
      </p:sp>
      <p:pic>
        <p:nvPicPr>
          <p:cNvPr id="105475" name="Imagen 1"/>
          <p:cNvPicPr>
            <a:picLocks noChangeAspect="1"/>
          </p:cNvPicPr>
          <p:nvPr/>
        </p:nvPicPr>
        <p:blipFill>
          <a:blip r:embed="rId3" cstate="print"/>
          <a:srcRect/>
          <a:stretch>
            <a:fillRect/>
          </a:stretch>
        </p:blipFill>
        <p:spPr bwMode="auto">
          <a:xfrm>
            <a:off x="2047875" y="4575175"/>
            <a:ext cx="1431925" cy="2087563"/>
          </a:xfrm>
          <a:prstGeom prst="rect">
            <a:avLst/>
          </a:prstGeom>
          <a:noFill/>
          <a:ln w="9525">
            <a:noFill/>
            <a:miter lim="800000"/>
            <a:headEnd/>
            <a:tailEnd/>
          </a:ln>
        </p:spPr>
      </p:pic>
      <p:sp>
        <p:nvSpPr>
          <p:cNvPr id="105476" name="CuadroTexto 2"/>
          <p:cNvSpPr txBox="1">
            <a:spLocks noChangeArrowheads="1"/>
          </p:cNvSpPr>
          <p:nvPr/>
        </p:nvSpPr>
        <p:spPr bwMode="auto">
          <a:xfrm>
            <a:off x="1214438" y="4103688"/>
            <a:ext cx="2811462" cy="368300"/>
          </a:xfrm>
          <a:prstGeom prst="rect">
            <a:avLst/>
          </a:prstGeom>
          <a:noFill/>
          <a:ln w="9525">
            <a:noFill/>
            <a:miter lim="800000"/>
            <a:headEnd/>
            <a:tailEnd/>
          </a:ln>
        </p:spPr>
        <p:txBody>
          <a:bodyPr>
            <a:spAutoFit/>
          </a:bodyPr>
          <a:lstStyle/>
          <a:p>
            <a:r>
              <a:rPr lang="es-ES_tradnl" altLang="es-ES" b="1"/>
              <a:t>Información para todos</a:t>
            </a:r>
            <a:endParaRPr lang="es-ES" altLang="es-ES" b="1"/>
          </a:p>
        </p:txBody>
      </p:sp>
      <p:pic>
        <p:nvPicPr>
          <p:cNvPr id="6" name="Picture 2" descr="C:\Users\PC1\Desktop\directricesparamat-lecturafcil-120521113226-phpapp01-thumbnail-4.jpg"/>
          <p:cNvPicPr>
            <a:picLocks noChangeAspect="1" noChangeArrowheads="1"/>
          </p:cNvPicPr>
          <p:nvPr/>
        </p:nvPicPr>
        <p:blipFill>
          <a:blip r:embed="rId4" cstate="print"/>
          <a:srcRect/>
          <a:stretch>
            <a:fillRect/>
          </a:stretch>
        </p:blipFill>
        <p:spPr bwMode="auto">
          <a:xfrm>
            <a:off x="360363" y="1643063"/>
            <a:ext cx="1571625" cy="2225675"/>
          </a:xfrm>
          <a:prstGeom prst="rect">
            <a:avLst/>
          </a:prstGeom>
          <a:ln>
            <a:solidFill>
              <a:schemeClr val="tx1"/>
            </a:solidFill>
          </a:ln>
          <a:effectLst>
            <a:outerShdw blurRad="292100" dist="139700" dir="2700000" algn="tl" rotWithShape="0">
              <a:srgbClr val="333333">
                <a:alpha val="65000"/>
              </a:srgbClr>
            </a:outerShdw>
          </a:effectLst>
          <a:extLst/>
        </p:spPr>
      </p:pic>
      <p:pic>
        <p:nvPicPr>
          <p:cNvPr id="8" name="Picture 2" descr="C:\Users\PC1\Desktop\metododeredaccinlecturafcil-131205062019-phpapp01-thumbnail-4.jpg"/>
          <p:cNvPicPr>
            <a:picLocks noChangeAspect="1" noChangeArrowheads="1"/>
          </p:cNvPicPr>
          <p:nvPr/>
        </p:nvPicPr>
        <p:blipFill>
          <a:blip r:embed="rId5" cstate="print"/>
          <a:srcRect/>
          <a:stretch>
            <a:fillRect/>
          </a:stretch>
        </p:blipFill>
        <p:spPr bwMode="auto">
          <a:xfrm>
            <a:off x="6516688" y="4305300"/>
            <a:ext cx="1584325" cy="2219325"/>
          </a:xfrm>
          <a:prstGeom prst="rect">
            <a:avLst/>
          </a:prstGeom>
          <a:ln>
            <a:noFill/>
          </a:ln>
          <a:effectLst>
            <a:outerShdw blurRad="292100" dist="139700" dir="2700000" algn="tl" rotWithShape="0">
              <a:srgbClr val="333333">
                <a:alpha val="65000"/>
              </a:srgbClr>
            </a:outerShdw>
          </a:effectLst>
          <a:extLst/>
        </p:spPr>
      </p:pic>
      <p:sp>
        <p:nvSpPr>
          <p:cNvPr id="105479" name="Rectángulo 3"/>
          <p:cNvSpPr>
            <a:spLocks noChangeArrowheads="1"/>
          </p:cNvSpPr>
          <p:nvPr/>
        </p:nvSpPr>
        <p:spPr bwMode="auto">
          <a:xfrm>
            <a:off x="168275" y="1120775"/>
            <a:ext cx="1954213" cy="368300"/>
          </a:xfrm>
          <a:prstGeom prst="rect">
            <a:avLst/>
          </a:prstGeom>
          <a:noFill/>
          <a:ln w="9525">
            <a:noFill/>
            <a:miter lim="800000"/>
            <a:headEnd/>
            <a:tailEnd/>
          </a:ln>
        </p:spPr>
        <p:txBody>
          <a:bodyPr wrap="none">
            <a:spAutoFit/>
          </a:bodyPr>
          <a:lstStyle/>
          <a:p>
            <a:r>
              <a:rPr lang="es-ES" altLang="es-ES" b="1"/>
              <a:t>Directrices IFLA</a:t>
            </a:r>
            <a:endParaRPr lang="es-ES" altLang="es-ES"/>
          </a:p>
        </p:txBody>
      </p:sp>
      <p:sp>
        <p:nvSpPr>
          <p:cNvPr id="105480" name="Rectángulo 4"/>
          <p:cNvSpPr>
            <a:spLocks noChangeArrowheads="1"/>
          </p:cNvSpPr>
          <p:nvPr/>
        </p:nvSpPr>
        <p:spPr bwMode="auto">
          <a:xfrm>
            <a:off x="5845175" y="3779838"/>
            <a:ext cx="2749550" cy="369887"/>
          </a:xfrm>
          <a:prstGeom prst="rect">
            <a:avLst/>
          </a:prstGeom>
          <a:noFill/>
          <a:ln w="9525">
            <a:noFill/>
            <a:miter lim="800000"/>
            <a:headEnd/>
            <a:tailEnd/>
          </a:ln>
        </p:spPr>
        <p:txBody>
          <a:bodyPr wrap="none">
            <a:spAutoFit/>
          </a:bodyPr>
          <a:lstStyle/>
          <a:p>
            <a:r>
              <a:rPr lang="es-ES" altLang="es-ES" b="1"/>
              <a:t> Métodos de redacción </a:t>
            </a:r>
            <a:endParaRPr lang="es-ES" altLang="es-ES"/>
          </a:p>
        </p:txBody>
      </p:sp>
      <p:pic>
        <p:nvPicPr>
          <p:cNvPr id="9" name="Imagen 8"/>
          <p:cNvPicPr>
            <a:picLocks noChangeAspect="1"/>
          </p:cNvPicPr>
          <p:nvPr/>
        </p:nvPicPr>
        <p:blipFill rotWithShape="1">
          <a:blip r:embed="rId6" cstate="print"/>
          <a:srcRect l="25928" t="11990" r="27837" b="1717"/>
          <a:stretch/>
        </p:blipFill>
        <p:spPr>
          <a:xfrm>
            <a:off x="4025900" y="1720850"/>
            <a:ext cx="1630363" cy="2336800"/>
          </a:xfrm>
          <a:prstGeom prst="rect">
            <a:avLst/>
          </a:prstGeom>
          <a:ln>
            <a:solidFill>
              <a:schemeClr val="accent6">
                <a:shade val="50000"/>
              </a:schemeClr>
            </a:solidFill>
          </a:ln>
        </p:spPr>
      </p:pic>
      <p:sp>
        <p:nvSpPr>
          <p:cNvPr id="105482" name="Rectángulo 10"/>
          <p:cNvSpPr>
            <a:spLocks noChangeArrowheads="1"/>
          </p:cNvSpPr>
          <p:nvPr/>
        </p:nvSpPr>
        <p:spPr bwMode="auto">
          <a:xfrm>
            <a:off x="2938463" y="1195388"/>
            <a:ext cx="4391025" cy="369887"/>
          </a:xfrm>
          <a:prstGeom prst="rect">
            <a:avLst/>
          </a:prstGeom>
          <a:noFill/>
          <a:ln w="9525">
            <a:noFill/>
            <a:miter lim="800000"/>
            <a:headEnd/>
            <a:tailEnd/>
          </a:ln>
        </p:spPr>
        <p:txBody>
          <a:bodyPr wrap="none">
            <a:spAutoFit/>
          </a:bodyPr>
          <a:lstStyle/>
          <a:p>
            <a:r>
              <a:rPr lang="es-ES" altLang="es-ES" b="1"/>
              <a:t> El camino más fácil. Inclusion Europe</a:t>
            </a:r>
            <a:endParaRPr lang="es-ES" altLang="es-E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20 Imagen" descr="Páginas desdeCODIGO ETICO.jpg"/>
          <p:cNvPicPr>
            <a:picLocks noChangeAspect="1"/>
          </p:cNvPicPr>
          <p:nvPr/>
        </p:nvPicPr>
        <p:blipFill>
          <a:blip r:embed="rId3" cstate="print"/>
          <a:srcRect/>
          <a:stretch>
            <a:fillRect/>
          </a:stretch>
        </p:blipFill>
        <p:spPr bwMode="auto">
          <a:xfrm>
            <a:off x="2428875" y="3090863"/>
            <a:ext cx="1825625" cy="2624137"/>
          </a:xfrm>
          <a:prstGeom prst="rect">
            <a:avLst/>
          </a:prstGeom>
          <a:ln>
            <a:noFill/>
          </a:ln>
          <a:effectLst>
            <a:outerShdw blurRad="292100" dist="139700" dir="2700000" algn="tl" rotWithShape="0">
              <a:srgbClr val="333333">
                <a:alpha val="65000"/>
              </a:srgbClr>
            </a:outerShdw>
          </a:effectLst>
          <a:extLst/>
        </p:spPr>
      </p:pic>
      <p:sp>
        <p:nvSpPr>
          <p:cNvPr id="206851" name="21 CuadroTexto"/>
          <p:cNvSpPr txBox="1">
            <a:spLocks noChangeArrowheads="1"/>
          </p:cNvSpPr>
          <p:nvPr/>
        </p:nvSpPr>
        <p:spPr bwMode="auto">
          <a:xfrm>
            <a:off x="2428875" y="2181225"/>
            <a:ext cx="1928813" cy="461963"/>
          </a:xfrm>
          <a:prstGeom prst="rect">
            <a:avLst/>
          </a:prstGeom>
          <a:noFill/>
          <a:ln w="9525">
            <a:noFill/>
            <a:miter lim="800000"/>
            <a:headEnd/>
            <a:tailEnd/>
          </a:ln>
        </p:spPr>
        <p:txBody>
          <a:bodyPr>
            <a:spAutoFit/>
          </a:bodyPr>
          <a:lstStyle/>
          <a:p>
            <a:pPr eaLnBrk="1" hangingPunct="1"/>
            <a:r>
              <a:rPr lang="es-ES_tradnl" altLang="es-ES" sz="2400">
                <a:latin typeface="Calibri" pitchFamily="34" charset="0"/>
              </a:rPr>
              <a:t>Código Ético</a:t>
            </a:r>
          </a:p>
        </p:txBody>
      </p:sp>
      <p:pic>
        <p:nvPicPr>
          <p:cNvPr id="54279" name="22 Imagen" descr="Páginas desdeCONSTITUCION EUROPEA.jpg"/>
          <p:cNvPicPr>
            <a:picLocks noChangeAspect="1"/>
          </p:cNvPicPr>
          <p:nvPr/>
        </p:nvPicPr>
        <p:blipFill>
          <a:blip r:embed="rId4" cstate="print"/>
          <a:srcRect/>
          <a:stretch>
            <a:fillRect/>
          </a:stretch>
        </p:blipFill>
        <p:spPr bwMode="auto">
          <a:xfrm>
            <a:off x="4514850" y="3000375"/>
            <a:ext cx="2057400" cy="2714625"/>
          </a:xfrm>
          <a:prstGeom prst="rect">
            <a:avLst/>
          </a:prstGeom>
          <a:ln>
            <a:noFill/>
          </a:ln>
          <a:effectLst>
            <a:outerShdw blurRad="292100" dist="139700" dir="2700000" algn="tl" rotWithShape="0">
              <a:srgbClr val="333333">
                <a:alpha val="65000"/>
              </a:srgbClr>
            </a:outerShdw>
          </a:effectLst>
          <a:extLst/>
        </p:spPr>
      </p:pic>
      <p:sp>
        <p:nvSpPr>
          <p:cNvPr id="206853" name="23 CuadroTexto"/>
          <p:cNvSpPr txBox="1">
            <a:spLocks noChangeArrowheads="1"/>
          </p:cNvSpPr>
          <p:nvPr/>
        </p:nvSpPr>
        <p:spPr bwMode="auto">
          <a:xfrm>
            <a:off x="4429125" y="2181225"/>
            <a:ext cx="2071688" cy="831850"/>
          </a:xfrm>
          <a:prstGeom prst="rect">
            <a:avLst/>
          </a:prstGeom>
          <a:noFill/>
          <a:ln w="9525">
            <a:noFill/>
            <a:miter lim="800000"/>
            <a:headEnd/>
            <a:tailEnd/>
          </a:ln>
        </p:spPr>
        <p:txBody>
          <a:bodyPr>
            <a:spAutoFit/>
          </a:bodyPr>
          <a:lstStyle/>
          <a:p>
            <a:pPr algn="ctr" eaLnBrk="1" hangingPunct="1"/>
            <a:r>
              <a:rPr lang="es-ES_tradnl" altLang="es-ES" sz="2400">
                <a:latin typeface="Calibri" pitchFamily="34" charset="0"/>
              </a:rPr>
              <a:t>Constitución </a:t>
            </a:r>
          </a:p>
          <a:p>
            <a:pPr algn="ctr" eaLnBrk="1" hangingPunct="1"/>
            <a:r>
              <a:rPr lang="es-ES_tradnl" altLang="es-ES" sz="2400">
                <a:latin typeface="Calibri" pitchFamily="34" charset="0"/>
              </a:rPr>
              <a:t>europea</a:t>
            </a:r>
          </a:p>
        </p:txBody>
      </p:sp>
      <p:sp>
        <p:nvSpPr>
          <p:cNvPr id="206854" name="24 CuadroTexto"/>
          <p:cNvSpPr txBox="1">
            <a:spLocks noChangeArrowheads="1"/>
          </p:cNvSpPr>
          <p:nvPr/>
        </p:nvSpPr>
        <p:spPr bwMode="auto">
          <a:xfrm>
            <a:off x="6929438" y="2170113"/>
            <a:ext cx="2071687" cy="460375"/>
          </a:xfrm>
          <a:prstGeom prst="rect">
            <a:avLst/>
          </a:prstGeom>
          <a:noFill/>
          <a:ln w="9525">
            <a:noFill/>
            <a:miter lim="800000"/>
            <a:headEnd/>
            <a:tailEnd/>
          </a:ln>
        </p:spPr>
        <p:txBody>
          <a:bodyPr>
            <a:spAutoFit/>
          </a:bodyPr>
          <a:lstStyle/>
          <a:p>
            <a:pPr eaLnBrk="1" hangingPunct="1"/>
            <a:r>
              <a:rPr lang="es-ES_tradnl" altLang="es-ES" sz="2400">
                <a:latin typeface="Calibri" pitchFamily="34" charset="0"/>
                <a:cs typeface="Times New Roman" pitchFamily="18" charset="0"/>
              </a:rPr>
              <a:t>Declaración</a:t>
            </a:r>
          </a:p>
        </p:txBody>
      </p:sp>
      <p:pic>
        <p:nvPicPr>
          <p:cNvPr id="54282" name="25 Imagen" descr="Páginas desdeDECLARACION DERECHOS HUMANOS.jpg"/>
          <p:cNvPicPr>
            <a:picLocks noChangeAspect="1"/>
          </p:cNvPicPr>
          <p:nvPr/>
        </p:nvPicPr>
        <p:blipFill>
          <a:blip r:embed="rId5" cstate="print"/>
          <a:srcRect/>
          <a:stretch>
            <a:fillRect/>
          </a:stretch>
        </p:blipFill>
        <p:spPr bwMode="auto">
          <a:xfrm>
            <a:off x="6858000" y="2928938"/>
            <a:ext cx="1943100" cy="2744787"/>
          </a:xfrm>
          <a:prstGeom prst="rect">
            <a:avLst/>
          </a:prstGeom>
          <a:ln>
            <a:noFill/>
          </a:ln>
          <a:effectLst>
            <a:outerShdw blurRad="292100" dist="139700" dir="2700000" algn="tl" rotWithShape="0">
              <a:srgbClr val="333333">
                <a:alpha val="65000"/>
              </a:srgbClr>
            </a:outerShdw>
          </a:effectLst>
          <a:extLst/>
        </p:spPr>
      </p:pic>
      <p:sp>
        <p:nvSpPr>
          <p:cNvPr id="13" name="Rectangle 1"/>
          <p:cNvSpPr>
            <a:spLocks noChangeArrowheads="1"/>
          </p:cNvSpPr>
          <p:nvPr/>
        </p:nvSpPr>
        <p:spPr bwMode="auto">
          <a:xfrm>
            <a:off x="0" y="0"/>
            <a:ext cx="6400800" cy="685800"/>
          </a:xfrm>
          <a:prstGeom prst="rect">
            <a:avLst/>
          </a:prstGeom>
          <a:solidFill>
            <a:schemeClr val="bg1"/>
          </a:solidFill>
          <a:ln>
            <a:solidFill>
              <a:schemeClr val="bg1"/>
            </a:solidFill>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206857" name="Imagen 1"/>
          <p:cNvPicPr>
            <a:picLocks noChangeAspect="1"/>
          </p:cNvPicPr>
          <p:nvPr/>
        </p:nvPicPr>
        <p:blipFill>
          <a:blip r:embed="rId6" cstate="print"/>
          <a:srcRect/>
          <a:stretch>
            <a:fillRect/>
          </a:stretch>
        </p:blipFill>
        <p:spPr bwMode="auto">
          <a:xfrm>
            <a:off x="63500" y="2916238"/>
            <a:ext cx="2416175" cy="3176587"/>
          </a:xfrm>
          <a:prstGeom prst="rect">
            <a:avLst/>
          </a:prstGeom>
          <a:noFill/>
          <a:ln w="9525">
            <a:noFill/>
            <a:miter lim="800000"/>
            <a:headEnd/>
            <a:tailEnd/>
          </a:ln>
        </p:spPr>
      </p:pic>
      <p:sp>
        <p:nvSpPr>
          <p:cNvPr id="4" name="CuadroTexto 3"/>
          <p:cNvSpPr txBox="1"/>
          <p:nvPr/>
        </p:nvSpPr>
        <p:spPr>
          <a:xfrm>
            <a:off x="234950" y="2205038"/>
            <a:ext cx="1947863" cy="461962"/>
          </a:xfrm>
          <a:prstGeom prst="rect">
            <a:avLst/>
          </a:prstGeom>
          <a:noFill/>
        </p:spPr>
        <p:txBody>
          <a:bodyPr>
            <a:spAutoFit/>
          </a:bodyPr>
          <a:lstStyle/>
          <a:p>
            <a:pPr eaLnBrk="1" hangingPunct="1">
              <a:defRPr/>
            </a:pPr>
            <a:r>
              <a:rPr lang="es-ES_tradnl" sz="2400" dirty="0">
                <a:latin typeface="+mj-lt"/>
                <a:cs typeface="Arial" charset="0"/>
              </a:rPr>
              <a:t>Tus Derechos</a:t>
            </a:r>
            <a:endParaRPr lang="es-ES" sz="2400" dirty="0">
              <a:latin typeface="+mj-lt"/>
              <a:cs typeface="Arial" charset="0"/>
            </a:endParaRPr>
          </a:p>
        </p:txBody>
      </p:sp>
      <p:pic>
        <p:nvPicPr>
          <p:cNvPr id="206859" name="Imagen 4"/>
          <p:cNvPicPr>
            <a:picLocks noChangeAspect="1"/>
          </p:cNvPicPr>
          <p:nvPr/>
        </p:nvPicPr>
        <p:blipFill>
          <a:blip r:embed="rId7" cstate="print"/>
          <a:srcRect/>
          <a:stretch>
            <a:fillRect/>
          </a:stretch>
        </p:blipFill>
        <p:spPr bwMode="auto">
          <a:xfrm>
            <a:off x="1390650" y="1039813"/>
            <a:ext cx="792163" cy="787400"/>
          </a:xfrm>
          <a:prstGeom prst="rect">
            <a:avLst/>
          </a:prstGeom>
          <a:noFill/>
          <a:ln w="9525">
            <a:noFill/>
            <a:miter lim="800000"/>
            <a:headEnd/>
            <a:tailEnd/>
          </a:ln>
        </p:spPr>
      </p:pic>
      <p:sp>
        <p:nvSpPr>
          <p:cNvPr id="6" name="Rectángulo 5"/>
          <p:cNvSpPr/>
          <p:nvPr/>
        </p:nvSpPr>
        <p:spPr>
          <a:xfrm>
            <a:off x="2722563" y="1187450"/>
            <a:ext cx="3789362" cy="584200"/>
          </a:xfrm>
          <a:prstGeom prst="rect">
            <a:avLst/>
          </a:prstGeom>
        </p:spPr>
        <p:txBody>
          <a:bodyPr wrap="none">
            <a:spAutoFit/>
          </a:bodyPr>
          <a:lstStyle/>
          <a:p>
            <a:pPr eaLnBrk="1" hangingPunct="1">
              <a:defRPr/>
            </a:pPr>
            <a:r>
              <a:rPr lang="es-ES" sz="3200" dirty="0">
                <a:latin typeface="+mj-lt"/>
                <a:cs typeface="Arial" charset="0"/>
              </a:rPr>
              <a:t>Documentos Técnicos</a:t>
            </a:r>
          </a:p>
        </p:txBody>
      </p:sp>
    </p:spTree>
  </p:cSld>
  <p:clrMapOvr>
    <a:masterClrMapping/>
  </p:clrMapOvr>
  <p:transition spd="slow"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2 Marcador de contenido"/>
          <p:cNvSpPr>
            <a:spLocks noGrp="1"/>
          </p:cNvSpPr>
          <p:nvPr>
            <p:ph idx="1"/>
          </p:nvPr>
        </p:nvSpPr>
        <p:spPr>
          <a:xfrm>
            <a:off x="485775" y="1233488"/>
            <a:ext cx="8658225" cy="4525962"/>
          </a:xfrm>
        </p:spPr>
        <p:txBody>
          <a:bodyPr/>
          <a:lstStyle/>
          <a:p>
            <a:pPr marL="0" indent="0" eaLnBrk="1" hangingPunct="1">
              <a:buFont typeface="Arial" pitchFamily="34" charset="0"/>
              <a:buNone/>
            </a:pPr>
            <a:r>
              <a:rPr lang="es-ES_tradnl" altLang="es-ES" smtClean="0"/>
              <a:t>                  Documentos Técnicos</a:t>
            </a:r>
          </a:p>
          <a:p>
            <a:pPr marL="0" indent="0" eaLnBrk="1" hangingPunct="1">
              <a:buFont typeface="Arial" pitchFamily="34" charset="0"/>
              <a:buNone/>
            </a:pPr>
            <a:endParaRPr lang="es-ES" altLang="es-ES" sz="2400" smtClean="0"/>
          </a:p>
          <a:p>
            <a:pPr marL="0" indent="0" eaLnBrk="1" hangingPunct="1">
              <a:buFont typeface="Arial" pitchFamily="34" charset="0"/>
              <a:buNone/>
            </a:pPr>
            <a:r>
              <a:rPr lang="es-ES" altLang="es-ES" sz="2400" smtClean="0"/>
              <a:t>Proyecto PATHWAYS II. Creando caminos para la inclusión educativa de adultos con discapacidad intelectual</a:t>
            </a:r>
            <a:endParaRPr lang="es-ES" altLang="es-ES" smtClean="0"/>
          </a:p>
          <a:p>
            <a:pPr lvl="1" eaLnBrk="1" hangingPunct="1"/>
            <a:endParaRPr lang="es-ES" altLang="es-ES" smtClean="0"/>
          </a:p>
        </p:txBody>
      </p:sp>
      <p:pic>
        <p:nvPicPr>
          <p:cNvPr id="208899" name="15 Imagen" descr="etr_tif[1].TIF"/>
          <p:cNvPicPr>
            <a:picLocks noChangeAspect="1"/>
          </p:cNvPicPr>
          <p:nvPr/>
        </p:nvPicPr>
        <p:blipFill>
          <a:blip r:embed="rId3" cstate="print"/>
          <a:srcRect/>
          <a:stretch>
            <a:fillRect/>
          </a:stretch>
        </p:blipFill>
        <p:spPr bwMode="auto">
          <a:xfrm>
            <a:off x="1171575" y="1246188"/>
            <a:ext cx="792163" cy="785812"/>
          </a:xfrm>
          <a:prstGeom prst="rect">
            <a:avLst/>
          </a:prstGeom>
          <a:noFill/>
          <a:ln w="9525">
            <a:noFill/>
            <a:miter lim="800000"/>
            <a:headEnd/>
            <a:tailEnd/>
          </a:ln>
        </p:spPr>
      </p:pic>
      <p:sp>
        <p:nvSpPr>
          <p:cNvPr id="7" name="Rectangle 1"/>
          <p:cNvSpPr>
            <a:spLocks noChangeArrowheads="1"/>
          </p:cNvSpPr>
          <p:nvPr/>
        </p:nvSpPr>
        <p:spPr bwMode="auto">
          <a:xfrm>
            <a:off x="0" y="0"/>
            <a:ext cx="6400800" cy="6858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1027" name="Picture 3" descr="C:\Users\PC1\Desktop\Paginas desdetraduccionFLTraining.jpg"/>
          <p:cNvPicPr>
            <a:picLocks noChangeAspect="1" noChangeArrowheads="1"/>
          </p:cNvPicPr>
          <p:nvPr/>
        </p:nvPicPr>
        <p:blipFill>
          <a:blip r:embed="rId4" cstate="print"/>
          <a:srcRect/>
          <a:stretch>
            <a:fillRect/>
          </a:stretch>
        </p:blipFill>
        <p:spPr bwMode="auto">
          <a:xfrm>
            <a:off x="2644775" y="3529013"/>
            <a:ext cx="1609725" cy="2281237"/>
          </a:xfrm>
          <a:prstGeom prst="rect">
            <a:avLst/>
          </a:prstGeom>
          <a:ln>
            <a:noFill/>
          </a:ln>
          <a:effectLst>
            <a:outerShdw blurRad="292100" dist="139700" dir="2700000" algn="tl" rotWithShape="0">
              <a:srgbClr val="333333">
                <a:alpha val="65000"/>
              </a:srgbClr>
            </a:outerShdw>
          </a:effectLst>
          <a:extLst/>
        </p:spPr>
      </p:pic>
      <p:pic>
        <p:nvPicPr>
          <p:cNvPr id="1028" name="Picture 4" descr="C:\Users\PC1\Desktop\desdeInformacion_todos.jpg"/>
          <p:cNvPicPr>
            <a:picLocks noChangeAspect="1" noChangeArrowheads="1"/>
          </p:cNvPicPr>
          <p:nvPr/>
        </p:nvPicPr>
        <p:blipFill>
          <a:blip r:embed="rId5" cstate="print"/>
          <a:srcRect/>
          <a:stretch>
            <a:fillRect/>
          </a:stretch>
        </p:blipFill>
        <p:spPr bwMode="auto">
          <a:xfrm>
            <a:off x="658813" y="3549650"/>
            <a:ext cx="1565275" cy="2279650"/>
          </a:xfrm>
          <a:prstGeom prst="rect">
            <a:avLst/>
          </a:prstGeom>
          <a:ln>
            <a:noFill/>
          </a:ln>
          <a:effectLst>
            <a:outerShdw blurRad="292100" dist="139700" dir="2700000" algn="tl" rotWithShape="0">
              <a:srgbClr val="333333">
                <a:alpha val="65000"/>
              </a:srgbClr>
            </a:outerShdw>
          </a:effectLst>
          <a:extLst/>
        </p:spPr>
      </p:pic>
      <p:pic>
        <p:nvPicPr>
          <p:cNvPr id="1029" name="Picture 5" descr="C:\Users\PC1\Desktop\desdeNo_escribas_nosotros_sin_nosotros.jpg"/>
          <p:cNvPicPr>
            <a:picLocks noChangeAspect="1" noChangeArrowheads="1"/>
          </p:cNvPicPr>
          <p:nvPr/>
        </p:nvPicPr>
        <p:blipFill>
          <a:blip r:embed="rId6" cstate="print"/>
          <a:srcRect/>
          <a:stretch>
            <a:fillRect/>
          </a:stretch>
        </p:blipFill>
        <p:spPr bwMode="auto">
          <a:xfrm>
            <a:off x="6821488" y="3471863"/>
            <a:ext cx="1619250" cy="2287587"/>
          </a:xfrm>
          <a:prstGeom prst="rect">
            <a:avLst/>
          </a:prstGeom>
          <a:ln>
            <a:noFill/>
          </a:ln>
          <a:effectLst>
            <a:outerShdw blurRad="292100" dist="139700" dir="2700000" algn="tl" rotWithShape="0">
              <a:srgbClr val="333333">
                <a:alpha val="65000"/>
              </a:srgbClr>
            </a:outerShdw>
          </a:effectLst>
          <a:extLst/>
        </p:spPr>
      </p:pic>
      <p:pic>
        <p:nvPicPr>
          <p:cNvPr id="1030" name="Picture 6" descr="C:\Users\PC1\Desktop\Ensenar_puede01.jpg"/>
          <p:cNvPicPr>
            <a:picLocks noChangeAspect="1" noChangeArrowheads="1"/>
          </p:cNvPicPr>
          <p:nvPr/>
        </p:nvPicPr>
        <p:blipFill>
          <a:blip r:embed="rId7" cstate="print"/>
          <a:srcRect/>
          <a:stretch>
            <a:fillRect/>
          </a:stretch>
        </p:blipFill>
        <p:spPr bwMode="auto">
          <a:xfrm>
            <a:off x="4760913" y="3509963"/>
            <a:ext cx="1639887" cy="2319337"/>
          </a:xfrm>
          <a:prstGeom prst="rect">
            <a:avLst/>
          </a:prstGeom>
          <a:ln>
            <a:noFill/>
          </a:ln>
          <a:effectLst>
            <a:outerShdw blurRad="292100" dist="139700" dir="2700000" algn="tl" rotWithShape="0">
              <a:srgbClr val="333333">
                <a:alpha val="65000"/>
              </a:srgbClr>
            </a:outerShdw>
          </a:effectLst>
          <a:extLst/>
        </p:spPr>
      </p:pic>
    </p:spTree>
  </p:cSld>
  <p:clrMapOvr>
    <a:masterClrMapping/>
  </p:clrMapOvr>
  <p:transition spd="slow"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2 Marcador de contenido"/>
          <p:cNvSpPr>
            <a:spLocks noGrp="1"/>
          </p:cNvSpPr>
          <p:nvPr>
            <p:ph idx="1"/>
          </p:nvPr>
        </p:nvSpPr>
        <p:spPr>
          <a:xfrm>
            <a:off x="485775" y="1233488"/>
            <a:ext cx="8658225" cy="4525962"/>
          </a:xfrm>
        </p:spPr>
        <p:txBody>
          <a:bodyPr/>
          <a:lstStyle/>
          <a:p>
            <a:pPr marL="0" indent="0" eaLnBrk="1" hangingPunct="1">
              <a:buFont typeface="Arial" pitchFamily="34" charset="0"/>
              <a:buNone/>
            </a:pPr>
            <a:r>
              <a:rPr lang="es-ES_tradnl" altLang="es-ES" dirty="0" smtClean="0"/>
              <a:t>                  Documentos Técnicos</a:t>
            </a:r>
          </a:p>
          <a:p>
            <a:pPr marL="0" indent="0" eaLnBrk="1" hangingPunct="1">
              <a:buFont typeface="Arial" pitchFamily="34" charset="0"/>
              <a:buNone/>
            </a:pPr>
            <a:endParaRPr lang="es-ES" altLang="es-ES" sz="2400" dirty="0" smtClean="0"/>
          </a:p>
          <a:p>
            <a:pPr lvl="1" eaLnBrk="1" hangingPunct="1"/>
            <a:endParaRPr lang="es-ES" altLang="es-ES" dirty="0" smtClean="0"/>
          </a:p>
        </p:txBody>
      </p:sp>
      <p:pic>
        <p:nvPicPr>
          <p:cNvPr id="208899" name="15 Imagen" descr="etr_tif[1].TIF"/>
          <p:cNvPicPr>
            <a:picLocks noChangeAspect="1"/>
          </p:cNvPicPr>
          <p:nvPr/>
        </p:nvPicPr>
        <p:blipFill>
          <a:blip r:embed="rId3" cstate="print"/>
          <a:srcRect/>
          <a:stretch>
            <a:fillRect/>
          </a:stretch>
        </p:blipFill>
        <p:spPr bwMode="auto">
          <a:xfrm>
            <a:off x="1171575" y="1246188"/>
            <a:ext cx="792163" cy="785812"/>
          </a:xfrm>
          <a:prstGeom prst="rect">
            <a:avLst/>
          </a:prstGeom>
          <a:noFill/>
          <a:ln w="9525">
            <a:noFill/>
            <a:miter lim="800000"/>
            <a:headEnd/>
            <a:tailEnd/>
          </a:ln>
        </p:spPr>
      </p:pic>
      <p:sp>
        <p:nvSpPr>
          <p:cNvPr id="7" name="Rectangle 1"/>
          <p:cNvSpPr>
            <a:spLocks noChangeArrowheads="1"/>
          </p:cNvSpPr>
          <p:nvPr/>
        </p:nvSpPr>
        <p:spPr bwMode="auto">
          <a:xfrm>
            <a:off x="0" y="0"/>
            <a:ext cx="6400800" cy="6858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9" name="Picture 2" descr="Guía de acceso a la justicia (en lectura fácil)"/>
          <p:cNvPicPr>
            <a:picLocks noChangeAspect="1" noChangeArrowheads="1"/>
          </p:cNvPicPr>
          <p:nvPr/>
        </p:nvPicPr>
        <p:blipFill>
          <a:blip r:embed="rId4" cstate="print"/>
          <a:srcRect/>
          <a:stretch>
            <a:fillRect/>
          </a:stretch>
        </p:blipFill>
        <p:spPr bwMode="auto">
          <a:xfrm>
            <a:off x="5220072" y="2276872"/>
            <a:ext cx="2656396" cy="3762346"/>
          </a:xfrm>
          <a:prstGeom prst="rect">
            <a:avLst/>
          </a:prstGeom>
          <a:noFill/>
          <a:ln>
            <a:solidFill>
              <a:schemeClr val="tx2"/>
            </a:solidFill>
          </a:ln>
        </p:spPr>
      </p:pic>
      <p:pic>
        <p:nvPicPr>
          <p:cNvPr id="10" name="Picture 2"/>
          <p:cNvPicPr>
            <a:picLocks noChangeAspect="1" noChangeArrowheads="1"/>
          </p:cNvPicPr>
          <p:nvPr/>
        </p:nvPicPr>
        <p:blipFill>
          <a:blip r:embed="rId5" cstate="print"/>
          <a:srcRect/>
          <a:stretch>
            <a:fillRect/>
          </a:stretch>
        </p:blipFill>
        <p:spPr bwMode="auto">
          <a:xfrm>
            <a:off x="1403648" y="2276872"/>
            <a:ext cx="2685379" cy="3797161"/>
          </a:xfrm>
          <a:prstGeom prst="rect">
            <a:avLst/>
          </a:prstGeom>
          <a:noFill/>
          <a:ln w="9525">
            <a:solidFill>
              <a:schemeClr val="tx2"/>
            </a:solidFill>
            <a:miter lim="800000"/>
            <a:headEnd/>
            <a:tailEnd/>
          </a:ln>
        </p:spPr>
      </p:pic>
    </p:spTree>
  </p:cSld>
  <p:clrMapOvr>
    <a:masterClrMapping/>
  </p:clrMapOvr>
  <p:transition spd="slow"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
          <p:cNvSpPr>
            <a:spLocks noChangeArrowheads="1"/>
          </p:cNvSpPr>
          <p:nvPr/>
        </p:nvSpPr>
        <p:spPr bwMode="auto">
          <a:xfrm>
            <a:off x="0" y="0"/>
            <a:ext cx="6400800" cy="685800"/>
          </a:xfrm>
          <a:prstGeom prst="rect">
            <a:avLst/>
          </a:prstGeom>
          <a:solidFill>
            <a:schemeClr val="bg1"/>
          </a:solidFill>
          <a:ln>
            <a:solidFill>
              <a:schemeClr val="bg1"/>
            </a:solidFill>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206859" name="Imagen 4"/>
          <p:cNvPicPr>
            <a:picLocks noChangeAspect="1"/>
          </p:cNvPicPr>
          <p:nvPr/>
        </p:nvPicPr>
        <p:blipFill>
          <a:blip r:embed="rId3" cstate="print"/>
          <a:srcRect/>
          <a:stretch>
            <a:fillRect/>
          </a:stretch>
        </p:blipFill>
        <p:spPr bwMode="auto">
          <a:xfrm>
            <a:off x="467544" y="1196752"/>
            <a:ext cx="792163" cy="787400"/>
          </a:xfrm>
          <a:prstGeom prst="rect">
            <a:avLst/>
          </a:prstGeom>
          <a:noFill/>
          <a:ln w="9525">
            <a:noFill/>
            <a:miter lim="800000"/>
            <a:headEnd/>
            <a:tailEnd/>
          </a:ln>
        </p:spPr>
      </p:pic>
      <p:sp>
        <p:nvSpPr>
          <p:cNvPr id="6" name="Rectángulo 5"/>
          <p:cNvSpPr/>
          <p:nvPr/>
        </p:nvSpPr>
        <p:spPr>
          <a:xfrm>
            <a:off x="1691680" y="1196752"/>
            <a:ext cx="7069756" cy="584775"/>
          </a:xfrm>
          <a:prstGeom prst="rect">
            <a:avLst/>
          </a:prstGeom>
        </p:spPr>
        <p:txBody>
          <a:bodyPr wrap="none">
            <a:spAutoFit/>
          </a:bodyPr>
          <a:lstStyle/>
          <a:p>
            <a:pPr eaLnBrk="1" hangingPunct="1">
              <a:defRPr/>
            </a:pPr>
            <a:r>
              <a:rPr lang="es-ES" sz="3200" dirty="0" smtClean="0">
                <a:latin typeface="+mj-lt"/>
                <a:cs typeface="Arial" charset="0"/>
              </a:rPr>
              <a:t>Últimos Documentos Técnicos publicados</a:t>
            </a:r>
            <a:endParaRPr lang="es-ES" sz="3200" dirty="0">
              <a:latin typeface="+mj-lt"/>
              <a:cs typeface="Arial" charset="0"/>
            </a:endParaRPr>
          </a:p>
        </p:txBody>
      </p:sp>
      <p:pic>
        <p:nvPicPr>
          <p:cNvPr id="14" name="13 Imagen" descr="imagen constitución L.f..jpg"/>
          <p:cNvPicPr>
            <a:picLocks noChangeAspect="1"/>
          </p:cNvPicPr>
          <p:nvPr/>
        </p:nvPicPr>
        <p:blipFill>
          <a:blip r:embed="rId4" cstate="print"/>
          <a:stretch>
            <a:fillRect/>
          </a:stretch>
        </p:blipFill>
        <p:spPr>
          <a:xfrm>
            <a:off x="2613454" y="1954105"/>
            <a:ext cx="3470714" cy="4476300"/>
          </a:xfrm>
          <a:prstGeom prst="rect">
            <a:avLst/>
          </a:prstGeom>
        </p:spPr>
      </p:pic>
    </p:spTree>
  </p:cSld>
  <p:clrMapOvr>
    <a:masterClrMapping/>
  </p:clrMapOvr>
  <p:transition spd="slow"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
          <p:cNvSpPr>
            <a:spLocks noChangeArrowheads="1"/>
          </p:cNvSpPr>
          <p:nvPr/>
        </p:nvSpPr>
        <p:spPr bwMode="auto">
          <a:xfrm>
            <a:off x="0" y="0"/>
            <a:ext cx="6400800" cy="685800"/>
          </a:xfrm>
          <a:prstGeom prst="rect">
            <a:avLst/>
          </a:prstGeom>
          <a:solidFill>
            <a:schemeClr val="bg1"/>
          </a:solidFill>
          <a:ln>
            <a:solidFill>
              <a:schemeClr val="bg1"/>
            </a:solidFill>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206859" name="Imagen 4"/>
          <p:cNvPicPr>
            <a:picLocks noChangeAspect="1"/>
          </p:cNvPicPr>
          <p:nvPr/>
        </p:nvPicPr>
        <p:blipFill>
          <a:blip r:embed="rId3" cstate="print"/>
          <a:srcRect/>
          <a:stretch>
            <a:fillRect/>
          </a:stretch>
        </p:blipFill>
        <p:spPr bwMode="auto">
          <a:xfrm>
            <a:off x="467544" y="1196752"/>
            <a:ext cx="792163" cy="787400"/>
          </a:xfrm>
          <a:prstGeom prst="rect">
            <a:avLst/>
          </a:prstGeom>
          <a:noFill/>
          <a:ln w="9525">
            <a:noFill/>
            <a:miter lim="800000"/>
            <a:headEnd/>
            <a:tailEnd/>
          </a:ln>
        </p:spPr>
      </p:pic>
      <p:sp>
        <p:nvSpPr>
          <p:cNvPr id="6" name="Rectángulo 5"/>
          <p:cNvSpPr/>
          <p:nvPr/>
        </p:nvSpPr>
        <p:spPr>
          <a:xfrm>
            <a:off x="1475656" y="908720"/>
            <a:ext cx="7069756" cy="584775"/>
          </a:xfrm>
          <a:prstGeom prst="rect">
            <a:avLst/>
          </a:prstGeom>
        </p:spPr>
        <p:txBody>
          <a:bodyPr wrap="none">
            <a:spAutoFit/>
          </a:bodyPr>
          <a:lstStyle/>
          <a:p>
            <a:pPr eaLnBrk="1" hangingPunct="1">
              <a:defRPr/>
            </a:pPr>
            <a:r>
              <a:rPr lang="es-ES" sz="3200" dirty="0" smtClean="0">
                <a:latin typeface="+mj-lt"/>
                <a:cs typeface="Arial" charset="0"/>
              </a:rPr>
              <a:t>Últimos Documentos Técnicos publicados</a:t>
            </a:r>
            <a:endParaRPr lang="es-ES" sz="3200" dirty="0">
              <a:latin typeface="+mj-lt"/>
              <a:cs typeface="Arial" charset="0"/>
            </a:endParaRPr>
          </a:p>
        </p:txBody>
      </p:sp>
      <p:pic>
        <p:nvPicPr>
          <p:cNvPr id="7" name="6 Imagen" descr="Ley.png"/>
          <p:cNvPicPr>
            <a:picLocks noChangeAspect="1"/>
          </p:cNvPicPr>
          <p:nvPr/>
        </p:nvPicPr>
        <p:blipFill>
          <a:blip r:embed="rId4" cstate="print"/>
          <a:stretch>
            <a:fillRect/>
          </a:stretch>
        </p:blipFill>
        <p:spPr>
          <a:xfrm>
            <a:off x="1619672" y="1772816"/>
            <a:ext cx="6258799" cy="4915586"/>
          </a:xfrm>
          <a:prstGeom prst="rect">
            <a:avLst/>
          </a:prstGeom>
        </p:spPr>
      </p:pic>
    </p:spTree>
  </p:cSld>
  <p:clrMapOvr>
    <a:masterClrMapping/>
  </p:clrMapOvr>
  <p:transition spd="slow"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83568" y="836712"/>
            <a:ext cx="8239756" cy="5355312"/>
          </a:xfrm>
          <a:prstGeom prst="rect">
            <a:avLst/>
          </a:prstGeom>
          <a:noFill/>
        </p:spPr>
        <p:txBody>
          <a:bodyPr wrap="none" rtlCol="0">
            <a:spAutoFit/>
          </a:bodyPr>
          <a:lstStyle/>
          <a:p>
            <a:pPr>
              <a:lnSpc>
                <a:spcPct val="150000"/>
              </a:lnSpc>
            </a:pPr>
            <a:r>
              <a:rPr lang="es-ES" dirty="0">
                <a:latin typeface="Verdana" pitchFamily="34" charset="0"/>
                <a:ea typeface="Verdana" pitchFamily="34" charset="0"/>
                <a:cs typeface="Verdana" pitchFamily="34" charset="0"/>
              </a:rPr>
              <a:t>Tanto la adaptación de la ley como de la Constitución suponen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dos </a:t>
            </a:r>
            <a:r>
              <a:rPr lang="es-ES" dirty="0">
                <a:latin typeface="Verdana" pitchFamily="34" charset="0"/>
                <a:ea typeface="Verdana" pitchFamily="34" charset="0"/>
                <a:cs typeface="Verdana" pitchFamily="34" charset="0"/>
              </a:rPr>
              <a:t>claros ejemplos de que se pueden redactar normas claras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con </a:t>
            </a:r>
            <a:r>
              <a:rPr lang="es-ES" dirty="0">
                <a:latin typeface="Verdana" pitchFamily="34" charset="0"/>
                <a:ea typeface="Verdana" pitchFamily="34" charset="0"/>
                <a:cs typeface="Verdana" pitchFamily="34" charset="0"/>
              </a:rPr>
              <a:t>un lenguaje más sencillo</a:t>
            </a:r>
            <a:r>
              <a:rPr lang="es-ES"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 </a:t>
            </a:r>
          </a:p>
          <a:p>
            <a:pPr>
              <a:lnSpc>
                <a:spcPct val="150000"/>
              </a:lnSpc>
            </a:pPr>
            <a:r>
              <a:rPr lang="es-ES" dirty="0" smtClean="0">
                <a:latin typeface="Verdana" pitchFamily="34" charset="0"/>
                <a:ea typeface="Verdana" pitchFamily="34" charset="0"/>
                <a:cs typeface="Verdana" pitchFamily="34" charset="0"/>
              </a:rPr>
              <a:t>Los </a:t>
            </a:r>
            <a:r>
              <a:rPr lang="es-ES" dirty="0">
                <a:latin typeface="Verdana" pitchFamily="34" charset="0"/>
                <a:ea typeface="Verdana" pitchFamily="34" charset="0"/>
                <a:cs typeface="Verdana" pitchFamily="34" charset="0"/>
              </a:rPr>
              <a:t>más puntillosos podrán </a:t>
            </a:r>
            <a:r>
              <a:rPr lang="es-ES" dirty="0" smtClean="0">
                <a:latin typeface="Verdana" pitchFamily="34" charset="0"/>
                <a:ea typeface="Verdana" pitchFamily="34" charset="0"/>
                <a:cs typeface="Verdana" pitchFamily="34" charset="0"/>
              </a:rPr>
              <a:t>decir </a:t>
            </a:r>
            <a:r>
              <a:rPr lang="es-ES" dirty="0">
                <a:latin typeface="Verdana" pitchFamily="34" charset="0"/>
                <a:ea typeface="Verdana" pitchFamily="34" charset="0"/>
                <a:cs typeface="Verdana" pitchFamily="34" charset="0"/>
              </a:rPr>
              <a:t>que faltan detalles técnicos. </a:t>
            </a:r>
            <a:endParaRPr lang="es-ES"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b="1" dirty="0" smtClean="0">
                <a:latin typeface="Verdana" pitchFamily="34" charset="0"/>
                <a:ea typeface="Verdana" pitchFamily="34" charset="0"/>
                <a:cs typeface="Verdana" pitchFamily="34" charset="0"/>
              </a:rPr>
              <a:t>¿esos </a:t>
            </a:r>
            <a:r>
              <a:rPr lang="es-ES" b="1" dirty="0">
                <a:latin typeface="Verdana" pitchFamily="34" charset="0"/>
                <a:ea typeface="Verdana" pitchFamily="34" charset="0"/>
                <a:cs typeface="Verdana" pitchFamily="34" charset="0"/>
              </a:rPr>
              <a:t>detalles técnicos son </a:t>
            </a:r>
            <a:r>
              <a:rPr lang="es-ES" b="1" dirty="0" smtClean="0">
                <a:latin typeface="Verdana" pitchFamily="34" charset="0"/>
                <a:ea typeface="Verdana" pitchFamily="34" charset="0"/>
                <a:cs typeface="Verdana" pitchFamily="34" charset="0"/>
              </a:rPr>
              <a:t>verdaderamente</a:t>
            </a:r>
          </a:p>
          <a:p>
            <a:pPr>
              <a:lnSpc>
                <a:spcPct val="150000"/>
              </a:lnSpc>
            </a:pPr>
            <a:r>
              <a:rPr lang="es-ES" b="1" dirty="0" smtClean="0">
                <a:latin typeface="Verdana" pitchFamily="34" charset="0"/>
                <a:ea typeface="Verdana" pitchFamily="34" charset="0"/>
                <a:cs typeface="Verdana" pitchFamily="34" charset="0"/>
              </a:rPr>
              <a:t> </a:t>
            </a:r>
            <a:r>
              <a:rPr lang="es-ES" b="1" dirty="0">
                <a:latin typeface="Verdana" pitchFamily="34" charset="0"/>
                <a:ea typeface="Verdana" pitchFamily="34" charset="0"/>
                <a:cs typeface="Verdana" pitchFamily="34" charset="0"/>
              </a:rPr>
              <a:t>necesarios o suponen un sobredimensionamiento </a:t>
            </a:r>
            <a:r>
              <a:rPr lang="es-ES" b="1" dirty="0" smtClean="0">
                <a:latin typeface="Verdana" pitchFamily="34" charset="0"/>
                <a:ea typeface="Verdana" pitchFamily="34" charset="0"/>
                <a:cs typeface="Verdana" pitchFamily="34" charset="0"/>
              </a:rPr>
              <a:t>normativo?</a:t>
            </a:r>
            <a:endParaRPr lang="es-ES" b="1"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 </a:t>
            </a:r>
            <a:r>
              <a:rPr lang="es-ES" dirty="0">
                <a:latin typeface="Verdana" pitchFamily="34" charset="0"/>
                <a:ea typeface="Verdana" pitchFamily="34" charset="0"/>
                <a:cs typeface="Verdana" pitchFamily="34" charset="0"/>
              </a:rPr>
              <a:t>en caso de que sean necesarios</a:t>
            </a:r>
            <a:r>
              <a:rPr lang="es-ES" dirty="0" smtClean="0">
                <a:latin typeface="Verdana" pitchFamily="34" charset="0"/>
                <a:ea typeface="Verdana" pitchFamily="34" charset="0"/>
                <a:cs typeface="Verdana" pitchFamily="34" charset="0"/>
              </a:rPr>
              <a:t>, </a:t>
            </a:r>
          </a:p>
          <a:p>
            <a:pPr>
              <a:lnSpc>
                <a:spcPct val="150000"/>
              </a:lnSpc>
            </a:pPr>
            <a:r>
              <a:rPr lang="es-ES" b="1" dirty="0" smtClean="0">
                <a:latin typeface="Verdana" pitchFamily="34" charset="0"/>
                <a:ea typeface="Verdana" pitchFamily="34" charset="0"/>
                <a:cs typeface="Verdana" pitchFamily="34" charset="0"/>
              </a:rPr>
              <a:t>¿no </a:t>
            </a:r>
            <a:r>
              <a:rPr lang="es-ES" b="1" dirty="0">
                <a:latin typeface="Verdana" pitchFamily="34" charset="0"/>
                <a:ea typeface="Verdana" pitchFamily="34" charset="0"/>
                <a:cs typeface="Verdana" pitchFamily="34" charset="0"/>
              </a:rPr>
              <a:t>se pueden </a:t>
            </a:r>
            <a:r>
              <a:rPr lang="es-ES" b="1" dirty="0" smtClean="0">
                <a:latin typeface="Verdana" pitchFamily="34" charset="0"/>
                <a:ea typeface="Verdana" pitchFamily="34" charset="0"/>
                <a:cs typeface="Verdana" pitchFamily="34" charset="0"/>
              </a:rPr>
              <a:t>redactar originalmente </a:t>
            </a:r>
            <a:r>
              <a:rPr lang="es-ES" b="1" dirty="0">
                <a:latin typeface="Verdana" pitchFamily="34" charset="0"/>
                <a:ea typeface="Verdana" pitchFamily="34" charset="0"/>
                <a:cs typeface="Verdana" pitchFamily="34" charset="0"/>
              </a:rPr>
              <a:t>de un modo más </a:t>
            </a:r>
            <a:r>
              <a:rPr lang="es-ES" b="1" dirty="0" smtClean="0">
                <a:latin typeface="Verdana" pitchFamily="34" charset="0"/>
                <a:ea typeface="Verdana" pitchFamily="34" charset="0"/>
                <a:cs typeface="Verdana" pitchFamily="34" charset="0"/>
              </a:rPr>
              <a:t>claro</a:t>
            </a:r>
            <a:r>
              <a:rPr lang="es-ES" b="1" dirty="0" smtClean="0">
                <a:latin typeface="Verdana" pitchFamily="34" charset="0"/>
                <a:ea typeface="Verdana" pitchFamily="34" charset="0"/>
                <a:cs typeface="Verdana" pitchFamily="34" charset="0"/>
              </a:rPr>
              <a:t>?</a:t>
            </a:r>
            <a:endParaRPr lang="es-ES" b="1" dirty="0" smtClean="0">
              <a:latin typeface="Verdana" pitchFamily="34" charset="0"/>
              <a:ea typeface="Verdana" pitchFamily="34" charset="0"/>
              <a:cs typeface="Verdana" pitchFamily="34" charset="0"/>
            </a:endParaRPr>
          </a:p>
          <a:p>
            <a:pPr>
              <a:lnSpc>
                <a:spcPct val="150000"/>
              </a:lnSpc>
            </a:pPr>
            <a:endParaRPr lang="es-ES" dirty="0" smtClean="0">
              <a:latin typeface="Verdana" pitchFamily="34" charset="0"/>
              <a:ea typeface="Verdana" pitchFamily="34" charset="0"/>
              <a:cs typeface="Verdana" pitchFamily="34" charset="0"/>
            </a:endParaRPr>
          </a:p>
          <a:p>
            <a:pPr>
              <a:lnSpc>
                <a:spcPct val="150000"/>
              </a:lnSpc>
            </a:pPr>
            <a:r>
              <a:rPr lang="es-ES" sz="2000" b="1" dirty="0" smtClean="0">
                <a:solidFill>
                  <a:srgbClr val="00B050"/>
                </a:solidFill>
                <a:latin typeface="Verdana" pitchFamily="34" charset="0"/>
                <a:ea typeface="Verdana" pitchFamily="34" charset="0"/>
                <a:cs typeface="Verdana" pitchFamily="34" charset="0"/>
              </a:rPr>
              <a:t>Por supuesto, se </a:t>
            </a:r>
            <a:r>
              <a:rPr lang="es-ES" sz="2000" b="1" dirty="0">
                <a:solidFill>
                  <a:srgbClr val="00B050"/>
                </a:solidFill>
                <a:latin typeface="Verdana" pitchFamily="34" charset="0"/>
                <a:ea typeface="Verdana" pitchFamily="34" charset="0"/>
                <a:cs typeface="Verdana" pitchFamily="34" charset="0"/>
              </a:rPr>
              <a:t>puede, solo </a:t>
            </a:r>
            <a:r>
              <a:rPr lang="es-ES" sz="2000" b="1" dirty="0" smtClean="0">
                <a:solidFill>
                  <a:srgbClr val="00B050"/>
                </a:solidFill>
                <a:latin typeface="Verdana" pitchFamily="34" charset="0"/>
                <a:ea typeface="Verdana" pitchFamily="34" charset="0"/>
                <a:cs typeface="Verdana" pitchFamily="34" charset="0"/>
              </a:rPr>
              <a:t>hace </a:t>
            </a:r>
            <a:r>
              <a:rPr lang="es-ES" sz="2000" b="1" dirty="0">
                <a:solidFill>
                  <a:srgbClr val="00B050"/>
                </a:solidFill>
                <a:latin typeface="Verdana" pitchFamily="34" charset="0"/>
                <a:ea typeface="Verdana" pitchFamily="34" charset="0"/>
                <a:cs typeface="Verdana" pitchFamily="34" charset="0"/>
              </a:rPr>
              <a:t>falta querer hacerlo</a:t>
            </a:r>
          </a:p>
          <a:p>
            <a:endParaRPr lang="es-E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1043608" y="332656"/>
            <a:ext cx="7128792" cy="6034829"/>
          </a:xfrm>
          <a:prstGeom prst="rect">
            <a:avLst/>
          </a:prstGeom>
          <a:noFill/>
          <a:ln w="9525">
            <a:solidFill>
              <a:schemeClr val="tx2"/>
            </a:solid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3" name="23 CuadroTexto"/>
          <p:cNvSpPr txBox="1">
            <a:spLocks noChangeArrowheads="1"/>
          </p:cNvSpPr>
          <p:nvPr/>
        </p:nvSpPr>
        <p:spPr bwMode="auto">
          <a:xfrm>
            <a:off x="797011" y="3145053"/>
            <a:ext cx="7043352" cy="2308324"/>
          </a:xfrm>
          <a:prstGeom prst="rect">
            <a:avLst/>
          </a:prstGeom>
          <a:noFill/>
          <a:ln w="9525">
            <a:noFill/>
            <a:miter lim="800000"/>
            <a:headEnd/>
            <a:tailEnd/>
          </a:ln>
        </p:spPr>
        <p:txBody>
          <a:bodyPr wrap="square">
            <a:spAutoFit/>
          </a:bodyPr>
          <a:lstStyle/>
          <a:p>
            <a:pPr algn="ctr" eaLnBrk="1" hangingPunct="1"/>
            <a:r>
              <a:rPr lang="es-ES_tradnl" altLang="es-ES" sz="3600" dirty="0" smtClean="0">
                <a:latin typeface="Arial" pitchFamily="34" charset="0"/>
                <a:cs typeface="Arial" pitchFamily="34" charset="0"/>
              </a:rPr>
              <a:t>Primera sentencia judicial en lectura fácil Acceso a la justicia</a:t>
            </a:r>
          </a:p>
          <a:p>
            <a:pPr algn="ctr"/>
            <a:r>
              <a:rPr lang="es-ES" sz="3600" dirty="0" smtClean="0"/>
              <a:t>Sentencia nº 503 de 2014 Juzgado de Primera Instancia Nº 14 de Bilbao</a:t>
            </a:r>
            <a:endParaRPr lang="es-ES_tradnl" altLang="es-ES" sz="3600" dirty="0">
              <a:latin typeface="Arial" pitchFamily="34" charset="0"/>
              <a:cs typeface="Arial" pitchFamily="34" charset="0"/>
            </a:endParaRPr>
          </a:p>
        </p:txBody>
      </p:sp>
      <p:sp>
        <p:nvSpPr>
          <p:cNvPr id="13" name="Rectangle 1"/>
          <p:cNvSpPr>
            <a:spLocks noChangeArrowheads="1"/>
          </p:cNvSpPr>
          <p:nvPr/>
        </p:nvSpPr>
        <p:spPr bwMode="auto">
          <a:xfrm>
            <a:off x="0" y="0"/>
            <a:ext cx="6400800" cy="685800"/>
          </a:xfrm>
          <a:prstGeom prst="rect">
            <a:avLst/>
          </a:prstGeom>
          <a:solidFill>
            <a:schemeClr val="bg1"/>
          </a:solidFill>
          <a:ln>
            <a:solidFill>
              <a:schemeClr val="bg1"/>
            </a:solidFill>
            <a:headEnd/>
            <a:tailEnd/>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altLang="es-ES" sz="2400" dirty="0" err="1">
                <a:solidFill>
                  <a:srgbClr val="404040"/>
                </a:solidFill>
                <a:latin typeface="Verdana" pitchFamily="34" charset="0"/>
              </a:rPr>
              <a:t>Documentos</a:t>
            </a:r>
            <a:r>
              <a:rPr lang="en-US" altLang="es-ES" sz="2400" dirty="0">
                <a:solidFill>
                  <a:srgbClr val="404040"/>
                </a:solidFill>
                <a:latin typeface="Verdana" pitchFamily="34" charset="0"/>
              </a:rPr>
              <a:t> de </a:t>
            </a:r>
            <a:r>
              <a:rPr lang="en-US" altLang="es-ES" sz="2400" dirty="0" err="1">
                <a:solidFill>
                  <a:srgbClr val="404040"/>
                </a:solidFill>
                <a:latin typeface="Verdana" pitchFamily="34" charset="0"/>
              </a:rPr>
              <a:t>interés</a:t>
            </a:r>
            <a:r>
              <a:rPr lang="en-US" altLang="es-ES" sz="2400" dirty="0">
                <a:solidFill>
                  <a:srgbClr val="404040"/>
                </a:solidFill>
                <a:latin typeface="Verdana" pitchFamily="34" charset="0"/>
              </a:rPr>
              <a:t> en LF</a:t>
            </a:r>
          </a:p>
        </p:txBody>
      </p:sp>
      <p:pic>
        <p:nvPicPr>
          <p:cNvPr id="206859" name="Imagen 4"/>
          <p:cNvPicPr>
            <a:picLocks noChangeAspect="1"/>
          </p:cNvPicPr>
          <p:nvPr/>
        </p:nvPicPr>
        <p:blipFill>
          <a:blip r:embed="rId3" cstate="print"/>
          <a:srcRect/>
          <a:stretch>
            <a:fillRect/>
          </a:stretch>
        </p:blipFill>
        <p:spPr bwMode="auto">
          <a:xfrm>
            <a:off x="539552" y="1052736"/>
            <a:ext cx="792163" cy="787400"/>
          </a:xfrm>
          <a:prstGeom prst="rect">
            <a:avLst/>
          </a:prstGeom>
          <a:noFill/>
          <a:ln w="9525">
            <a:noFill/>
            <a:miter lim="800000"/>
            <a:headEnd/>
            <a:tailEnd/>
          </a:ln>
        </p:spPr>
      </p:pic>
      <p:sp>
        <p:nvSpPr>
          <p:cNvPr id="6" name="Rectángulo 5"/>
          <p:cNvSpPr/>
          <p:nvPr/>
        </p:nvSpPr>
        <p:spPr>
          <a:xfrm>
            <a:off x="1691680" y="1196752"/>
            <a:ext cx="7069756" cy="584775"/>
          </a:xfrm>
          <a:prstGeom prst="rect">
            <a:avLst/>
          </a:prstGeom>
        </p:spPr>
        <p:txBody>
          <a:bodyPr wrap="none">
            <a:spAutoFit/>
          </a:bodyPr>
          <a:lstStyle/>
          <a:p>
            <a:pPr eaLnBrk="1" hangingPunct="1">
              <a:defRPr/>
            </a:pPr>
            <a:r>
              <a:rPr lang="es-ES" sz="3200" dirty="0" smtClean="0">
                <a:latin typeface="+mj-lt"/>
                <a:cs typeface="Arial" charset="0"/>
              </a:rPr>
              <a:t>Últimos Documentos Técnicos publicados</a:t>
            </a:r>
            <a:endParaRPr lang="es-ES" sz="3200" dirty="0">
              <a:latin typeface="+mj-lt"/>
              <a:cs typeface="Arial" charset="0"/>
            </a:endParaRPr>
          </a:p>
        </p:txBody>
      </p:sp>
    </p:spTree>
  </p:cSld>
  <p:clrMapOvr>
    <a:masterClrMapping/>
  </p:clrMapOvr>
  <p:transition spd="slow"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a:stretch>
            <a:fillRect/>
          </a:stretch>
        </p:blipFill>
        <p:spPr bwMode="auto">
          <a:xfrm>
            <a:off x="512489" y="692696"/>
            <a:ext cx="4167191" cy="5256584"/>
          </a:xfrm>
          <a:prstGeom prst="rect">
            <a:avLst/>
          </a:prstGeom>
          <a:noFill/>
          <a:ln w="9525">
            <a:solidFill>
              <a:schemeClr val="tx2"/>
            </a:solidFill>
            <a:miter lim="800000"/>
            <a:headEnd/>
            <a:tailEnd/>
          </a:ln>
        </p:spPr>
      </p:pic>
      <p:pic>
        <p:nvPicPr>
          <p:cNvPr id="26627" name="Picture 3"/>
          <p:cNvPicPr>
            <a:picLocks noChangeAspect="1" noChangeArrowheads="1"/>
          </p:cNvPicPr>
          <p:nvPr/>
        </p:nvPicPr>
        <p:blipFill>
          <a:blip r:embed="rId3" cstate="print"/>
          <a:srcRect/>
          <a:stretch>
            <a:fillRect/>
          </a:stretch>
        </p:blipFill>
        <p:spPr bwMode="auto">
          <a:xfrm>
            <a:off x="5004048" y="665762"/>
            <a:ext cx="3815333" cy="5242442"/>
          </a:xfrm>
          <a:prstGeom prst="rect">
            <a:avLst/>
          </a:prstGeom>
          <a:noFill/>
          <a:ln w="9525">
            <a:solidFill>
              <a:schemeClr val="tx2"/>
            </a:solid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267744" y="1484784"/>
            <a:ext cx="4876800" cy="4981575"/>
          </a:xfrm>
          <a:prstGeom prst="rect">
            <a:avLst/>
          </a:prstGeom>
          <a:noFill/>
          <a:ln w="9525">
            <a:noFill/>
            <a:miter lim="800000"/>
            <a:headEnd/>
            <a:tailEnd/>
          </a:ln>
        </p:spPr>
      </p:pic>
      <p:sp>
        <p:nvSpPr>
          <p:cNvPr id="5" name="4 CuadroTexto"/>
          <p:cNvSpPr txBox="1"/>
          <p:nvPr/>
        </p:nvSpPr>
        <p:spPr>
          <a:xfrm>
            <a:off x="1187624" y="548680"/>
            <a:ext cx="7132081" cy="584775"/>
          </a:xfrm>
          <a:prstGeom prst="rect">
            <a:avLst/>
          </a:prstGeom>
          <a:noFill/>
        </p:spPr>
        <p:txBody>
          <a:bodyPr wrap="none" rtlCol="0">
            <a:spAutoFit/>
          </a:bodyPr>
          <a:lstStyle/>
          <a:p>
            <a:r>
              <a:rPr lang="es-ES_tradnl" sz="3200" dirty="0" smtClean="0">
                <a:latin typeface="Verdana" pitchFamily="34" charset="0"/>
                <a:ea typeface="Verdana" pitchFamily="34" charset="0"/>
                <a:cs typeface="Verdana" pitchFamily="34" charset="0"/>
              </a:rPr>
              <a:t>Hace 8 días leíamos esta noticia!!</a:t>
            </a:r>
            <a:endParaRPr lang="es-ES" sz="3200"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Imagen 3" descr="image003"/>
          <p:cNvPicPr>
            <a:picLocks noChangeAspect="1" noChangeArrowheads="1"/>
          </p:cNvPicPr>
          <p:nvPr/>
        </p:nvPicPr>
        <p:blipFill>
          <a:blip r:embed="rId2" cstate="print"/>
          <a:srcRect/>
          <a:stretch>
            <a:fillRect/>
          </a:stretch>
        </p:blipFill>
        <p:spPr bwMode="auto">
          <a:xfrm>
            <a:off x="683568" y="260648"/>
            <a:ext cx="3575720" cy="2681790"/>
          </a:xfrm>
          <a:prstGeom prst="rect">
            <a:avLst/>
          </a:prstGeom>
          <a:noFill/>
          <a:ln w="9525">
            <a:noFill/>
            <a:miter lim="800000"/>
            <a:headEnd/>
            <a:tailEnd/>
          </a:ln>
        </p:spPr>
      </p:pic>
      <p:sp>
        <p:nvSpPr>
          <p:cNvPr id="3" name="2 CuadroTexto"/>
          <p:cNvSpPr txBox="1"/>
          <p:nvPr/>
        </p:nvSpPr>
        <p:spPr>
          <a:xfrm>
            <a:off x="395536" y="4077072"/>
            <a:ext cx="8251618" cy="1754326"/>
          </a:xfrm>
          <a:prstGeom prst="rect">
            <a:avLst/>
          </a:prstGeom>
          <a:noFill/>
        </p:spPr>
        <p:txBody>
          <a:bodyPr wrap="none" rtlCol="0">
            <a:spAutoFit/>
          </a:bodyPr>
          <a:lstStyle/>
          <a:p>
            <a:pPr>
              <a:lnSpc>
                <a:spcPct val="150000"/>
              </a:lnSpc>
            </a:pPr>
            <a:r>
              <a:rPr lang="es-ES" dirty="0" smtClean="0">
                <a:latin typeface="Verdana" pitchFamily="34" charset="0"/>
                <a:ea typeface="Verdana" pitchFamily="34" charset="0"/>
                <a:cs typeface="Verdana" pitchFamily="34" charset="0"/>
              </a:rPr>
              <a:t>E</a:t>
            </a:r>
            <a:r>
              <a:rPr lang="es-ES" dirty="0" smtClean="0">
                <a:latin typeface="Verdana" pitchFamily="34" charset="0"/>
                <a:ea typeface="Verdana" pitchFamily="34" charset="0"/>
                <a:cs typeface="Verdana" pitchFamily="34" charset="0"/>
              </a:rPr>
              <a:t>l </a:t>
            </a:r>
            <a:r>
              <a:rPr lang="es-ES" dirty="0" smtClean="0">
                <a:latin typeface="Verdana" pitchFamily="34" charset="0"/>
                <a:ea typeface="Verdana" pitchFamily="34" charset="0"/>
                <a:cs typeface="Verdana" pitchFamily="34" charset="0"/>
              </a:rPr>
              <a:t>Tribunal Constitucional anunció que no admitía a trámite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un </a:t>
            </a:r>
            <a:r>
              <a:rPr lang="es-ES" dirty="0" smtClean="0">
                <a:latin typeface="Verdana" pitchFamily="34" charset="0"/>
                <a:ea typeface="Verdana" pitchFamily="34" charset="0"/>
                <a:cs typeface="Verdana" pitchFamily="34" charset="0"/>
              </a:rPr>
              <a:t>recurso de amparo de la Fiscalía General del Estado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que </a:t>
            </a:r>
            <a:r>
              <a:rPr lang="es-ES" dirty="0" smtClean="0">
                <a:latin typeface="Verdana" pitchFamily="34" charset="0"/>
                <a:ea typeface="Verdana" pitchFamily="34" charset="0"/>
                <a:cs typeface="Verdana" pitchFamily="34" charset="0"/>
              </a:rPr>
              <a:t>solicitaba la restitución del derecho al voto de una joven gallega </a:t>
            </a:r>
            <a:endParaRPr lang="es-ES" dirty="0" smtClean="0">
              <a:latin typeface="Verdana" pitchFamily="34" charset="0"/>
              <a:ea typeface="Verdana" pitchFamily="34" charset="0"/>
              <a:cs typeface="Verdana" pitchFamily="34" charset="0"/>
            </a:endParaRPr>
          </a:p>
          <a:p>
            <a:pPr>
              <a:lnSpc>
                <a:spcPct val="150000"/>
              </a:lnSpc>
            </a:pPr>
            <a:r>
              <a:rPr lang="es-ES" dirty="0" smtClean="0">
                <a:latin typeface="Verdana" pitchFamily="34" charset="0"/>
                <a:ea typeface="Verdana" pitchFamily="34" charset="0"/>
                <a:cs typeface="Verdana" pitchFamily="34" charset="0"/>
              </a:rPr>
              <a:t>con </a:t>
            </a:r>
            <a:r>
              <a:rPr lang="es-ES" dirty="0" smtClean="0">
                <a:latin typeface="Verdana" pitchFamily="34" charset="0"/>
                <a:ea typeface="Verdana" pitchFamily="34" charset="0"/>
                <a:cs typeface="Verdana" pitchFamily="34" charset="0"/>
              </a:rPr>
              <a:t>discapacidad </a:t>
            </a:r>
            <a:r>
              <a:rPr lang="es-ES" dirty="0" smtClean="0">
                <a:latin typeface="Verdana" pitchFamily="34" charset="0"/>
                <a:ea typeface="Verdana" pitchFamily="34" charset="0"/>
                <a:cs typeface="Verdana" pitchFamily="34" charset="0"/>
              </a:rPr>
              <a:t>intelectual.</a:t>
            </a:r>
            <a:r>
              <a:rPr lang="es-ES" dirty="0" smtClean="0">
                <a:latin typeface="Verdana" pitchFamily="34" charset="0"/>
                <a:ea typeface="Verdana" pitchFamily="34" charset="0"/>
                <a:cs typeface="Verdana" pitchFamily="34" charset="0"/>
              </a:rPr>
              <a:t> </a:t>
            </a:r>
            <a:endParaRPr lang="es-ES" dirty="0">
              <a:latin typeface="Verdana" pitchFamily="34" charset="0"/>
              <a:ea typeface="Verdana" pitchFamily="34" charset="0"/>
              <a:cs typeface="Verdana" pitchFamily="34" charset="0"/>
            </a:endParaRPr>
          </a:p>
        </p:txBody>
      </p:sp>
      <p:pic>
        <p:nvPicPr>
          <p:cNvPr id="4" name="3 Imagen" descr="índice voto.jpg"/>
          <p:cNvPicPr>
            <a:picLocks noChangeAspect="1"/>
          </p:cNvPicPr>
          <p:nvPr/>
        </p:nvPicPr>
        <p:blipFill>
          <a:blip r:embed="rId3" cstate="print"/>
          <a:stretch>
            <a:fillRect/>
          </a:stretch>
        </p:blipFill>
        <p:spPr>
          <a:xfrm>
            <a:off x="5436096" y="332656"/>
            <a:ext cx="2520280" cy="2509079"/>
          </a:xfrm>
          <a:prstGeom prst="rect">
            <a:avLst/>
          </a:prstGeom>
        </p:spPr>
      </p:pic>
      <p:sp>
        <p:nvSpPr>
          <p:cNvPr id="5" name="4 CuadroTexto"/>
          <p:cNvSpPr txBox="1"/>
          <p:nvPr/>
        </p:nvSpPr>
        <p:spPr>
          <a:xfrm>
            <a:off x="2411760" y="3356992"/>
            <a:ext cx="4076757" cy="646331"/>
          </a:xfrm>
          <a:prstGeom prst="rect">
            <a:avLst/>
          </a:prstGeom>
          <a:noFill/>
        </p:spPr>
        <p:txBody>
          <a:bodyPr wrap="none" rtlCol="0">
            <a:spAutoFit/>
          </a:bodyPr>
          <a:lstStyle/>
          <a:p>
            <a:r>
              <a:rPr lang="es-ES_tradnl" sz="3600" b="1" dirty="0" smtClean="0">
                <a:latin typeface="Verdana" pitchFamily="34" charset="0"/>
                <a:ea typeface="Verdana" pitchFamily="34" charset="0"/>
                <a:cs typeface="Verdana" pitchFamily="34" charset="0"/>
              </a:rPr>
              <a:t>#</a:t>
            </a:r>
            <a:r>
              <a:rPr lang="es-ES_tradnl" sz="3600" b="1" dirty="0" err="1" smtClean="0">
                <a:latin typeface="Verdana" pitchFamily="34" charset="0"/>
                <a:ea typeface="Verdana" pitchFamily="34" charset="0"/>
                <a:cs typeface="Verdana" pitchFamily="34" charset="0"/>
              </a:rPr>
              <a:t>Mivotocuenta</a:t>
            </a:r>
            <a:endParaRPr lang="es-ES" sz="3600" b="1" dirty="0">
              <a:latin typeface="Verdana" pitchFamily="34" charset="0"/>
              <a:ea typeface="Verdana" pitchFamily="34" charset="0"/>
              <a:cs typeface="Verdana"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s justicia.jpg"/>
          <p:cNvPicPr>
            <a:picLocks noChangeAspect="1"/>
          </p:cNvPicPr>
          <p:nvPr/>
        </p:nvPicPr>
        <p:blipFill>
          <a:blip r:embed="rId2" cstate="print"/>
          <a:stretch>
            <a:fillRect/>
          </a:stretch>
        </p:blipFill>
        <p:spPr>
          <a:xfrm>
            <a:off x="1547664" y="476672"/>
            <a:ext cx="5921244" cy="4283930"/>
          </a:xfrm>
          <a:prstGeom prst="rect">
            <a:avLst/>
          </a:prstGeom>
        </p:spPr>
      </p:pic>
      <p:sp>
        <p:nvSpPr>
          <p:cNvPr id="3" name="2 CuadroTexto"/>
          <p:cNvSpPr txBox="1"/>
          <p:nvPr/>
        </p:nvSpPr>
        <p:spPr>
          <a:xfrm>
            <a:off x="1763688" y="4888230"/>
            <a:ext cx="5176417" cy="1969770"/>
          </a:xfrm>
          <a:prstGeom prst="rect">
            <a:avLst/>
          </a:prstGeom>
          <a:noFill/>
        </p:spPr>
        <p:txBody>
          <a:bodyPr wrap="none" rtlCol="0">
            <a:spAutoFit/>
          </a:bodyPr>
          <a:lstStyle/>
          <a:p>
            <a:pPr>
              <a:lnSpc>
                <a:spcPct val="150000"/>
              </a:lnSpc>
            </a:pPr>
            <a:r>
              <a:rPr lang="es-ES" sz="2400" b="1" dirty="0" smtClean="0">
                <a:latin typeface="Verdana" pitchFamily="34" charset="0"/>
                <a:ea typeface="Verdana" pitchFamily="34" charset="0"/>
                <a:cs typeface="Verdana" pitchFamily="34" charset="0"/>
              </a:rPr>
              <a:t>Votar es</a:t>
            </a:r>
            <a:r>
              <a:rPr lang="es-ES" sz="2400" b="1" dirty="0" smtClean="0">
                <a:latin typeface="Verdana" pitchFamily="34" charset="0"/>
                <a:ea typeface="Verdana" pitchFamily="34" charset="0"/>
                <a:cs typeface="Verdana" pitchFamily="34" charset="0"/>
              </a:rPr>
              <a:t>...</a:t>
            </a:r>
          </a:p>
          <a:p>
            <a:pPr>
              <a:lnSpc>
                <a:spcPct val="150000"/>
              </a:lnSpc>
            </a:pPr>
            <a:r>
              <a:rPr lang="es-ES" dirty="0" smtClean="0">
                <a:latin typeface="Verdana" pitchFamily="34" charset="0"/>
                <a:ea typeface="Verdana" pitchFamily="34" charset="0"/>
                <a:cs typeface="Verdana" pitchFamily="34" charset="0"/>
              </a:rPr>
              <a:t>Votar es la </a:t>
            </a:r>
            <a:r>
              <a:rPr lang="es-ES" b="1" dirty="0" smtClean="0">
                <a:latin typeface="Verdana" pitchFamily="34" charset="0"/>
                <a:ea typeface="Verdana" pitchFamily="34" charset="0"/>
                <a:cs typeface="Verdana" pitchFamily="34" charset="0"/>
              </a:rPr>
              <a:t>oportunidad</a:t>
            </a:r>
            <a:r>
              <a:rPr lang="es-ES" dirty="0" smtClean="0">
                <a:latin typeface="Verdana" pitchFamily="34" charset="0"/>
                <a:ea typeface="Verdana" pitchFamily="34" charset="0"/>
                <a:cs typeface="Verdana" pitchFamily="34" charset="0"/>
              </a:rPr>
              <a:t> que </a:t>
            </a:r>
            <a:r>
              <a:rPr lang="es-ES" dirty="0" smtClean="0">
                <a:latin typeface="Verdana" pitchFamily="34" charset="0"/>
                <a:ea typeface="Verdana" pitchFamily="34" charset="0"/>
                <a:cs typeface="Verdana" pitchFamily="34" charset="0"/>
              </a:rPr>
              <a:t>tenemos</a:t>
            </a:r>
          </a:p>
          <a:p>
            <a:pPr>
              <a:lnSpc>
                <a:spcPct val="150000"/>
              </a:lnSpc>
            </a:pPr>
            <a:r>
              <a:rPr lang="es-ES" b="1" dirty="0" smtClean="0">
                <a:latin typeface="Verdana" pitchFamily="34" charset="0"/>
                <a:ea typeface="Verdana" pitchFamily="34" charset="0"/>
                <a:cs typeface="Verdana" pitchFamily="34" charset="0"/>
              </a:rPr>
              <a:t>de </a:t>
            </a:r>
            <a:r>
              <a:rPr lang="es-ES" b="1" dirty="0" smtClean="0">
                <a:latin typeface="Verdana" pitchFamily="34" charset="0"/>
                <a:ea typeface="Verdana" pitchFamily="34" charset="0"/>
                <a:cs typeface="Verdana" pitchFamily="34" charset="0"/>
              </a:rPr>
              <a:t>decidir </a:t>
            </a:r>
            <a:r>
              <a:rPr lang="es-ES" dirty="0" smtClean="0">
                <a:latin typeface="Verdana" pitchFamily="34" charset="0"/>
                <a:ea typeface="Verdana" pitchFamily="34" charset="0"/>
                <a:cs typeface="Verdana" pitchFamily="34" charset="0"/>
              </a:rPr>
              <a:t>qué tipo de sociedad queremos</a:t>
            </a:r>
          </a:p>
          <a:p>
            <a:endParaRPr lang="es-ES" sz="3200" b="1" dirty="0">
              <a:latin typeface="Verdana" pitchFamily="34" charset="0"/>
              <a:ea typeface="Verdana" pitchFamily="34" charset="0"/>
              <a:cs typeface="Verdana"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índicegracias.jpg"/>
          <p:cNvPicPr>
            <a:picLocks noChangeAspect="1"/>
          </p:cNvPicPr>
          <p:nvPr/>
        </p:nvPicPr>
        <p:blipFill>
          <a:blip r:embed="rId2" cstate="print"/>
          <a:stretch>
            <a:fillRect/>
          </a:stretch>
        </p:blipFill>
        <p:spPr>
          <a:xfrm>
            <a:off x="971600" y="476672"/>
            <a:ext cx="6763213" cy="3256362"/>
          </a:xfrm>
          <a:prstGeom prst="rect">
            <a:avLst/>
          </a:prstGeom>
        </p:spPr>
      </p:pic>
      <p:pic>
        <p:nvPicPr>
          <p:cNvPr id="3" name="2 Imagen" descr="logotipo Juan maria.jpg"/>
          <p:cNvPicPr>
            <a:picLocks noChangeAspect="1"/>
          </p:cNvPicPr>
          <p:nvPr/>
        </p:nvPicPr>
        <p:blipFill>
          <a:blip r:embed="rId3" cstate="print"/>
          <a:stretch>
            <a:fillRect/>
          </a:stretch>
        </p:blipFill>
        <p:spPr>
          <a:xfrm>
            <a:off x="2627784" y="5436100"/>
            <a:ext cx="6167224" cy="1181357"/>
          </a:xfrm>
          <a:prstGeom prst="rect">
            <a:avLst/>
          </a:prstGeom>
        </p:spPr>
      </p:pic>
      <p:sp>
        <p:nvSpPr>
          <p:cNvPr id="4" name="3 CuadroTexto"/>
          <p:cNvSpPr txBox="1"/>
          <p:nvPr/>
        </p:nvSpPr>
        <p:spPr>
          <a:xfrm>
            <a:off x="5292080" y="4077073"/>
            <a:ext cx="3460574" cy="1200329"/>
          </a:xfrm>
          <a:prstGeom prst="rect">
            <a:avLst/>
          </a:prstGeom>
          <a:noFill/>
        </p:spPr>
        <p:txBody>
          <a:bodyPr wrap="square" rtlCol="0">
            <a:spAutoFit/>
          </a:bodyPr>
          <a:lstStyle/>
          <a:p>
            <a:r>
              <a:rPr lang="es-ES_tradnl" dirty="0" smtClean="0">
                <a:latin typeface="Verdana" pitchFamily="34" charset="0"/>
                <a:ea typeface="Verdana" pitchFamily="34" charset="0"/>
                <a:cs typeface="Verdana" pitchFamily="34" charset="0"/>
              </a:rPr>
              <a:t>Mari Santos</a:t>
            </a:r>
          </a:p>
          <a:p>
            <a:r>
              <a:rPr lang="es-ES_tradnl" dirty="0" smtClean="0">
                <a:latin typeface="Verdana" pitchFamily="34" charset="0"/>
                <a:ea typeface="Verdana" pitchFamily="34" charset="0"/>
                <a:cs typeface="Verdana" pitchFamily="34" charset="0"/>
                <a:hlinkClick r:id="rId4"/>
              </a:rPr>
              <a:t>mari@centrojuanmaria.org</a:t>
            </a:r>
            <a:endParaRPr lang="es-ES_tradnl" dirty="0" smtClean="0">
              <a:latin typeface="Verdana" pitchFamily="34" charset="0"/>
              <a:ea typeface="Verdana" pitchFamily="34" charset="0"/>
              <a:cs typeface="Verdana" pitchFamily="34" charset="0"/>
            </a:endParaRPr>
          </a:p>
          <a:p>
            <a:endParaRPr lang="es-ES" dirty="0" smtClean="0"/>
          </a:p>
          <a:p>
            <a:endParaRPr lang="es-ES"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735</TotalTime>
  <Words>2025</Words>
  <Application>Microsoft Office PowerPoint</Application>
  <PresentationFormat>Presentación en pantalla (4:3)</PresentationFormat>
  <Paragraphs>245</Paragraphs>
  <Slides>32</Slides>
  <Notes>11</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El origen de la Lectura Fácil</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dc:creator>
  <cp:lastModifiedBy>mari</cp:lastModifiedBy>
  <cp:revision>4</cp:revision>
  <dcterms:created xsi:type="dcterms:W3CDTF">2017-02-06T12:26:11Z</dcterms:created>
  <dcterms:modified xsi:type="dcterms:W3CDTF">2017-02-08T00:26:07Z</dcterms:modified>
</cp:coreProperties>
</file>