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jpg" ContentType="image/jpeg"/>
  <Default Extension="emf" ContentType="image/x-emf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80" r:id="rId3"/>
    <p:sldId id="258" r:id="rId4"/>
    <p:sldId id="257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7" r:id="rId13"/>
    <p:sldId id="266" r:id="rId14"/>
    <p:sldId id="277" r:id="rId15"/>
    <p:sldId id="268" r:id="rId16"/>
    <p:sldId id="270" r:id="rId17"/>
    <p:sldId id="271" r:id="rId18"/>
    <p:sldId id="272" r:id="rId19"/>
    <p:sldId id="273" r:id="rId20"/>
    <p:sldId id="274" r:id="rId21"/>
    <p:sldId id="281" r:id="rId22"/>
    <p:sldId id="275" r:id="rId23"/>
    <p:sldId id="278" r:id="rId24"/>
    <p:sldId id="283" r:id="rId25"/>
    <p:sldId id="276" r:id="rId26"/>
    <p:sldId id="282" r:id="rId2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392"/>
    <p:restoredTop sz="94631"/>
  </p:normalViewPr>
  <p:slideViewPr>
    <p:cSldViewPr snapToGrid="0" snapToObjects="1">
      <p:cViewPr varScale="1">
        <p:scale>
          <a:sx n="101" d="100"/>
          <a:sy n="101" d="100"/>
        </p:scale>
        <p:origin x="1688" y="2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presProps" Target="presProps.xml"/><Relationship Id="rId29" Type="http://schemas.openxmlformats.org/officeDocument/2006/relationships/viewProps" Target="viewProps.xml"/><Relationship Id="rId30" Type="http://schemas.openxmlformats.org/officeDocument/2006/relationships/theme" Target="theme/theme1.xml"/><Relationship Id="rId31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Relationship Id="rId3" Type="http://schemas.openxmlformats.org/officeDocument/2006/relationships/image" Target="../media/image6.pn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8.pn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6.png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TitleSlid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367" y="187452"/>
            <a:ext cx="8827266" cy="6483096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4AAA4-6363-4581-962D-1ACCC2D600C5}" type="slidenum">
              <a:rPr lang="en-US" smtClean="0"/>
              <a:t>‹Nr.›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492375"/>
            <a:ext cx="6762749" cy="1470025"/>
          </a:xfrm>
        </p:spPr>
        <p:txBody>
          <a:bodyPr/>
          <a:lstStyle>
            <a:lvl1pPr algn="r">
              <a:defRPr sz="4400"/>
            </a:lvl1pPr>
          </a:lstStyle>
          <a:p>
            <a:r>
              <a:rPr lang="es-ES_tradnl" smtClean="0"/>
              <a:t>Clic para editar título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1" y="3966882"/>
            <a:ext cx="6762749" cy="1752600"/>
          </a:xfrm>
        </p:spPr>
        <p:txBody>
          <a:bodyPr>
            <a:normAutofit/>
          </a:bodyPr>
          <a:lstStyle>
            <a:lvl1pPr marL="0" indent="0" algn="r">
              <a:spcBef>
                <a:spcPts val="600"/>
              </a:spcBef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 smtClean="0"/>
              <a:t>Haga clic para modificar el estilo de subtítulo del patrón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0825E-4A15-4D39-8176-1F07E904CB30}" type="datetimeFigureOut">
              <a:rPr lang="en-US" smtClean="0"/>
              <a:t>2/8/17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ContentSlid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887" y="186645"/>
            <a:ext cx="882726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0825E-4A15-4D39-8176-1F07E904CB30}" type="datetimeFigureOut">
              <a:rPr lang="en-US" smtClean="0"/>
              <a:t>2/8/17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4AAA4-6363-4581-962D-1ACCC2D600C5}" type="slidenum">
              <a:rPr lang="en-US" smtClean="0"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SectionHead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367" y="187452"/>
            <a:ext cx="882726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9463" y="2591360"/>
            <a:ext cx="7583487" cy="1362075"/>
          </a:xfrm>
        </p:spPr>
        <p:txBody>
          <a:bodyPr anchor="b" anchorCtr="0">
            <a:noAutofit/>
          </a:bodyPr>
          <a:lstStyle>
            <a:lvl1pPr algn="l">
              <a:defRPr sz="4400" b="1" cap="none" baseline="0">
                <a:solidFill>
                  <a:schemeClr val="bg1"/>
                </a:solidFill>
              </a:defRPr>
            </a:lvl1pPr>
          </a:lstStyle>
          <a:p>
            <a:r>
              <a:rPr lang="es-ES_tradnl" smtClean="0"/>
              <a:t>Clic para editar título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79463" y="3950354"/>
            <a:ext cx="7583487" cy="1500187"/>
          </a:xfrm>
        </p:spPr>
        <p:txBody>
          <a:bodyPr anchor="t" anchorCtr="0"/>
          <a:lstStyle>
            <a:lvl1pPr marL="0" indent="0" algn="l">
              <a:spcBef>
                <a:spcPts val="600"/>
              </a:spcBef>
              <a:buNone/>
              <a:defRPr sz="2000" cap="none" baseline="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0825E-4A15-4D39-8176-1F07E904CB30}" type="datetimeFigureOut">
              <a:rPr lang="en-US" smtClean="0"/>
              <a:t>2/8/17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4AAA4-6363-4581-962D-1ACCC2D600C5}" type="slidenum">
              <a:rPr lang="en-US" smtClean="0"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Overlay-ContentSlid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887" y="186645"/>
            <a:ext cx="882726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79462" y="1828800"/>
            <a:ext cx="3657600" cy="421957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88541" y="1828800"/>
            <a:ext cx="3657600" cy="421957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0825E-4A15-4D39-8176-1F07E904CB30}" type="datetimeFigureOut">
              <a:rPr lang="en-US" smtClean="0"/>
              <a:t>2/8/17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4AAA4-6363-4581-962D-1ACCC2D600C5}" type="slidenum">
              <a:rPr lang="en-US" smtClean="0"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Overlay-ContentSlid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887" y="186645"/>
            <a:ext cx="882726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9463" y="381000"/>
            <a:ext cx="7583487" cy="1044388"/>
          </a:xfrm>
        </p:spPr>
        <p:txBody>
          <a:bodyPr/>
          <a:lstStyle>
            <a:lvl1pPr>
              <a:defRPr/>
            </a:lvl1pPr>
          </a:lstStyle>
          <a:p>
            <a:r>
              <a:rPr lang="es-ES_tradnl" smtClean="0"/>
              <a:t>Clic para editar título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79463" y="1438835"/>
            <a:ext cx="3657600" cy="789828"/>
          </a:xfrm>
        </p:spPr>
        <p:txBody>
          <a:bodyPr anchor="b">
            <a:noAutofit/>
          </a:bodyPr>
          <a:lstStyle>
            <a:lvl1pPr marL="0" indent="0" algn="ctr">
              <a:lnSpc>
                <a:spcPts val="3000"/>
              </a:lnSpc>
              <a:spcBef>
                <a:spcPts val="0"/>
              </a:spcBef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79463" y="2362199"/>
            <a:ext cx="3657600" cy="368617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5350" y="1438835"/>
            <a:ext cx="3657600" cy="789828"/>
          </a:xfrm>
        </p:spPr>
        <p:txBody>
          <a:bodyPr anchor="b">
            <a:noAutofit/>
          </a:bodyPr>
          <a:lstStyle>
            <a:lvl1pPr marL="0" indent="0" algn="ctr">
              <a:lnSpc>
                <a:spcPts val="3000"/>
              </a:lnSpc>
              <a:spcBef>
                <a:spcPts val="0"/>
              </a:spcBef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5350" y="2362199"/>
            <a:ext cx="3657600" cy="368617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0825E-4A15-4D39-8176-1F07E904CB30}" type="datetimeFigureOut">
              <a:rPr lang="en-US" smtClean="0"/>
              <a:t>2/8/17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4AAA4-6363-4581-962D-1ACCC2D600C5}" type="slidenum">
              <a:rPr lang="en-US" smtClean="0"/>
              <a:t>‹Nr.›</a:t>
            </a:fld>
            <a:endParaRPr lang="en-US"/>
          </a:p>
        </p:txBody>
      </p:sp>
      <p:cxnSp>
        <p:nvCxnSpPr>
          <p:cNvPr id="12" name="Straight Connector 11"/>
          <p:cNvCxnSpPr/>
          <p:nvPr/>
        </p:nvCxnSpPr>
        <p:spPr>
          <a:xfrm>
            <a:off x="874059" y="2286000"/>
            <a:ext cx="3563003" cy="1588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815840" y="2286000"/>
            <a:ext cx="3566160" cy="1588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874059" y="2286000"/>
            <a:ext cx="3563003" cy="1588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4815840" y="2286000"/>
            <a:ext cx="3566160" cy="1588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objetos, superior e inferio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Overlay-ContentSlid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887" y="186645"/>
            <a:ext cx="882726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79462" y="1828801"/>
            <a:ext cx="7585076" cy="2057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0825E-4A15-4D39-8176-1F07E904CB30}" type="datetimeFigureOut">
              <a:rPr lang="en-US" smtClean="0"/>
              <a:t>2/8/17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4AAA4-6363-4581-962D-1ACCC2D600C5}" type="slidenum">
              <a:rPr lang="en-US" smtClean="0"/>
              <a:t>‹Nr.›</a:t>
            </a:fld>
            <a:endParaRPr lang="en-US"/>
          </a:p>
        </p:txBody>
      </p:sp>
      <p:sp>
        <p:nvSpPr>
          <p:cNvPr id="10" name="Content Placeholder 2"/>
          <p:cNvSpPr>
            <a:spLocks noGrp="1"/>
          </p:cNvSpPr>
          <p:nvPr>
            <p:ph sz="half" idx="13"/>
          </p:nvPr>
        </p:nvSpPr>
        <p:spPr>
          <a:xfrm>
            <a:off x="779462" y="3991816"/>
            <a:ext cx="7585076" cy="2057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Overlay-ContentSlid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887" y="186645"/>
            <a:ext cx="882726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0953" y="1828801"/>
            <a:ext cx="3657600" cy="2057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0825E-4A15-4D39-8176-1F07E904CB30}" type="datetimeFigureOut">
              <a:rPr lang="en-US" smtClean="0"/>
              <a:t>2/8/17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4AAA4-6363-4581-962D-1ACCC2D600C5}" type="slidenum">
              <a:rPr lang="en-US" smtClean="0"/>
              <a:t>‹Nr.›</a:t>
            </a:fld>
            <a:endParaRPr lang="en-US"/>
          </a:p>
        </p:txBody>
      </p:sp>
      <p:sp>
        <p:nvSpPr>
          <p:cNvPr id="10" name="Content Placeholder 2"/>
          <p:cNvSpPr>
            <a:spLocks noGrp="1"/>
          </p:cNvSpPr>
          <p:nvPr>
            <p:ph sz="half" idx="13"/>
          </p:nvPr>
        </p:nvSpPr>
        <p:spPr>
          <a:xfrm>
            <a:off x="4710953" y="3991816"/>
            <a:ext cx="3657600" cy="2057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dirty="0"/>
          </a:p>
        </p:txBody>
      </p:sp>
      <p:sp>
        <p:nvSpPr>
          <p:cNvPr id="11" name="Content Placeholder 2"/>
          <p:cNvSpPr>
            <a:spLocks noGrp="1"/>
          </p:cNvSpPr>
          <p:nvPr>
            <p:ph sz="half" idx="14"/>
          </p:nvPr>
        </p:nvSpPr>
        <p:spPr>
          <a:xfrm>
            <a:off x="779462" y="1828800"/>
            <a:ext cx="3657600" cy="421957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Overlay-ContentSlid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887" y="186645"/>
            <a:ext cx="882726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0825E-4A15-4D39-8176-1F07E904CB30}" type="datetimeFigureOut">
              <a:rPr lang="en-US" smtClean="0"/>
              <a:t>2/8/17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4AAA4-6363-4581-962D-1ACCC2D600C5}" type="slidenum">
              <a:rPr lang="en-US" smtClean="0"/>
              <a:t>‹Nr.›</a:t>
            </a:fld>
            <a:endParaRPr lang="en-US"/>
          </a:p>
        </p:txBody>
      </p:sp>
      <p:sp>
        <p:nvSpPr>
          <p:cNvPr id="12" name="Content Placeholder 2"/>
          <p:cNvSpPr>
            <a:spLocks noGrp="1"/>
          </p:cNvSpPr>
          <p:nvPr>
            <p:ph sz="half" idx="14"/>
          </p:nvPr>
        </p:nvSpPr>
        <p:spPr>
          <a:xfrm>
            <a:off x="779463" y="1828801"/>
            <a:ext cx="3657600" cy="2057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dirty="0"/>
          </a:p>
        </p:txBody>
      </p:sp>
      <p:sp>
        <p:nvSpPr>
          <p:cNvPr id="13" name="Content Placeholder 2"/>
          <p:cNvSpPr>
            <a:spLocks noGrp="1"/>
          </p:cNvSpPr>
          <p:nvPr>
            <p:ph sz="half" idx="15"/>
          </p:nvPr>
        </p:nvSpPr>
        <p:spPr>
          <a:xfrm>
            <a:off x="779463" y="3991816"/>
            <a:ext cx="3657600" cy="2057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dirty="0"/>
          </a:p>
        </p:txBody>
      </p:sp>
      <p:sp>
        <p:nvSpPr>
          <p:cNvPr id="14" name="Content Placeholder 2"/>
          <p:cNvSpPr>
            <a:spLocks noGrp="1"/>
          </p:cNvSpPr>
          <p:nvPr>
            <p:ph sz="half" idx="1"/>
          </p:nvPr>
        </p:nvSpPr>
        <p:spPr>
          <a:xfrm>
            <a:off x="4710953" y="1828801"/>
            <a:ext cx="3657600" cy="2057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dirty="0"/>
          </a:p>
        </p:txBody>
      </p:sp>
      <p:sp>
        <p:nvSpPr>
          <p:cNvPr id="15" name="Content Placeholder 2"/>
          <p:cNvSpPr>
            <a:spLocks noGrp="1"/>
          </p:cNvSpPr>
          <p:nvPr>
            <p:ph sz="half" idx="13"/>
          </p:nvPr>
        </p:nvSpPr>
        <p:spPr>
          <a:xfrm>
            <a:off x="4710953" y="3991816"/>
            <a:ext cx="3657600" cy="2057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Overlay-ContentSlid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887" y="186645"/>
            <a:ext cx="882726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0825E-4A15-4D39-8176-1F07E904CB30}" type="datetimeFigureOut">
              <a:rPr lang="en-US" smtClean="0"/>
              <a:t>2/8/17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4AAA4-6363-4581-962D-1ACCC2D600C5}" type="slidenum">
              <a:rPr lang="en-US" smtClean="0"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Overlay-ContentSlid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887" y="186645"/>
            <a:ext cx="8827266" cy="6483096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0825E-4A15-4D39-8176-1F07E904CB30}" type="datetimeFigureOut">
              <a:rPr lang="en-US" smtClean="0"/>
              <a:t>2/8/17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4AAA4-6363-4581-962D-1ACCC2D600C5}" type="slidenum">
              <a:rPr lang="en-US" smtClean="0"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Overlay-ContentCaption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367" y="187452"/>
            <a:ext cx="882726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9464" y="590550"/>
            <a:ext cx="3657600" cy="1162050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es-ES_tradnl" smtClean="0"/>
              <a:t>Clic para editar título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93023" y="739588"/>
            <a:ext cx="3657600" cy="5308787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9464" y="1816100"/>
            <a:ext cx="3657600" cy="3822700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0825E-4A15-4D39-8176-1F07E904CB30}" type="datetimeFigureOut">
              <a:rPr lang="en-US" smtClean="0"/>
              <a:t>2/8/17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4AAA4-6363-4581-962D-1ACCC2D600C5}" type="slidenum">
              <a:rPr lang="en-US" smtClean="0"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Overlay-PictureCaption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8977" y="187452"/>
            <a:ext cx="853665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86200" y="533400"/>
            <a:ext cx="4476750" cy="1252538"/>
          </a:xfrm>
        </p:spPr>
        <p:txBody>
          <a:bodyPr anchor="b"/>
          <a:lstStyle>
            <a:lvl1pPr algn="l">
              <a:defRPr sz="3600" b="0"/>
            </a:lvl1pPr>
          </a:lstStyle>
          <a:p>
            <a:r>
              <a:rPr lang="es-ES_tradnl" smtClean="0"/>
              <a:t>Clic para editar título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86124" y="1828800"/>
            <a:ext cx="4474539" cy="3810000"/>
          </a:xfrm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886124" y="6288741"/>
            <a:ext cx="1887537" cy="365125"/>
          </a:xfrm>
        </p:spPr>
        <p:txBody>
          <a:bodyPr/>
          <a:lstStyle/>
          <a:p>
            <a:fld id="{D140825E-4A15-4D39-8176-1F07E904CB30}" type="datetimeFigureOut">
              <a:rPr lang="en-US" smtClean="0"/>
              <a:t>2/8/17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867399" y="6288741"/>
            <a:ext cx="2675965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4AAA4-6363-4581-962D-1ACCC2D600C5}" type="slidenum">
              <a:rPr lang="en-US" smtClean="0"/>
              <a:t>‹Nr.›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flipH="1">
            <a:off x="188253" y="179292"/>
            <a:ext cx="3281087" cy="6483096"/>
          </a:xfrm>
          <a:prstGeom prst="round1Rect">
            <a:avLst>
              <a:gd name="adj" fmla="val 17325"/>
            </a:avLst>
          </a:prstGeom>
          <a:blipFill dpi="0" rotWithShape="0">
            <a:blip r:embed="rId3"/>
            <a:srcRect/>
            <a:stretch>
              <a:fillRect/>
            </a:stretch>
          </a:blipFill>
          <a:ln w="28575">
            <a:solidFill>
              <a:schemeClr val="bg1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_tradnl" smtClean="0"/>
              <a:t>Arrastre la imagen al marcador de posición o haga clic en el icono para agregar</a:t>
            </a:r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, alternativ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Overlay-PictureCaption-Extra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367" y="187452"/>
            <a:ext cx="882726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0953" y="533400"/>
            <a:ext cx="3657600" cy="1252538"/>
          </a:xfrm>
        </p:spPr>
        <p:txBody>
          <a:bodyPr anchor="b"/>
          <a:lstStyle>
            <a:lvl1pPr algn="l">
              <a:defRPr sz="3600" b="0"/>
            </a:lvl1pPr>
          </a:lstStyle>
          <a:p>
            <a:r>
              <a:rPr lang="es-ES_tradnl" smtClean="0"/>
              <a:t>Clic para editar título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flipH="1">
            <a:off x="596153" y="1600199"/>
            <a:ext cx="3657600" cy="3657601"/>
          </a:xfrm>
          <a:prstGeom prst="ellipse">
            <a:avLst/>
          </a:prstGeom>
          <a:blipFill dpi="0" rotWithShape="0">
            <a:blip r:embed="rId3" cstate="print"/>
            <a:srcRect/>
            <a:stretch>
              <a:fillRect/>
            </a:stretch>
          </a:blipFill>
          <a:ln w="28575">
            <a:solidFill>
              <a:schemeClr val="bg1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_tradnl" smtClean="0"/>
              <a:t>Arrastre la imagen al marcador de posición o haga clic en el icono para agregar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10412" y="1828800"/>
            <a:ext cx="3657600" cy="3810000"/>
          </a:xfrm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81000" y="6288741"/>
            <a:ext cx="1865125" cy="365125"/>
          </a:xfrm>
        </p:spPr>
        <p:txBody>
          <a:bodyPr/>
          <a:lstStyle/>
          <a:p>
            <a:fld id="{D140825E-4A15-4D39-8176-1F07E904CB30}" type="datetimeFigureOut">
              <a:rPr lang="en-US" smtClean="0"/>
              <a:t>2/8/17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325813" y="6288741"/>
            <a:ext cx="5217551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4AAA4-6363-4581-962D-1ACCC2D600C5}" type="slidenum">
              <a:rPr lang="en-US" smtClean="0"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encima d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Overlay-PictureCaption-Extra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367" y="187452"/>
            <a:ext cx="882726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038" y="3778624"/>
            <a:ext cx="7560515" cy="1102658"/>
          </a:xfrm>
        </p:spPr>
        <p:txBody>
          <a:bodyPr anchor="b"/>
          <a:lstStyle>
            <a:lvl1pPr algn="l">
              <a:defRPr sz="3600" b="0"/>
            </a:lvl1pPr>
          </a:lstStyle>
          <a:p>
            <a:r>
              <a:rPr lang="es-ES_tradnl" smtClean="0"/>
              <a:t>Clic para editar título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flipH="1">
            <a:off x="871584" y="762000"/>
            <a:ext cx="7427726" cy="2989730"/>
          </a:xfrm>
          <a:prstGeom prst="roundRect">
            <a:avLst>
              <a:gd name="adj" fmla="val 7476"/>
            </a:avLst>
          </a:prstGeom>
          <a:blipFill dpi="0" rotWithShape="0">
            <a:blip r:embed="rId3"/>
            <a:srcRect/>
            <a:stretch>
              <a:fillRect/>
            </a:stretch>
          </a:blipFill>
          <a:ln w="28575">
            <a:solidFill>
              <a:schemeClr val="bg1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_tradnl" smtClean="0"/>
              <a:t>Arrastre la imagen al marcador de posición o haga clic en el icono para agregar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08034" y="4827493"/>
            <a:ext cx="7559977" cy="1220881"/>
          </a:xfrm>
        </p:spPr>
        <p:txBody>
          <a:bodyPr>
            <a:normAutofit/>
          </a:bodyPr>
          <a:lstStyle>
            <a:lvl1pPr marL="0" indent="0">
              <a:spcBef>
                <a:spcPts val="3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81000" y="6288741"/>
            <a:ext cx="1865125" cy="365125"/>
          </a:xfrm>
        </p:spPr>
        <p:txBody>
          <a:bodyPr/>
          <a:lstStyle/>
          <a:p>
            <a:fld id="{D140825E-4A15-4D39-8176-1F07E904CB30}" type="datetimeFigureOut">
              <a:rPr lang="en-US" smtClean="0"/>
              <a:t>2/8/17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325813" y="6288741"/>
            <a:ext cx="5217551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4AAA4-6363-4581-962D-1ACCC2D600C5}" type="slidenum">
              <a:rPr lang="en-US" smtClean="0"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ContentSlid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887" y="186645"/>
            <a:ext cx="882726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0825E-4A15-4D39-8176-1F07E904CB30}" type="datetimeFigureOut">
              <a:rPr lang="en-US" smtClean="0"/>
              <a:t>2/8/17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4AAA4-6363-4581-962D-1ACCC2D600C5}" type="slidenum">
              <a:rPr lang="en-US" smtClean="0"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ContentSlid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887" y="186645"/>
            <a:ext cx="8827266" cy="6483096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28646" y="779463"/>
            <a:ext cx="1358153" cy="5268912"/>
          </a:xfrm>
        </p:spPr>
        <p:txBody>
          <a:bodyPr vert="eaVert"/>
          <a:lstStyle/>
          <a:p>
            <a:r>
              <a:rPr lang="es-ES_tradnl" smtClean="0"/>
              <a:t>Clic para editar título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9462" y="779464"/>
            <a:ext cx="6170613" cy="5268911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0825E-4A15-4D39-8176-1F07E904CB30}" type="datetimeFigureOut">
              <a:rPr lang="en-US" smtClean="0"/>
              <a:t>2/8/17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4AAA4-6363-4581-962D-1ACCC2D600C5}" type="slidenum">
              <a:rPr lang="en-US" smtClean="0"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 Diagonal Corner Rectangle 7"/>
          <p:cNvSpPr/>
          <p:nvPr/>
        </p:nvSpPr>
        <p:spPr>
          <a:xfrm>
            <a:off x="189707" y="189707"/>
            <a:ext cx="8764587" cy="6478587"/>
          </a:xfrm>
          <a:prstGeom prst="round2DiagRect">
            <a:avLst>
              <a:gd name="adj1" fmla="val 9416"/>
              <a:gd name="adj2" fmla="val 0"/>
            </a:avLst>
          </a:prstGeom>
          <a:gradFill>
            <a:gsLst>
              <a:gs pos="17000">
                <a:schemeClr val="bg2"/>
              </a:gs>
              <a:gs pos="100000">
                <a:schemeClr val="tx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9463" y="381000"/>
            <a:ext cx="7583487" cy="1044388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es-ES_tradnl" smtClean="0"/>
              <a:t>Clic para editar título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79463" y="1828800"/>
            <a:ext cx="7583487" cy="42089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81000" y="6288741"/>
            <a:ext cx="188753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D140825E-4A15-4D39-8176-1F07E904CB30}" type="datetimeFigureOut">
              <a:rPr lang="en-US" smtClean="0"/>
              <a:t>2/8/17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04615" y="6288741"/>
            <a:ext cx="52387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4411" y="219635"/>
            <a:ext cx="49305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93E4AAA4-6363-4581-962D-1ACCC2D600C5}" type="slidenum">
              <a:rPr lang="en-US" smtClean="0"/>
              <a:t>‹Nr.›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914400" rtl="0" eaLnBrk="1" latinLnBrk="0" hangingPunct="1">
        <a:spcBef>
          <a:spcPct val="0"/>
        </a:spcBef>
        <a:buNone/>
        <a:defRPr sz="38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82575" indent="-282575" algn="l" defTabSz="914400" rtl="0" eaLnBrk="1" latinLnBrk="0" hangingPunct="1">
        <a:spcBef>
          <a:spcPts val="2000"/>
        </a:spcBef>
        <a:buFont typeface="Wingdings 2" pitchFamily="18" charset="2"/>
        <a:buChar char=""/>
        <a:defRPr sz="2200" kern="1200">
          <a:solidFill>
            <a:schemeClr val="bg1"/>
          </a:solidFill>
          <a:latin typeface="+mn-lt"/>
          <a:ea typeface="+mn-ea"/>
          <a:cs typeface="+mn-cs"/>
        </a:defRPr>
      </a:lvl1pPr>
      <a:lvl2pPr marL="577850" indent="-295275" algn="l" defTabSz="914400" rtl="0" eaLnBrk="1" latinLnBrk="0" hangingPunct="1">
        <a:spcBef>
          <a:spcPts val="600"/>
        </a:spcBef>
        <a:buFont typeface="Wingdings 2" pitchFamily="18" charset="2"/>
        <a:buChar char=""/>
        <a:defRPr sz="2000" kern="1200">
          <a:solidFill>
            <a:schemeClr val="bg1"/>
          </a:solidFill>
          <a:latin typeface="+mn-lt"/>
          <a:ea typeface="+mn-ea"/>
          <a:cs typeface="+mn-cs"/>
        </a:defRPr>
      </a:lvl2pPr>
      <a:lvl3pPr marL="860425" indent="-282575" algn="l" defTabSz="914400" rtl="0" eaLnBrk="1" latinLnBrk="0" hangingPunct="1">
        <a:spcBef>
          <a:spcPts val="600"/>
        </a:spcBef>
        <a:buFont typeface="Wingdings 2" pitchFamily="18" charset="2"/>
        <a:buChar char=""/>
        <a:defRPr sz="1800" kern="1200">
          <a:solidFill>
            <a:schemeClr val="bg1"/>
          </a:solidFill>
          <a:latin typeface="+mn-lt"/>
          <a:ea typeface="+mn-ea"/>
          <a:cs typeface="+mn-cs"/>
        </a:defRPr>
      </a:lvl3pPr>
      <a:lvl4pPr marL="1143000" indent="-282575" algn="l" defTabSz="914400" rtl="0" eaLnBrk="1" latinLnBrk="0" hangingPunct="1">
        <a:spcBef>
          <a:spcPts val="600"/>
        </a:spcBef>
        <a:buFont typeface="Wingdings 2" pitchFamily="18" charset="2"/>
        <a:buChar char="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1425575" indent="-282575" algn="l" defTabSz="914400" rtl="0" eaLnBrk="1" latinLnBrk="0" hangingPunct="1">
        <a:spcBef>
          <a:spcPts val="600"/>
        </a:spcBef>
        <a:buFont typeface="Wingdings 2" pitchFamily="18" charset="2"/>
        <a:buChar char="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1711325" indent="-288925" algn="l" defTabSz="914400" rtl="0" eaLnBrk="1" latinLnBrk="0" hangingPunct="1">
        <a:spcBef>
          <a:spcPct val="20000"/>
        </a:spcBef>
        <a:buFont typeface="Wingdings 2" pitchFamily="18" charset="2"/>
        <a:buChar char=""/>
        <a:defRPr lang="en-US" sz="1800" kern="1200" dirty="0" smtClean="0">
          <a:solidFill>
            <a:schemeClr val="bg1"/>
          </a:solidFill>
          <a:latin typeface="+mn-lt"/>
          <a:ea typeface="+mn-ea"/>
          <a:cs typeface="+mn-cs"/>
        </a:defRPr>
      </a:lvl6pPr>
      <a:lvl7pPr marL="2000250" indent="-288925" algn="l" defTabSz="914400" rtl="0" eaLnBrk="1" latinLnBrk="0" hangingPunct="1">
        <a:spcBef>
          <a:spcPct val="20000"/>
        </a:spcBef>
        <a:buFont typeface="Wingdings 2" pitchFamily="18" charset="2"/>
        <a:buChar char=""/>
        <a:defRPr lang="en-US" sz="1800" kern="1200" dirty="0" smtClean="0">
          <a:solidFill>
            <a:schemeClr val="bg1"/>
          </a:solidFill>
          <a:latin typeface="+mn-lt"/>
          <a:ea typeface="+mn-ea"/>
          <a:cs typeface="+mn-cs"/>
        </a:defRPr>
      </a:lvl7pPr>
      <a:lvl8pPr marL="2290763" indent="-288925" algn="l" defTabSz="914400" rtl="0" eaLnBrk="1" latinLnBrk="0" hangingPunct="1">
        <a:spcBef>
          <a:spcPct val="20000"/>
        </a:spcBef>
        <a:buFont typeface="Wingdings 2" pitchFamily="18" charset="2"/>
        <a:buChar char=""/>
        <a:defRPr lang="en-US" sz="1800" kern="1200" dirty="0" smtClean="0">
          <a:solidFill>
            <a:schemeClr val="bg1"/>
          </a:solidFill>
          <a:latin typeface="+mn-lt"/>
          <a:ea typeface="+mn-ea"/>
          <a:cs typeface="+mn-cs"/>
        </a:defRPr>
      </a:lvl8pPr>
      <a:lvl9pPr marL="2571750" indent="-288925" algn="l" defTabSz="914400" rtl="0" eaLnBrk="1" latinLnBrk="0" hangingPunct="1">
        <a:spcBef>
          <a:spcPct val="20000"/>
        </a:spcBef>
        <a:buFont typeface="Wingdings 2" pitchFamily="18" charset="2"/>
        <a:buChar char=""/>
        <a:defRPr lang="en-US" sz="1800" kern="1200" dirty="0">
          <a:solidFill>
            <a:schemeClr val="bg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e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600201" y="2381573"/>
            <a:ext cx="6762749" cy="1470025"/>
          </a:xfrm>
        </p:spPr>
        <p:txBody>
          <a:bodyPr/>
          <a:lstStyle/>
          <a:p>
            <a:r>
              <a:rPr lang="es-ES" dirty="0" err="1" smtClean="0"/>
              <a:t>Dereito</a:t>
            </a:r>
            <a:r>
              <a:rPr lang="es-ES" dirty="0" smtClean="0"/>
              <a:t> á </a:t>
            </a:r>
            <a:r>
              <a:rPr lang="es-ES" dirty="0" err="1" smtClean="0"/>
              <a:t>accesibilidade</a:t>
            </a:r>
            <a:r>
              <a:rPr lang="es-ES" dirty="0" smtClean="0"/>
              <a:t> na CE de 1978</a:t>
            </a:r>
            <a:endParaRPr lang="es-ES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600201" y="3966882"/>
            <a:ext cx="6762749" cy="2395818"/>
          </a:xfrm>
        </p:spPr>
        <p:txBody>
          <a:bodyPr>
            <a:normAutofit fontScale="92500"/>
          </a:bodyPr>
          <a:lstStyle/>
          <a:p>
            <a:r>
              <a:rPr lang="es-ES" dirty="0" err="1" smtClean="0"/>
              <a:t>Xornada</a:t>
            </a:r>
            <a:r>
              <a:rPr lang="es-ES" dirty="0" smtClean="0"/>
              <a:t> “A </a:t>
            </a:r>
            <a:r>
              <a:rPr lang="es-ES" dirty="0" err="1" smtClean="0"/>
              <a:t>Lei</a:t>
            </a:r>
            <a:r>
              <a:rPr lang="es-ES" dirty="0" smtClean="0"/>
              <a:t> 10/204, de </a:t>
            </a:r>
            <a:r>
              <a:rPr lang="es-ES" dirty="0" err="1" smtClean="0"/>
              <a:t>Accesibilidade</a:t>
            </a:r>
            <a:r>
              <a:rPr lang="es-ES" dirty="0" smtClean="0"/>
              <a:t> de de Galicia e a Convención internacional sobre </a:t>
            </a:r>
            <a:r>
              <a:rPr lang="es-ES" dirty="0" err="1" smtClean="0"/>
              <a:t>persoas</a:t>
            </a:r>
            <a:r>
              <a:rPr lang="es-ES" dirty="0" smtClean="0"/>
              <a:t> con </a:t>
            </a:r>
            <a:r>
              <a:rPr lang="es-ES" dirty="0" err="1" smtClean="0"/>
              <a:t>discapacidade</a:t>
            </a:r>
            <a:r>
              <a:rPr lang="es-ES" dirty="0" smtClean="0"/>
              <a:t> 2006:                        Aplicación e control </a:t>
            </a:r>
            <a:r>
              <a:rPr lang="es-ES" dirty="0" err="1" smtClean="0"/>
              <a:t>polas</a:t>
            </a:r>
            <a:r>
              <a:rPr lang="es-ES" dirty="0" smtClean="0"/>
              <a:t> Administración Públicas</a:t>
            </a:r>
          </a:p>
          <a:p>
            <a:r>
              <a:rPr lang="es-ES" dirty="0" smtClean="0"/>
              <a:t>Ourense, 8 </a:t>
            </a:r>
            <a:r>
              <a:rPr lang="es-ES" dirty="0" err="1" smtClean="0"/>
              <a:t>febreiro</a:t>
            </a:r>
            <a:r>
              <a:rPr lang="es-ES" dirty="0" smtClean="0"/>
              <a:t> 2017</a:t>
            </a:r>
            <a:endParaRPr lang="es-ES" dirty="0"/>
          </a:p>
          <a:p>
            <a:endParaRPr lang="es-ES" dirty="0" smtClean="0"/>
          </a:p>
          <a:p>
            <a:r>
              <a:rPr lang="es-ES" dirty="0" smtClean="0"/>
              <a:t>Ángel Aday Jiménez Alemán                                                </a:t>
            </a:r>
            <a:r>
              <a:rPr lang="es-ES" dirty="0"/>
              <a:t>P</a:t>
            </a:r>
            <a:r>
              <a:rPr lang="es-ES" dirty="0" smtClean="0"/>
              <a:t>rofesor </a:t>
            </a:r>
            <a:r>
              <a:rPr lang="es-ES" dirty="0" err="1" smtClean="0"/>
              <a:t>axudante</a:t>
            </a:r>
            <a:r>
              <a:rPr lang="es-ES" dirty="0" smtClean="0"/>
              <a:t> </a:t>
            </a:r>
            <a:r>
              <a:rPr lang="es-ES" dirty="0" err="1" smtClean="0"/>
              <a:t>doutor</a:t>
            </a:r>
            <a:r>
              <a:rPr lang="es-ES" dirty="0" smtClean="0"/>
              <a:t> de </a:t>
            </a:r>
            <a:r>
              <a:rPr lang="es-ES" dirty="0" err="1" smtClean="0"/>
              <a:t>Dereito</a:t>
            </a:r>
            <a:r>
              <a:rPr lang="es-ES" dirty="0" smtClean="0"/>
              <a:t> </a:t>
            </a:r>
            <a:r>
              <a:rPr lang="es-ES" dirty="0"/>
              <a:t>C</a:t>
            </a:r>
            <a:r>
              <a:rPr lang="es-ES" dirty="0" smtClean="0"/>
              <a:t>onstitucional                    </a:t>
            </a:r>
            <a:r>
              <a:rPr lang="es-ES" dirty="0" err="1" smtClean="0"/>
              <a:t>Universidade</a:t>
            </a:r>
            <a:r>
              <a:rPr lang="es-ES" dirty="0" smtClean="0"/>
              <a:t> de Vigo</a:t>
            </a:r>
            <a:endParaRPr lang="es-ES" dirty="0"/>
          </a:p>
        </p:txBody>
      </p:sp>
      <p:pic>
        <p:nvPicPr>
          <p:cNvPr id="5" name="Imagen 4" descr="escola_galega_administracion_publica.jpg"/>
          <p:cNvPicPr>
            <a:picLocks noChangeAspect="1"/>
          </p:cNvPicPr>
          <p:nvPr/>
        </p:nvPicPr>
        <p:blipFill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9863" y="699937"/>
            <a:ext cx="3009900" cy="78740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 contourW="25400"/>
        </p:spPr>
      </p:pic>
    </p:spTree>
    <p:extLst>
      <p:ext uri="{BB962C8B-B14F-4D97-AF65-F5344CB8AC3E}">
        <p14:creationId xmlns:p14="http://schemas.microsoft.com/office/powerpoint/2010/main" val="37237219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Contenido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lvl="0"/>
            <a:r>
              <a:rPr lang="es-ES" dirty="0" smtClean="0"/>
              <a:t>Deuda </a:t>
            </a:r>
            <a:r>
              <a:rPr lang="es-ES" dirty="0"/>
              <a:t>del derecho constitucional con la discapacidad</a:t>
            </a:r>
          </a:p>
          <a:p>
            <a:pPr lvl="0"/>
            <a:r>
              <a:rPr lang="es-ES" dirty="0"/>
              <a:t>Constitución de 1978: Principio rector, no derecho subjetivo</a:t>
            </a:r>
          </a:p>
          <a:p>
            <a:pPr lvl="0"/>
            <a:r>
              <a:rPr lang="es-ES" dirty="0"/>
              <a:t>Normativa e</a:t>
            </a:r>
            <a:r>
              <a:rPr lang="es-ES" dirty="0" smtClean="0"/>
              <a:t>statal </a:t>
            </a:r>
            <a:r>
              <a:rPr lang="es-ES" dirty="0"/>
              <a:t>de cabecera</a:t>
            </a:r>
          </a:p>
          <a:p>
            <a:pPr lvl="0"/>
            <a:r>
              <a:rPr lang="es-ES" dirty="0"/>
              <a:t>Estatutos de Autonomía</a:t>
            </a:r>
          </a:p>
          <a:p>
            <a:pPr lvl="0"/>
            <a:r>
              <a:rPr lang="es-ES" dirty="0"/>
              <a:t>Normativa autonómica</a:t>
            </a:r>
          </a:p>
          <a:p>
            <a:pPr lvl="0"/>
            <a:r>
              <a:rPr lang="es-ES" dirty="0"/>
              <a:t>Derecho internacional</a:t>
            </a:r>
          </a:p>
          <a:p>
            <a:pPr lvl="0"/>
            <a:r>
              <a:rPr lang="es-ES" dirty="0"/>
              <a:t>Tribunales internacionales</a:t>
            </a:r>
          </a:p>
          <a:p>
            <a:pPr lvl="0"/>
            <a:r>
              <a:rPr lang="es-ES" dirty="0"/>
              <a:t>Tribunal Constitucional</a:t>
            </a:r>
          </a:p>
          <a:p>
            <a:pPr lvl="0"/>
            <a:r>
              <a:rPr lang="es-ES" dirty="0"/>
              <a:t>¿Reforma constitucional?</a:t>
            </a:r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9074664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El Derecho constitucional ante la discapacidad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dirty="0" smtClean="0"/>
              <a:t>Principio de la mayoría (Kelsen)</a:t>
            </a:r>
          </a:p>
          <a:p>
            <a:r>
              <a:rPr lang="es-ES" dirty="0" smtClean="0"/>
              <a:t>Protección de las minorías (</a:t>
            </a:r>
            <a:r>
              <a:rPr lang="es-ES" dirty="0" err="1" smtClean="0"/>
              <a:t>Loewenstein</a:t>
            </a:r>
            <a:r>
              <a:rPr lang="es-ES" dirty="0" smtClean="0"/>
              <a:t>)</a:t>
            </a:r>
          </a:p>
          <a:p>
            <a:r>
              <a:rPr lang="es-ES" dirty="0" smtClean="0"/>
              <a:t>Insuficiente desarrollo de esta cuestión.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8842125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Una importantísima minoría</a:t>
            </a:r>
            <a:endParaRPr lang="es-ES" dirty="0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/>
          <a:srcRect l="-25668" r="-25668"/>
          <a:stretch>
            <a:fillRect/>
          </a:stretch>
        </p:blipFill>
        <p:spPr>
          <a:xfrm>
            <a:off x="336268" y="1483489"/>
            <a:ext cx="8753616" cy="4857827"/>
          </a:xfrm>
        </p:spPr>
      </p:pic>
    </p:spTree>
    <p:extLst>
      <p:ext uri="{BB962C8B-B14F-4D97-AF65-F5344CB8AC3E}">
        <p14:creationId xmlns:p14="http://schemas.microsoft.com/office/powerpoint/2010/main" val="7342307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Artículo 49 CE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dirty="0" smtClean="0"/>
              <a:t>“Los </a:t>
            </a:r>
            <a:r>
              <a:rPr lang="es-ES" dirty="0"/>
              <a:t>poderes públicos realizarán una política de previsión, tratamiento, rehabilitación e integración de los disminuidos físicos, sensoriales y psíquicos, a los que prestarán la atención especializada que requieran y los ampararán especialmente para el disfrute de los derechos que este Título otorga a todos los </a:t>
            </a:r>
            <a:r>
              <a:rPr lang="es-ES" dirty="0" smtClean="0"/>
              <a:t>ciudadanos”</a:t>
            </a:r>
          </a:p>
          <a:p>
            <a:r>
              <a:rPr lang="es-ES" dirty="0" smtClean="0"/>
              <a:t>Título I “De los derechos y deberes fundamentales, Capítulo III “De los principios rectores de la política social y económica”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3448674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El art. 49 CE como hito constitucional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dirty="0" smtClean="0"/>
              <a:t>Primera vez que la discapacidad es mencionada en la historia de nuestro constitucionalismo</a:t>
            </a:r>
          </a:p>
          <a:p>
            <a:r>
              <a:rPr lang="es-ES" dirty="0" smtClean="0"/>
              <a:t>A nivel comparado, solo la constitución portuguesa de 1976 había reconocido a la discapacidad, art. 71</a:t>
            </a:r>
          </a:p>
          <a:p>
            <a:r>
              <a:rPr lang="es-ES" dirty="0" smtClean="0"/>
              <a:t>Carta Social Europea, art. 15</a:t>
            </a:r>
          </a:p>
          <a:p>
            <a:r>
              <a:rPr lang="es-ES" dirty="0" smtClean="0"/>
              <a:t>Consenso en el proceso constituyente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762014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Su interpretación: Del modelo rehabilitador al modelo social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dirty="0" smtClean="0"/>
              <a:t>Modelo rehabilitador: transformar las personas</a:t>
            </a:r>
          </a:p>
          <a:p>
            <a:r>
              <a:rPr lang="es-ES" dirty="0" smtClean="0"/>
              <a:t>Modelo social: transformar la sociedad</a:t>
            </a:r>
          </a:p>
          <a:p>
            <a:r>
              <a:rPr lang="es-ES" dirty="0" smtClean="0"/>
              <a:t>El art. 49 exige </a:t>
            </a:r>
            <a:r>
              <a:rPr lang="es-ES" dirty="0"/>
              <a:t>medidas concretas a los poderes públicos a fin de que se produzca la pretendida integración social de las personas con discapacidad, y éstas puedan, así, disfrutar de los derechos </a:t>
            </a:r>
            <a:r>
              <a:rPr lang="es-ES" dirty="0" smtClean="0"/>
              <a:t>fundamentales </a:t>
            </a:r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9455351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Estado social y democrático de Derecho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ES" b="1" dirty="0" smtClean="0"/>
              <a:t>   Art. 1.1 CE</a:t>
            </a:r>
          </a:p>
          <a:p>
            <a:pPr marL="282575" lvl="1" indent="0">
              <a:buNone/>
            </a:pPr>
            <a:r>
              <a:rPr lang="es-ES" dirty="0" smtClean="0"/>
              <a:t>“España </a:t>
            </a:r>
            <a:r>
              <a:rPr lang="es-ES" dirty="0"/>
              <a:t>se constituye en un </a:t>
            </a:r>
            <a:r>
              <a:rPr lang="es-ES" b="1" dirty="0"/>
              <a:t>Estado social </a:t>
            </a:r>
            <a:r>
              <a:rPr lang="es-ES" dirty="0"/>
              <a:t>y democrático de Derecho, que propugna como valores superiores de su ordenamiento jurídico la libertad, la justicia, </a:t>
            </a:r>
            <a:r>
              <a:rPr lang="es-ES" b="1" dirty="0"/>
              <a:t>la igualdad </a:t>
            </a:r>
            <a:r>
              <a:rPr lang="es-ES" dirty="0"/>
              <a:t>y el pluralismo político</a:t>
            </a:r>
            <a:r>
              <a:rPr lang="es-ES" dirty="0" smtClean="0"/>
              <a:t>.”</a:t>
            </a:r>
          </a:p>
          <a:p>
            <a:pPr marL="282575" lvl="1" indent="0">
              <a:buNone/>
            </a:pPr>
            <a:endParaRPr lang="es-ES" dirty="0" smtClean="0"/>
          </a:p>
          <a:p>
            <a:pPr marL="282575" lvl="1" indent="0" algn="ctr">
              <a:buNone/>
            </a:pPr>
            <a:r>
              <a:rPr lang="es-ES" b="1" dirty="0"/>
              <a:t>Art. 9.2 CE</a:t>
            </a:r>
          </a:p>
          <a:p>
            <a:pPr marL="282575" lvl="1" indent="0">
              <a:buNone/>
            </a:pPr>
            <a:endParaRPr lang="es-ES" dirty="0" smtClean="0"/>
          </a:p>
          <a:p>
            <a:pPr marL="282575" lvl="1" indent="0">
              <a:buNone/>
            </a:pPr>
            <a:r>
              <a:rPr lang="es-ES" dirty="0" smtClean="0"/>
              <a:t>“Corresponde </a:t>
            </a:r>
            <a:r>
              <a:rPr lang="es-ES" dirty="0"/>
              <a:t>a los poderes públicos promover las condiciones para que la libertad y la igualdad del individuo y de los grupos en que se integra sean reales y efectivas; remover los obstáculos que impidan o dificulten su plenitud y facilitar la participación de todos los ciudadanos en la vida política, económica, cultural y </a:t>
            </a:r>
            <a:r>
              <a:rPr lang="es-ES" dirty="0" smtClean="0"/>
              <a:t>social.”</a:t>
            </a:r>
          </a:p>
        </p:txBody>
      </p:sp>
    </p:spTree>
    <p:extLst>
      <p:ext uri="{BB962C8B-B14F-4D97-AF65-F5344CB8AC3E}">
        <p14:creationId xmlns:p14="http://schemas.microsoft.com/office/powerpoint/2010/main" val="1440427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Protección del art. 49 CE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dirty="0" smtClean="0"/>
              <a:t>Principio rector</a:t>
            </a:r>
          </a:p>
          <a:p>
            <a:r>
              <a:rPr lang="es-ES" dirty="0" smtClean="0"/>
              <a:t>Garantías: art. 53.3</a:t>
            </a:r>
          </a:p>
          <a:p>
            <a:pPr marL="0" indent="0">
              <a:buNone/>
            </a:pPr>
            <a:r>
              <a:rPr lang="es-ES" dirty="0" smtClean="0"/>
              <a:t>“El </a:t>
            </a:r>
            <a:r>
              <a:rPr lang="es-ES" dirty="0"/>
              <a:t>reconocimiento, el respeto y la protección de los principios reconocidos en el Capítulo tercero </a:t>
            </a:r>
            <a:r>
              <a:rPr lang="es-ES" b="1" dirty="0"/>
              <a:t>informarán la legislación positiva</a:t>
            </a:r>
            <a:r>
              <a:rPr lang="es-ES" dirty="0"/>
              <a:t>, la práctica judicial y la actuación de los poderes públicos. Sólo podrán ser </a:t>
            </a:r>
            <a:r>
              <a:rPr lang="es-ES" b="1" dirty="0"/>
              <a:t>alegados ante la Jurisdicción ordinaria</a:t>
            </a:r>
            <a:r>
              <a:rPr lang="es-ES" dirty="0"/>
              <a:t> de acuerdo con lo que dispongan </a:t>
            </a:r>
            <a:r>
              <a:rPr lang="es-ES" b="1" dirty="0"/>
              <a:t>las leyes </a:t>
            </a:r>
            <a:r>
              <a:rPr lang="es-ES" dirty="0"/>
              <a:t>que los </a:t>
            </a:r>
            <a:r>
              <a:rPr lang="es-ES" dirty="0" smtClean="0"/>
              <a:t>desarrollen”</a:t>
            </a:r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0466809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Qué no es el art. 49 CE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dirty="0" smtClean="0"/>
              <a:t>No establece derechos subjetivos</a:t>
            </a:r>
          </a:p>
          <a:p>
            <a:r>
              <a:rPr lang="es-ES" dirty="0" smtClean="0"/>
              <a:t>No se puede reclamar su aplicación directa ante los tribunales</a:t>
            </a:r>
          </a:p>
          <a:p>
            <a:r>
              <a:rPr lang="es-ES" dirty="0" smtClean="0"/>
              <a:t>No disfruta de los mecanismos de protección reforzada previstos en el art. 53.2 CE</a:t>
            </a:r>
          </a:p>
          <a:p>
            <a:r>
              <a:rPr lang="es-ES" dirty="0" smtClean="0"/>
              <a:t>Carecen de contenido esencial: el </a:t>
            </a:r>
            <a:r>
              <a:rPr lang="es-ES" dirty="0"/>
              <a:t>legislador dispone en relación con ellos de una importante libertad de configuración </a:t>
            </a:r>
            <a:r>
              <a:rPr lang="es-ES" dirty="0" smtClean="0"/>
              <a:t> 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6215162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Otras vías de reconocimiento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Art. 10.1 CE</a:t>
            </a:r>
          </a:p>
          <a:p>
            <a:pPr marL="0" indent="0">
              <a:buNone/>
            </a:pPr>
            <a:r>
              <a:rPr lang="es-ES" dirty="0" smtClean="0"/>
              <a:t>“La </a:t>
            </a:r>
            <a:r>
              <a:rPr lang="es-ES" dirty="0"/>
              <a:t>dignidad de la persona, los derechos inviolables que le son inherentes, el libre desarrollo de la personalidad, el respeto a la ley y a los derechos de los demás son fundamento del orden político y de la paz social</a:t>
            </a:r>
            <a:r>
              <a:rPr lang="es-ES" dirty="0" smtClean="0"/>
              <a:t>.”</a:t>
            </a:r>
          </a:p>
          <a:p>
            <a:r>
              <a:rPr lang="es-ES" dirty="0"/>
              <a:t>Art. 14 CE</a:t>
            </a:r>
          </a:p>
          <a:p>
            <a:pPr marL="0" indent="0">
              <a:buNone/>
            </a:pPr>
            <a:r>
              <a:rPr lang="es-ES" dirty="0"/>
              <a:t>“Los españoles son iguales ante la ley, sin que pueda prevalecer discriminación alguna por razón de nacimiento, raza, sexo, religión, opinión o cualquier otra condición o circunstancia personal o social”</a:t>
            </a:r>
          </a:p>
          <a:p>
            <a:pPr marL="0" indent="0">
              <a:buNone/>
            </a:pPr>
            <a:endParaRPr lang="es-ES" dirty="0" smtClean="0"/>
          </a:p>
        </p:txBody>
      </p:sp>
    </p:spTree>
    <p:extLst>
      <p:ext uri="{BB962C8B-B14F-4D97-AF65-F5344CB8AC3E}">
        <p14:creationId xmlns:p14="http://schemas.microsoft.com/office/powerpoint/2010/main" val="7974785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Otras vías de </a:t>
            </a:r>
            <a:r>
              <a:rPr lang="es-ES" dirty="0" smtClean="0"/>
              <a:t>reconocimiento (2)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s-ES" dirty="0"/>
              <a:t>Art. 10.2 CE</a:t>
            </a:r>
          </a:p>
          <a:p>
            <a:pPr marL="0" indent="0">
              <a:buNone/>
            </a:pPr>
            <a:r>
              <a:rPr lang="es-ES" dirty="0"/>
              <a:t>“Las normas relativas a los derechos fundamentales y a las libertades que la Constitución reconoce se interpretarán de conformidad con la Declaración Universal de Derechos Humanos y los tratados y acuerdos internacionales sobre las mismas materias ratificados por España.</a:t>
            </a:r>
            <a:r>
              <a:rPr lang="es-ES" dirty="0" smtClean="0"/>
              <a:t>”</a:t>
            </a:r>
          </a:p>
          <a:p>
            <a:r>
              <a:rPr lang="es-ES" dirty="0" smtClean="0"/>
              <a:t>Art</a:t>
            </a:r>
            <a:r>
              <a:rPr lang="es-ES" dirty="0"/>
              <a:t>. 96.1 </a:t>
            </a:r>
            <a:r>
              <a:rPr lang="es-ES" dirty="0" smtClean="0"/>
              <a:t>CE</a:t>
            </a:r>
          </a:p>
          <a:p>
            <a:pPr marL="0" indent="0">
              <a:buNone/>
            </a:pPr>
            <a:r>
              <a:rPr lang="es-ES" dirty="0" smtClean="0"/>
              <a:t>“Los </a:t>
            </a:r>
            <a:r>
              <a:rPr lang="es-ES" dirty="0"/>
              <a:t>tratados internacionales válidamente celebrados, una vez publicados oficialmente en España, formarán parte del ordenamiento interno. Sus disposiciones sólo podrán ser derogadas, modificadas o suspendidas en la forma prevista en los propios tratados o de acuerdo con las normas generales del Derecho internacional</a:t>
            </a:r>
            <a:r>
              <a:rPr lang="es-ES" dirty="0" smtClean="0"/>
              <a:t>.”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9175817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Desarrollo legislativo estatal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dirty="0"/>
              <a:t>Ley 13/1982, de 7 de abril, de Integración Social de Personas con </a:t>
            </a:r>
            <a:r>
              <a:rPr lang="es-ES" dirty="0" smtClean="0"/>
              <a:t>Discapacidad </a:t>
            </a:r>
            <a:r>
              <a:rPr lang="es-ES" dirty="0"/>
              <a:t>(LISMI</a:t>
            </a:r>
            <a:r>
              <a:rPr lang="es-ES" dirty="0" smtClean="0"/>
              <a:t>): contempló </a:t>
            </a:r>
            <a:r>
              <a:rPr lang="es-ES" dirty="0"/>
              <a:t>importantes medidas prestacionales desde un planteamiento de atención principal a las circunstancias </a:t>
            </a:r>
            <a:r>
              <a:rPr lang="es-ES" dirty="0" smtClean="0"/>
              <a:t>personales</a:t>
            </a:r>
          </a:p>
          <a:p>
            <a:r>
              <a:rPr lang="es-ES" dirty="0"/>
              <a:t>Ley 51/2003, de 2 de diciembre, de igualdad de oportunidades, no discriminación y accesibilidad universal de las </a:t>
            </a:r>
            <a:r>
              <a:rPr lang="es-ES" dirty="0" smtClean="0"/>
              <a:t>personas </a:t>
            </a:r>
            <a:r>
              <a:rPr lang="es-ES" dirty="0"/>
              <a:t>con discapacidad (LIONDAU</a:t>
            </a:r>
            <a:r>
              <a:rPr lang="es-ES" dirty="0" smtClean="0"/>
              <a:t>): </a:t>
            </a:r>
            <a:r>
              <a:rPr lang="es-ES" dirty="0"/>
              <a:t>supuso un salto cualitativo en el nivel de protección de las personas con discapacidad, al adoptar </a:t>
            </a:r>
            <a:r>
              <a:rPr lang="es-ES" dirty="0" smtClean="0"/>
              <a:t>el </a:t>
            </a:r>
            <a:r>
              <a:rPr lang="es-ES" dirty="0"/>
              <a:t>modelo </a:t>
            </a:r>
            <a:r>
              <a:rPr lang="es-ES" dirty="0" smtClean="0"/>
              <a:t>social 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4762442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Desarrollo legislativo estatal (2)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dirty="0"/>
              <a:t>Ley 49/2007, de 26 de diciembre, por la que se establece el régimen de infracciones y sanciones en materia de igualdad de oportunidades, no discriminación y accesibilidad universal de las </a:t>
            </a:r>
            <a:r>
              <a:rPr lang="es-ES" dirty="0" smtClean="0"/>
              <a:t>personas </a:t>
            </a:r>
            <a:r>
              <a:rPr lang="es-ES" dirty="0"/>
              <a:t>con </a:t>
            </a:r>
            <a:r>
              <a:rPr lang="es-ES" dirty="0" smtClean="0"/>
              <a:t>discapacidad</a:t>
            </a:r>
            <a:endParaRPr lang="es-ES" dirty="0"/>
          </a:p>
          <a:p>
            <a:r>
              <a:rPr lang="es-ES" dirty="0" smtClean="0"/>
              <a:t>El </a:t>
            </a:r>
            <a:r>
              <a:rPr lang="es-ES" dirty="0"/>
              <a:t>Real Decreto Legislativo 1/2013, de 29 de noviembre, por el que se aprueba el texto refundido de la Ley General de Derechos de las </a:t>
            </a:r>
            <a:r>
              <a:rPr lang="es-ES" dirty="0" smtClean="0"/>
              <a:t>Personas </a:t>
            </a:r>
            <a:r>
              <a:rPr lang="es-ES" dirty="0"/>
              <a:t>con Discapacidad y de su Inclusión Social </a:t>
            </a:r>
          </a:p>
        </p:txBody>
      </p:sp>
    </p:spTree>
    <p:extLst>
      <p:ext uri="{BB962C8B-B14F-4D97-AF65-F5344CB8AC3E}">
        <p14:creationId xmlns:p14="http://schemas.microsoft.com/office/powerpoint/2010/main" val="34172371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Estatutos de Autonomía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Primera generación: </a:t>
            </a:r>
            <a:r>
              <a:rPr lang="es-ES" dirty="0"/>
              <a:t>c</a:t>
            </a:r>
            <a:r>
              <a:rPr lang="es-ES" dirty="0" smtClean="0"/>
              <a:t>ontenían </a:t>
            </a:r>
            <a:r>
              <a:rPr lang="es-ES" dirty="0"/>
              <a:t>escasas </a:t>
            </a:r>
            <a:r>
              <a:rPr lang="es-ES" dirty="0" smtClean="0"/>
              <a:t>referencias </a:t>
            </a:r>
            <a:r>
              <a:rPr lang="es-ES" dirty="0"/>
              <a:t>a las personas con discapacidad, careciendo incluso varios de ellos de cualquier referencia expresa (como los de Canarias, Castilla-La Mancha, Cataluña y Galicia</a:t>
            </a:r>
            <a:r>
              <a:rPr lang="es-ES" dirty="0" smtClean="0"/>
              <a:t>)</a:t>
            </a:r>
          </a:p>
          <a:p>
            <a:r>
              <a:rPr lang="es-ES" dirty="0" smtClean="0"/>
              <a:t>El </a:t>
            </a:r>
            <a:r>
              <a:rPr lang="es-ES" dirty="0"/>
              <a:t>proceso de reformas de los Estatutos de Autonomía desarrollado a partir de 2006 tuvo como una de sus más destacadas novedades la </a:t>
            </a:r>
            <a:r>
              <a:rPr lang="es-ES" dirty="0" smtClean="0"/>
              <a:t>incorporación </a:t>
            </a:r>
            <a:r>
              <a:rPr lang="es-ES" dirty="0"/>
              <a:t>de declaraciones de derechos relacionados principalmente con los objetivos del Estado social de </a:t>
            </a:r>
            <a:r>
              <a:rPr lang="es-ES" dirty="0" smtClean="0"/>
              <a:t>Derecho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83158096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Legisladores autonómicos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s-ES" dirty="0"/>
              <a:t>Son pocas las Comunidades Autónomas que han dictado leyes </a:t>
            </a:r>
            <a:r>
              <a:rPr lang="es-ES" dirty="0" smtClean="0"/>
              <a:t>generales </a:t>
            </a:r>
            <a:r>
              <a:rPr lang="es-ES" dirty="0"/>
              <a:t>reguladoras de los derechos de las personas con </a:t>
            </a:r>
            <a:r>
              <a:rPr lang="es-ES" dirty="0" smtClean="0"/>
              <a:t>discapacidad: </a:t>
            </a:r>
          </a:p>
          <a:p>
            <a:r>
              <a:rPr lang="es-ES" dirty="0" smtClean="0"/>
              <a:t>La </a:t>
            </a:r>
            <a:r>
              <a:rPr lang="es-ES" dirty="0"/>
              <a:t>Ley de Castilla y León 2/2013, de 15 de mayo, de Igualdad de Oportunidades para las Personas con Discapacidad; </a:t>
            </a:r>
            <a:endParaRPr lang="es-ES" dirty="0" smtClean="0"/>
          </a:p>
          <a:p>
            <a:r>
              <a:rPr lang="es-ES" dirty="0"/>
              <a:t>L</a:t>
            </a:r>
            <a:r>
              <a:rPr lang="es-ES" dirty="0" smtClean="0"/>
              <a:t>a </a:t>
            </a:r>
            <a:r>
              <a:rPr lang="es-ES" dirty="0"/>
              <a:t>Ley valenciana 11/2003, de 10 de abril, de la </a:t>
            </a:r>
            <a:r>
              <a:rPr lang="es-ES" dirty="0" smtClean="0"/>
              <a:t>Generalitat</a:t>
            </a:r>
            <a:r>
              <a:rPr lang="es-ES" dirty="0"/>
              <a:t>, sobre el Estatuto de las Personas con </a:t>
            </a:r>
            <a:r>
              <a:rPr lang="es-ES" dirty="0" smtClean="0"/>
              <a:t>Discapacidad </a:t>
            </a:r>
          </a:p>
          <a:p>
            <a:r>
              <a:rPr lang="es-ES" dirty="0"/>
              <a:t>L</a:t>
            </a:r>
            <a:r>
              <a:rPr lang="es-ES" dirty="0" smtClean="0"/>
              <a:t>a </a:t>
            </a:r>
            <a:r>
              <a:rPr lang="es-ES" dirty="0"/>
              <a:t>Ley 7/2014, de 13 de noviembre, de Garantía de los Derechos de las Personas con Discapacidad en Castilla-La Mancha. </a:t>
            </a:r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752616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Ley 10/2014 de accesibilidad de Galicia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s-ES" dirty="0" smtClean="0"/>
              <a:t>conseguir </a:t>
            </a:r>
            <a:r>
              <a:rPr lang="es-ES" b="1" dirty="0"/>
              <a:t>una sociedad inclusiva y accesible que garantice la autonomía de las personas, evite la discriminación y favorezca la igualdad de oportunidades para toda la ciudadanía</a:t>
            </a:r>
            <a:r>
              <a:rPr lang="es-ES" dirty="0"/>
              <a:t>, especialmente para las personas que tienen </a:t>
            </a:r>
            <a:r>
              <a:rPr lang="es-ES" b="1" dirty="0" smtClean="0"/>
              <a:t>discapacidades</a:t>
            </a:r>
            <a:endParaRPr lang="es-ES" b="1" dirty="0"/>
          </a:p>
          <a:p>
            <a:r>
              <a:rPr lang="es-ES" dirty="0" smtClean="0"/>
              <a:t>disponer </a:t>
            </a:r>
            <a:r>
              <a:rPr lang="es-ES" dirty="0"/>
              <a:t>de un marco normativo propio, simplificado y eficiente, en materia de accesibilidad, adecuado a las directrices internacionales y </a:t>
            </a:r>
            <a:r>
              <a:rPr lang="es-ES" dirty="0" smtClean="0"/>
              <a:t>estatales</a:t>
            </a:r>
          </a:p>
          <a:p>
            <a:r>
              <a:rPr lang="es-ES" dirty="0" smtClean="0"/>
              <a:t>y </a:t>
            </a:r>
            <a:r>
              <a:rPr lang="es-ES" dirty="0"/>
              <a:t>hacer realidad el concepto de accesibilidad y diseño para todos, en los procesos, proyectos, productos y servicios, de modo que se facilite el uso universal, con plena seguridad, del medio físico, evitando gastos posteriores de eliminación de barreras.</a:t>
            </a:r>
          </a:p>
        </p:txBody>
      </p:sp>
    </p:spTree>
    <p:extLst>
      <p:ext uri="{BB962C8B-B14F-4D97-AF65-F5344CB8AC3E}">
        <p14:creationId xmlns:p14="http://schemas.microsoft.com/office/powerpoint/2010/main" val="30394836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z="2800" dirty="0" smtClean="0"/>
              <a:t>Convención </a:t>
            </a:r>
            <a:r>
              <a:rPr lang="es-ES" sz="2800" dirty="0"/>
              <a:t>Convención de la ONU sobre los Derechos de las Personas con Discapacidad de </a:t>
            </a:r>
            <a:r>
              <a:rPr lang="es-ES" sz="2800" dirty="0" smtClean="0"/>
              <a:t>2006</a:t>
            </a:r>
            <a:endParaRPr lang="es-ES" sz="2800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s-ES" dirty="0" smtClean="0"/>
              <a:t>Adaptación </a:t>
            </a:r>
            <a:r>
              <a:rPr lang="es-ES" dirty="0"/>
              <a:t>de los derechos </a:t>
            </a:r>
            <a:r>
              <a:rPr lang="es-ES" dirty="0" smtClean="0"/>
              <a:t>fundamentales constitucionales </a:t>
            </a:r>
            <a:r>
              <a:rPr lang="es-ES" dirty="0"/>
              <a:t>para facilitar su ejercicio por parte de las personas con </a:t>
            </a:r>
            <a:r>
              <a:rPr lang="es-ES" dirty="0" smtClean="0"/>
              <a:t>discapacidad</a:t>
            </a:r>
          </a:p>
          <a:p>
            <a:r>
              <a:rPr lang="es-ES" dirty="0" smtClean="0"/>
              <a:t>Garantizar </a:t>
            </a:r>
            <a:r>
              <a:rPr lang="es-ES" dirty="0"/>
              <a:t>que las personas con discapacidad gocen de los derechos humanos en igualdad de condiciones con los </a:t>
            </a:r>
            <a:r>
              <a:rPr lang="es-ES" dirty="0" smtClean="0"/>
              <a:t>demás</a:t>
            </a:r>
          </a:p>
          <a:p>
            <a:r>
              <a:rPr lang="es-ES" dirty="0" smtClean="0"/>
              <a:t>Declaración </a:t>
            </a:r>
            <a:r>
              <a:rPr lang="es-ES" dirty="0"/>
              <a:t>Universal de los Derechos Humanos; el Pacto Internacional de Derechos Económicos, Sociales y Culturales; el Pacto Internacional de Derechos Civiles y Políticos y las Normas Uniformes sobre la Igualdad de Oportunidades para las Personas con Discapacidad. </a:t>
            </a:r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40648713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Tribunal Europeo de Derechos Humanos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779463" y="1828800"/>
            <a:ext cx="7808483" cy="4411362"/>
          </a:xfrm>
        </p:spPr>
        <p:txBody>
          <a:bodyPr>
            <a:normAutofit lnSpcReduction="10000"/>
          </a:bodyPr>
          <a:lstStyle/>
          <a:p>
            <a:r>
              <a:rPr lang="es-ES" dirty="0"/>
              <a:t>Caso Price contra el Reino Unido, 10 de julio de </a:t>
            </a:r>
            <a:r>
              <a:rPr lang="es-ES" dirty="0" smtClean="0"/>
              <a:t>2001</a:t>
            </a:r>
          </a:p>
          <a:p>
            <a:endParaRPr lang="es-ES" dirty="0"/>
          </a:p>
          <a:p>
            <a:r>
              <a:rPr lang="es-ES" dirty="0" smtClean="0"/>
              <a:t>Caso de </a:t>
            </a:r>
            <a:r>
              <a:rPr lang="es-ES" dirty="0" err="1" smtClean="0"/>
              <a:t>Sven</a:t>
            </a:r>
            <a:r>
              <a:rPr lang="es-ES" dirty="0" smtClean="0"/>
              <a:t> </a:t>
            </a:r>
            <a:r>
              <a:rPr lang="es-ES" dirty="0" err="1" smtClean="0"/>
              <a:t>Glor</a:t>
            </a:r>
            <a:r>
              <a:rPr lang="es-ES" dirty="0" smtClean="0"/>
              <a:t> c. Suiza, sentencia de 30 de abril de 2009</a:t>
            </a:r>
          </a:p>
          <a:p>
            <a:r>
              <a:rPr lang="es-ES" dirty="0" smtClean="0"/>
              <a:t>Caso </a:t>
            </a:r>
            <a:r>
              <a:rPr lang="es-ES" dirty="0" err="1"/>
              <a:t>Mircea</a:t>
            </a:r>
            <a:r>
              <a:rPr lang="es-ES" dirty="0"/>
              <a:t> </a:t>
            </a:r>
            <a:r>
              <a:rPr lang="es-ES" dirty="0" err="1"/>
              <a:t>Dumitrescu</a:t>
            </a:r>
            <a:r>
              <a:rPr lang="es-ES" dirty="0"/>
              <a:t> </a:t>
            </a:r>
            <a:r>
              <a:rPr lang="es-ES" dirty="0" smtClean="0"/>
              <a:t>c. Rumania, 30 de octubre de 2013</a:t>
            </a:r>
          </a:p>
          <a:p>
            <a:r>
              <a:rPr lang="es-ES" dirty="0" smtClean="0"/>
              <a:t>Caso </a:t>
            </a:r>
            <a:r>
              <a:rPr lang="es-ES" dirty="0" err="1" smtClean="0"/>
              <a:t>Çam</a:t>
            </a:r>
            <a:r>
              <a:rPr lang="es-ES" dirty="0" smtClean="0"/>
              <a:t> contra Turquía (23 de febrero de 2016)</a:t>
            </a:r>
          </a:p>
          <a:p>
            <a:endParaRPr lang="es-ES" dirty="0"/>
          </a:p>
          <a:p>
            <a:r>
              <a:rPr lang="es-ES" dirty="0" smtClean="0"/>
              <a:t> </a:t>
            </a:r>
          </a:p>
          <a:p>
            <a:endParaRPr lang="es-ES" dirty="0"/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19389705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Tribunal de Justicia de la Unión Europea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dirty="0" smtClean="0"/>
              <a:t>Caso Chacón Navas, Sentencia 11 de julio de 2006: el concepto de discapacidad debe ser objeto de una interpretación autónoma y uniforme en toda la Unión.</a:t>
            </a:r>
          </a:p>
          <a:p>
            <a:r>
              <a:rPr lang="es-ES" dirty="0" smtClean="0"/>
              <a:t>Caso HK </a:t>
            </a:r>
            <a:r>
              <a:rPr lang="es-ES" dirty="0" err="1" smtClean="0"/>
              <a:t>Danmark</a:t>
            </a:r>
            <a:r>
              <a:rPr lang="es-ES" dirty="0" smtClean="0"/>
              <a:t>, Sentencia 11 de abril de 2013</a:t>
            </a:r>
          </a:p>
          <a:p>
            <a:r>
              <a:rPr lang="es-ES" dirty="0"/>
              <a:t>La Sentencia del Tribunal de Justicia de 17 de Julio de 2008 en el asunto C-303/06, S. Coleman y </a:t>
            </a:r>
            <a:r>
              <a:rPr lang="es-ES" dirty="0" err="1"/>
              <a:t>Attridge</a:t>
            </a:r>
            <a:r>
              <a:rPr lang="es-ES" dirty="0"/>
              <a:t> </a:t>
            </a:r>
            <a:r>
              <a:rPr lang="es-ES" dirty="0" err="1"/>
              <a:t>Law</a:t>
            </a:r>
            <a:r>
              <a:rPr lang="es-ES" dirty="0"/>
              <a:t>, Steve </a:t>
            </a:r>
            <a:r>
              <a:rPr lang="es-ES" dirty="0" err="1"/>
              <a:t>Law</a:t>
            </a:r>
            <a:r>
              <a:rPr lang="es-ES" dirty="0"/>
              <a:t> </a:t>
            </a:r>
            <a:endParaRPr lang="es-ES" dirty="0" smtClean="0"/>
          </a:p>
          <a:p>
            <a:r>
              <a:rPr lang="es-ES" dirty="0" smtClean="0"/>
              <a:t>Adhesión del TJUE al CEDH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96777218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Carta de los Derechos fundamentales de la UE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s-ES" dirty="0" err="1"/>
              <a:t>A</a:t>
            </a:r>
            <a:r>
              <a:rPr lang="es-ES" dirty="0" err="1" smtClean="0"/>
              <a:t>rtículo</a:t>
            </a:r>
            <a:r>
              <a:rPr lang="es-ES" dirty="0" smtClean="0"/>
              <a:t> </a:t>
            </a:r>
            <a:r>
              <a:rPr lang="es-ES" dirty="0"/>
              <a:t>21.1 </a:t>
            </a:r>
          </a:p>
          <a:p>
            <a:pPr marL="0" indent="0">
              <a:buNone/>
            </a:pPr>
            <a:r>
              <a:rPr lang="es-ES" dirty="0" smtClean="0"/>
              <a:t>“Se </a:t>
            </a:r>
            <a:r>
              <a:rPr lang="es-ES" dirty="0" err="1"/>
              <a:t>prohíbe</a:t>
            </a:r>
            <a:r>
              <a:rPr lang="es-ES" dirty="0"/>
              <a:t> toda </a:t>
            </a:r>
            <a:r>
              <a:rPr lang="es-ES" dirty="0" err="1"/>
              <a:t>discriminación</a:t>
            </a:r>
            <a:r>
              <a:rPr lang="es-ES" dirty="0"/>
              <a:t>, y en particular la ejercida por motivos de sexo, raza, color, </a:t>
            </a:r>
            <a:r>
              <a:rPr lang="es-ES" dirty="0" err="1"/>
              <a:t>orígenes</a:t>
            </a:r>
            <a:r>
              <a:rPr lang="es-ES" dirty="0"/>
              <a:t> </a:t>
            </a:r>
            <a:r>
              <a:rPr lang="es-ES" dirty="0" err="1"/>
              <a:t>étnicos</a:t>
            </a:r>
            <a:r>
              <a:rPr lang="es-ES" dirty="0"/>
              <a:t> o sociales, </a:t>
            </a:r>
            <a:r>
              <a:rPr lang="es-ES" dirty="0" err="1"/>
              <a:t>características</a:t>
            </a:r>
            <a:r>
              <a:rPr lang="es-ES" dirty="0"/>
              <a:t> </a:t>
            </a:r>
            <a:r>
              <a:rPr lang="es-ES" dirty="0" err="1"/>
              <a:t>genéticas</a:t>
            </a:r>
            <a:r>
              <a:rPr lang="es-ES" dirty="0"/>
              <a:t>, lengua, </a:t>
            </a:r>
            <a:r>
              <a:rPr lang="es-ES" dirty="0" err="1"/>
              <a:t>religión</a:t>
            </a:r>
            <a:r>
              <a:rPr lang="es-ES" dirty="0"/>
              <a:t> o convicciones, opiniones </a:t>
            </a:r>
            <a:r>
              <a:rPr lang="es-ES" dirty="0" err="1"/>
              <a:t>políticas</a:t>
            </a:r>
            <a:r>
              <a:rPr lang="es-ES" dirty="0"/>
              <a:t> o de cualquier otro tipo, pertenencia a una </a:t>
            </a:r>
            <a:r>
              <a:rPr lang="es-ES" dirty="0" err="1"/>
              <a:t>minoría</a:t>
            </a:r>
            <a:r>
              <a:rPr lang="es-ES" dirty="0"/>
              <a:t> racial, patrimonio, nacimiento, discapacidad, edad u </a:t>
            </a:r>
            <a:r>
              <a:rPr lang="es-ES" dirty="0" err="1"/>
              <a:t>orientación</a:t>
            </a:r>
            <a:r>
              <a:rPr lang="es-ES" dirty="0"/>
              <a:t> sexual</a:t>
            </a:r>
            <a:r>
              <a:rPr lang="es-ES" dirty="0" smtClean="0"/>
              <a:t>”</a:t>
            </a:r>
          </a:p>
          <a:p>
            <a:r>
              <a:rPr lang="es-ES" dirty="0" err="1" smtClean="0"/>
              <a:t>Artículo</a:t>
            </a:r>
            <a:r>
              <a:rPr lang="es-ES" dirty="0" smtClean="0"/>
              <a:t> </a:t>
            </a:r>
            <a:r>
              <a:rPr lang="es-ES" dirty="0"/>
              <a:t>26 </a:t>
            </a:r>
          </a:p>
          <a:p>
            <a:pPr marL="0" indent="0">
              <a:buNone/>
            </a:pPr>
            <a:r>
              <a:rPr lang="es-ES" dirty="0"/>
              <a:t>“La </a:t>
            </a:r>
            <a:r>
              <a:rPr lang="es-ES" dirty="0" err="1"/>
              <a:t>Unión</a:t>
            </a:r>
            <a:r>
              <a:rPr lang="es-ES" dirty="0"/>
              <a:t> Europea reconoce y respeta el derecho de las personas discapacitadas a beneficiarse de medidas que garanticen su </a:t>
            </a:r>
            <a:r>
              <a:rPr lang="es-ES" dirty="0" err="1"/>
              <a:t>autonomía</a:t>
            </a:r>
            <a:r>
              <a:rPr lang="es-ES" dirty="0"/>
              <a:t>, su </a:t>
            </a:r>
            <a:r>
              <a:rPr lang="es-ES" dirty="0" err="1"/>
              <a:t>integración</a:t>
            </a:r>
            <a:r>
              <a:rPr lang="es-ES" dirty="0"/>
              <a:t> social y profesional y su </a:t>
            </a:r>
            <a:r>
              <a:rPr lang="es-ES" dirty="0" err="1"/>
              <a:t>participación</a:t>
            </a:r>
            <a:r>
              <a:rPr lang="es-ES" dirty="0"/>
              <a:t> en la vida de la comunidad</a:t>
            </a:r>
            <a:r>
              <a:rPr lang="es-ES" dirty="0" smtClean="0"/>
              <a:t>” </a:t>
            </a:r>
            <a:endParaRPr lang="es-ES" dirty="0"/>
          </a:p>
          <a:p>
            <a:pPr marL="0" indent="0">
              <a:buNone/>
            </a:pPr>
            <a:endParaRPr lang="es-ES" dirty="0" smtClean="0"/>
          </a:p>
          <a:p>
            <a:pPr marL="0" indent="0">
              <a:buNone/>
            </a:pPr>
            <a:endParaRPr lang="es-ES" dirty="0"/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84230707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Tribunal Constitucional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s-ES" dirty="0" smtClean="0"/>
              <a:t>STC </a:t>
            </a:r>
            <a:r>
              <a:rPr lang="es-ES" dirty="0"/>
              <a:t>269/1994, de 3 de octubre, había conectado el artículo 49 CE con el artículo </a:t>
            </a:r>
            <a:r>
              <a:rPr lang="es-ES" dirty="0" smtClean="0"/>
              <a:t>14.</a:t>
            </a:r>
          </a:p>
          <a:p>
            <a:r>
              <a:rPr lang="es-ES" dirty="0" smtClean="0"/>
              <a:t>Recurso de amparo, proceso selectivo Administradores general de la Comunidad Autónoma de Canarias.</a:t>
            </a:r>
          </a:p>
          <a:p>
            <a:r>
              <a:rPr lang="es-ES" dirty="0" smtClean="0"/>
              <a:t>“No </a:t>
            </a:r>
            <a:r>
              <a:rPr lang="es-ES" dirty="0"/>
              <a:t>siendo cerrado el elenco de factores diferenciales enunciado en el art. 14 C.E., es claro que la minusvalía física puede constituir una causa real de discriminación. </a:t>
            </a:r>
            <a:endParaRPr lang="es-ES" dirty="0" smtClean="0"/>
          </a:p>
          <a:p>
            <a:r>
              <a:rPr lang="es-ES" dirty="0" smtClean="0"/>
              <a:t>Legitimado </a:t>
            </a:r>
            <a:r>
              <a:rPr lang="es-ES" dirty="0"/>
              <a:t>la adopción de medidas promocionales de la igualdad de oportunidades de las personas afectadas por diversas formas de discapacidad, que, en síntesis, tienden a procurar la igualdad sustancial de sujetos que se encuentran en </a:t>
            </a:r>
            <a:r>
              <a:rPr lang="es-ES" dirty="0" smtClean="0"/>
              <a:t>condiciones desfavorables </a:t>
            </a:r>
            <a:r>
              <a:rPr lang="es-ES" dirty="0"/>
              <a:t>de partida para muchas facetas de la vida social en las que está comprometido su propio desarrollo como personas.</a:t>
            </a:r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17960864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Tribunal Constitucional (2)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s-ES" dirty="0"/>
              <a:t>STC 10/2014, de 27 de enero de </a:t>
            </a:r>
            <a:r>
              <a:rPr lang="es-ES" dirty="0" smtClean="0"/>
              <a:t>2014</a:t>
            </a:r>
          </a:p>
          <a:p>
            <a:r>
              <a:rPr lang="es-ES" dirty="0" smtClean="0"/>
              <a:t>Recurso </a:t>
            </a:r>
            <a:r>
              <a:rPr lang="es-ES" dirty="0"/>
              <a:t>de amparo en relación con las sentencias dictadas por el Tribunal Superior de Justicia de Castilla y León y un juzgado de lo contencioso-administrativo de Palencia, </a:t>
            </a:r>
            <a:r>
              <a:rPr lang="es-ES" dirty="0" smtClean="0"/>
              <a:t>confirmatorias </a:t>
            </a:r>
            <a:r>
              <a:rPr lang="es-ES" dirty="0"/>
              <a:t>de las </a:t>
            </a:r>
            <a:r>
              <a:rPr lang="es-ES" dirty="0" smtClean="0"/>
              <a:t>resoluciones </a:t>
            </a:r>
            <a:r>
              <a:rPr lang="es-ES" dirty="0"/>
              <a:t>administrativas que acordaron la escolarización de un niño en un </a:t>
            </a:r>
            <a:r>
              <a:rPr lang="es-ES" dirty="0" smtClean="0"/>
              <a:t>colegio </a:t>
            </a:r>
            <a:r>
              <a:rPr lang="es-ES" dirty="0"/>
              <a:t>público de educación </a:t>
            </a:r>
            <a:r>
              <a:rPr lang="es-ES" dirty="0" smtClean="0"/>
              <a:t>especial </a:t>
            </a:r>
          </a:p>
          <a:p>
            <a:r>
              <a:rPr lang="es-ES" dirty="0" smtClean="0"/>
              <a:t>El </a:t>
            </a:r>
            <a:r>
              <a:rPr lang="es-ES" dirty="0"/>
              <a:t>artículo 14 CE, que prohíbe “discriminación alguna” por “cualquier circunstancia o condición personal”, y el artículo 49 CE, que, sin reconocer derechos </a:t>
            </a:r>
            <a:r>
              <a:rPr lang="es-ES" dirty="0" smtClean="0"/>
              <a:t>fundamentales</a:t>
            </a:r>
            <a:r>
              <a:rPr lang="es-ES" dirty="0"/>
              <a:t>, sí ordena a los poderes públicos realizar una política de integración de las personas con discapacidad, han de ser interpretados, en virtud del artículo 10.2 CE, a la luz de lo dispuesto en los tratados internacionales que España haya </a:t>
            </a:r>
            <a:r>
              <a:rPr lang="es-ES" dirty="0" smtClean="0"/>
              <a:t>firmado </a:t>
            </a:r>
            <a:r>
              <a:rPr lang="es-ES" dirty="0"/>
              <a:t>sobre la </a:t>
            </a:r>
            <a:r>
              <a:rPr lang="es-ES" dirty="0" smtClean="0"/>
              <a:t>materia  </a:t>
            </a:r>
            <a:endParaRPr lang="es-ES" dirty="0"/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69456888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 smtClean="0"/>
              <a:t>Tribunal Constitucional (3)</a:t>
            </a:r>
            <a:endParaRPr lang="es-ES_tradnl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_tradnl" dirty="0" smtClean="0"/>
              <a:t>Auto 196 de 2016, de 28 de noviembre</a:t>
            </a:r>
          </a:p>
          <a:p>
            <a:r>
              <a:rPr lang="es-ES_tradnl" dirty="0" smtClean="0"/>
              <a:t>Constitucionalidad de la limitación del sufragio activo tras un proceso de incapacitación</a:t>
            </a:r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140411886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¿Reforma constitucional?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dirty="0" smtClean="0"/>
              <a:t>Posibilidades (CERMI)</a:t>
            </a:r>
          </a:p>
          <a:p>
            <a:pPr lvl="1"/>
            <a:r>
              <a:rPr lang="es-ES" dirty="0" smtClean="0"/>
              <a:t>Art. 49: De un principio rector a derechos subjetivos</a:t>
            </a:r>
          </a:p>
          <a:p>
            <a:pPr lvl="1"/>
            <a:r>
              <a:rPr lang="es-ES" dirty="0" smtClean="0"/>
              <a:t>Art. 14: incluir la discapacidad como una de las causas de discriminación especialmente condenadas</a:t>
            </a:r>
          </a:p>
          <a:p>
            <a:pPr lvl="1"/>
            <a:endParaRPr lang="es-ES" dirty="0"/>
          </a:p>
          <a:p>
            <a:pPr lvl="1"/>
            <a:r>
              <a:rPr lang="es-ES" dirty="0" smtClean="0"/>
              <a:t>Argumentos (Itziar Gómez en informe J. García Roca)</a:t>
            </a:r>
          </a:p>
          <a:p>
            <a:pPr lvl="2"/>
            <a:r>
              <a:rPr lang="es-ES" dirty="0" smtClean="0"/>
              <a:t>Reconocimiento internacional</a:t>
            </a:r>
          </a:p>
          <a:p>
            <a:pPr lvl="2"/>
            <a:r>
              <a:rPr lang="es-ES" dirty="0" smtClean="0"/>
              <a:t>Desarrollo normativo</a:t>
            </a:r>
          </a:p>
          <a:p>
            <a:pPr lvl="1"/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14786003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Gracias por su atención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s-ES" dirty="0" smtClean="0"/>
          </a:p>
          <a:p>
            <a:pPr marL="0" indent="0">
              <a:buNone/>
            </a:pPr>
            <a:endParaRPr lang="es-ES" dirty="0"/>
          </a:p>
          <a:p>
            <a:pPr marL="0" indent="0">
              <a:buNone/>
            </a:pPr>
            <a:r>
              <a:rPr lang="es-ES" dirty="0" err="1" smtClean="0"/>
              <a:t>adayjimenez@uvigo.es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327737485"/>
      </p:ext>
    </p:extLst>
  </p:cSld>
  <p:clrMapOvr>
    <a:masterClrMapping/>
  </p:clrMapOvr>
</p:sld>
</file>

<file path=ppt/theme/theme1.xml><?xml version="1.0" encoding="utf-8"?>
<a:theme xmlns:a="http://schemas.openxmlformats.org/drawingml/2006/main" name="Revolución">
  <a:themeElements>
    <a:clrScheme name="Revolution">
      <a:dk1>
        <a:sysClr val="windowText" lastClr="000000"/>
      </a:dk1>
      <a:lt1>
        <a:sysClr val="window" lastClr="FFFFFF"/>
      </a:lt1>
      <a:dk2>
        <a:srgbClr val="1B3861"/>
      </a:dk2>
      <a:lt2>
        <a:srgbClr val="38ABED"/>
      </a:lt2>
      <a:accent1>
        <a:srgbClr val="0C5986"/>
      </a:accent1>
      <a:accent2>
        <a:srgbClr val="DDF53D"/>
      </a:accent2>
      <a:accent3>
        <a:srgbClr val="508709"/>
      </a:accent3>
      <a:accent4>
        <a:srgbClr val="BF5E00"/>
      </a:accent4>
      <a:accent5>
        <a:srgbClr val="9C0001"/>
      </a:accent5>
      <a:accent6>
        <a:srgbClr val="660075"/>
      </a:accent6>
      <a:hlink>
        <a:srgbClr val="ABF24D"/>
      </a:hlink>
      <a:folHlink>
        <a:srgbClr val="A0E7FB"/>
      </a:folHlink>
    </a:clrScheme>
    <a:fontScheme name="Revolution">
      <a:majorFont>
        <a:latin typeface="Trebuchet MS"/>
        <a:ea typeface=""/>
        <a:cs typeface=""/>
        <a:font script="Jpan" typeface="ＭＳ ゴシック"/>
        <a:font script="Hans" typeface="宋体"/>
        <a:font script="Hant" typeface="新細明體"/>
      </a:majorFont>
      <a:minorFont>
        <a:latin typeface="Trebuchet MS"/>
        <a:ea typeface=""/>
        <a:cs typeface=""/>
        <a:font script="Jpan" typeface="ＭＳ ゴシック"/>
        <a:font script="Hans" typeface="宋体"/>
        <a:font script="Hant" typeface="新細明體"/>
      </a:minorFont>
    </a:fontScheme>
    <a:fmtScheme name="Revolution">
      <a: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50800" dist="25400" dir="10800000">
              <a:srgbClr val="808080">
                <a:alpha val="75000"/>
              </a:srgbClr>
            </a:innerShdw>
          </a:effectLst>
        </a:effectStyle>
        <a:effectStyle>
          <a:effectLst>
            <a:innerShdw blurRad="50800" dist="25400" dir="13500000">
              <a:srgbClr val="808080">
                <a:alpha val="75000"/>
              </a:srgbClr>
            </a:innerShdw>
            <a:outerShdw blurRad="63500" dist="50800" dir="5400000" algn="br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1400000"/>
            </a:lightRig>
          </a:scene3d>
          <a:sp3d contourW="12700" prstMaterial="softmetal">
            <a:bevelT w="63500" h="254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Revolución.thmx</Template>
  <TotalTime>774</TotalTime>
  <Words>1850</Words>
  <Application>Microsoft Macintosh PowerPoint</Application>
  <PresentationFormat>Presentación en pantalla (4:3)</PresentationFormat>
  <Paragraphs>123</Paragraphs>
  <Slides>26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26</vt:i4>
      </vt:variant>
    </vt:vector>
  </HeadingPairs>
  <TitlesOfParts>
    <vt:vector size="29" baseType="lpstr">
      <vt:lpstr>Trebuchet MS</vt:lpstr>
      <vt:lpstr>Wingdings 2</vt:lpstr>
      <vt:lpstr>Revolución</vt:lpstr>
      <vt:lpstr>Dereito á accesibilidade na CE de 1978</vt:lpstr>
      <vt:lpstr>Contenido</vt:lpstr>
      <vt:lpstr>El Derecho constitucional ante la discapacidad</vt:lpstr>
      <vt:lpstr>Una importantísima minoría</vt:lpstr>
      <vt:lpstr>Artículo 49 CE</vt:lpstr>
      <vt:lpstr>El art. 49 CE como hito constitucional</vt:lpstr>
      <vt:lpstr>Su interpretación: Del modelo rehabilitador al modelo social</vt:lpstr>
      <vt:lpstr>Estado social y democrático de Derecho</vt:lpstr>
      <vt:lpstr>Protección del art. 49 CE</vt:lpstr>
      <vt:lpstr>Qué no es el art. 49 CE</vt:lpstr>
      <vt:lpstr>Otras vías de reconocimiento</vt:lpstr>
      <vt:lpstr>Otras vías de reconocimiento (2)</vt:lpstr>
      <vt:lpstr>Desarrollo legislativo estatal</vt:lpstr>
      <vt:lpstr>Desarrollo legislativo estatal (2)</vt:lpstr>
      <vt:lpstr>Estatutos de Autonomía</vt:lpstr>
      <vt:lpstr>Legisladores autonómicos</vt:lpstr>
      <vt:lpstr>Ley 10/2014 de accesibilidad de Galicia</vt:lpstr>
      <vt:lpstr>Convención Convención de la ONU sobre los Derechos de las Personas con Discapacidad de 2006</vt:lpstr>
      <vt:lpstr>Tribunal Europeo de Derechos Humanos</vt:lpstr>
      <vt:lpstr>Tribunal de Justicia de la Unión Europea</vt:lpstr>
      <vt:lpstr>Carta de los Derechos fundamentales de la UE</vt:lpstr>
      <vt:lpstr>Tribunal Constitucional</vt:lpstr>
      <vt:lpstr>Tribunal Constitucional (2)</vt:lpstr>
      <vt:lpstr>Tribunal Constitucional (3)</vt:lpstr>
      <vt:lpstr>¿Reforma constitucional?</vt:lpstr>
      <vt:lpstr>Gracias por su atención</vt:lpstr>
    </vt:vector>
  </TitlesOfParts>
  <Company/>
  <LinksUpToDate>false</LinksUpToDate>
  <SharedDoc>false</SharedDoc>
  <HyperlinksChanged>false</HyperlinksChanged>
  <AppVersion>15.0030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Derecho a la accesibilidad en la CE de 1978</dc:title>
  <dc:creator>Ángel Aday Jiménez Alemán</dc:creator>
  <cp:lastModifiedBy>Aday Jimenez Aleman</cp:lastModifiedBy>
  <cp:revision>37</cp:revision>
  <dcterms:created xsi:type="dcterms:W3CDTF">2015-12-03T12:34:02Z</dcterms:created>
  <dcterms:modified xsi:type="dcterms:W3CDTF">2017-02-08T09:23:04Z</dcterms:modified>
</cp:coreProperties>
</file>