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2" r:id="rId15"/>
    <p:sldId id="269" r:id="rId16"/>
    <p:sldId id="270" r:id="rId17"/>
    <p:sldId id="271"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5" r:id="rId37"/>
    <p:sldId id="291" r:id="rId38"/>
    <p:sldId id="292" r:id="rId39"/>
    <p:sldId id="293" r:id="rId40"/>
    <p:sldId id="294" r:id="rId41"/>
    <p:sldId id="296" r:id="rId42"/>
    <p:sldId id="297" r:id="rId43"/>
    <p:sldId id="298" r:id="rId44"/>
    <p:sldId id="299" r:id="rId45"/>
    <p:sldId id="300" r:id="rId46"/>
    <p:sldId id="301" r:id="rId47"/>
    <p:sldId id="302" r:id="rId48"/>
    <p:sldId id="303" r:id="rId4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1" autoAdjust="0"/>
    <p:restoredTop sz="94660"/>
  </p:normalViewPr>
  <p:slideViewPr>
    <p:cSldViewPr snapToGrid="0">
      <p:cViewPr varScale="1">
        <p:scale>
          <a:sx n="69" d="100"/>
          <a:sy n="69" d="100"/>
        </p:scale>
        <p:origin x="-41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757BE71A-EC1A-411F-8CE6-C7F4C24D86FF}" type="datetimeFigureOut">
              <a:rPr lang="es-ES" smtClean="0"/>
              <a:t>09/11/2016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946AD04-C621-41D6-85AE-619C7276F4B3}" type="slidenum">
              <a:rPr lang="es-ES" smtClean="0"/>
              <a:t>‹Nº›</a:t>
            </a:fld>
            <a:endParaRPr lang="es-ES"/>
          </a:p>
        </p:txBody>
      </p:sp>
    </p:spTree>
    <p:extLst>
      <p:ext uri="{BB962C8B-B14F-4D97-AF65-F5344CB8AC3E}">
        <p14:creationId xmlns:p14="http://schemas.microsoft.com/office/powerpoint/2010/main" val="13437910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757BE71A-EC1A-411F-8CE6-C7F4C24D86FF}" type="datetimeFigureOut">
              <a:rPr lang="es-ES" smtClean="0"/>
              <a:t>09/11/2016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946AD04-C621-41D6-85AE-619C7276F4B3}" type="slidenum">
              <a:rPr lang="es-ES" smtClean="0"/>
              <a:t>‹Nº›</a:t>
            </a:fld>
            <a:endParaRPr lang="es-ES"/>
          </a:p>
        </p:txBody>
      </p:sp>
    </p:spTree>
    <p:extLst>
      <p:ext uri="{BB962C8B-B14F-4D97-AF65-F5344CB8AC3E}">
        <p14:creationId xmlns:p14="http://schemas.microsoft.com/office/powerpoint/2010/main" val="1793081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57BE71A-EC1A-411F-8CE6-C7F4C24D86FF}" type="datetimeFigureOut">
              <a:rPr lang="es-ES" smtClean="0"/>
              <a:t>09/11/2016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946AD04-C621-41D6-85AE-619C7276F4B3}" type="slidenum">
              <a:rPr lang="es-ES" smtClean="0"/>
              <a:t>‹Nº›</a:t>
            </a:fld>
            <a:endParaRPr lang="es-ES"/>
          </a:p>
        </p:txBody>
      </p:sp>
    </p:spTree>
    <p:extLst>
      <p:ext uri="{BB962C8B-B14F-4D97-AF65-F5344CB8AC3E}">
        <p14:creationId xmlns:p14="http://schemas.microsoft.com/office/powerpoint/2010/main" val="3408670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757BE71A-EC1A-411F-8CE6-C7F4C24D86FF}" type="datetimeFigureOut">
              <a:rPr lang="es-ES" smtClean="0"/>
              <a:t>09/11/2016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A946AD04-C621-41D6-85AE-619C7276F4B3}" type="slidenum">
              <a:rPr lang="es-ES" smtClean="0"/>
              <a:t>‹Nº›</a:t>
            </a:fld>
            <a:endParaRPr lang="es-ES"/>
          </a:p>
        </p:txBody>
      </p:sp>
    </p:spTree>
    <p:extLst>
      <p:ext uri="{BB962C8B-B14F-4D97-AF65-F5344CB8AC3E}">
        <p14:creationId xmlns:p14="http://schemas.microsoft.com/office/powerpoint/2010/main" val="6305032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757BE71A-EC1A-411F-8CE6-C7F4C24D86FF}" type="datetimeFigureOut">
              <a:rPr lang="es-ES" smtClean="0"/>
              <a:t>09/11/2016</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A946AD04-C621-41D6-85AE-619C7276F4B3}" type="slidenum">
              <a:rPr lang="es-ES" smtClean="0"/>
              <a:t>‹Nº›</a:t>
            </a:fld>
            <a:endParaRPr lang="es-ES"/>
          </a:p>
        </p:txBody>
      </p:sp>
    </p:spTree>
    <p:extLst>
      <p:ext uri="{BB962C8B-B14F-4D97-AF65-F5344CB8AC3E}">
        <p14:creationId xmlns:p14="http://schemas.microsoft.com/office/powerpoint/2010/main" val="18563604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757BE71A-EC1A-411F-8CE6-C7F4C24D86FF}" type="datetimeFigureOut">
              <a:rPr lang="es-ES" smtClean="0"/>
              <a:t>09/11/2016</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A946AD04-C621-41D6-85AE-619C7276F4B3}" type="slidenum">
              <a:rPr lang="es-ES" smtClean="0"/>
              <a:t>‹Nº›</a:t>
            </a:fld>
            <a:endParaRPr lang="es-ES"/>
          </a:p>
        </p:txBody>
      </p:sp>
    </p:spTree>
    <p:extLst>
      <p:ext uri="{BB962C8B-B14F-4D97-AF65-F5344CB8AC3E}">
        <p14:creationId xmlns:p14="http://schemas.microsoft.com/office/powerpoint/2010/main" val="2768202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57BE71A-EC1A-411F-8CE6-C7F4C24D86FF}" type="datetimeFigureOut">
              <a:rPr lang="es-ES" smtClean="0"/>
              <a:t>09/11/2016</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A946AD04-C621-41D6-85AE-619C7276F4B3}" type="slidenum">
              <a:rPr lang="es-ES" smtClean="0"/>
              <a:t>‹Nº›</a:t>
            </a:fld>
            <a:endParaRPr lang="es-ES"/>
          </a:p>
        </p:txBody>
      </p:sp>
    </p:spTree>
    <p:extLst>
      <p:ext uri="{BB962C8B-B14F-4D97-AF65-F5344CB8AC3E}">
        <p14:creationId xmlns:p14="http://schemas.microsoft.com/office/powerpoint/2010/main" val="41938097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57BE71A-EC1A-411F-8CE6-C7F4C24D86FF}" type="datetimeFigureOut">
              <a:rPr lang="es-ES" smtClean="0"/>
              <a:t>09/11/2016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A946AD04-C621-41D6-85AE-619C7276F4B3}" type="slidenum">
              <a:rPr lang="es-ES" smtClean="0"/>
              <a:t>‹Nº›</a:t>
            </a:fld>
            <a:endParaRPr lang="es-ES"/>
          </a:p>
        </p:txBody>
      </p:sp>
    </p:spTree>
    <p:extLst>
      <p:ext uri="{BB962C8B-B14F-4D97-AF65-F5344CB8AC3E}">
        <p14:creationId xmlns:p14="http://schemas.microsoft.com/office/powerpoint/2010/main" val="1704273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57BE71A-EC1A-411F-8CE6-C7F4C24D86FF}" type="datetimeFigureOut">
              <a:rPr lang="es-ES" smtClean="0"/>
              <a:t>09/11/2016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A946AD04-C621-41D6-85AE-619C7276F4B3}" type="slidenum">
              <a:rPr lang="es-ES" smtClean="0"/>
              <a:t>‹Nº›</a:t>
            </a:fld>
            <a:endParaRPr lang="es-ES"/>
          </a:p>
        </p:txBody>
      </p:sp>
    </p:spTree>
    <p:extLst>
      <p:ext uri="{BB962C8B-B14F-4D97-AF65-F5344CB8AC3E}">
        <p14:creationId xmlns:p14="http://schemas.microsoft.com/office/powerpoint/2010/main" val="32799652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757BE71A-EC1A-411F-8CE6-C7F4C24D86FF}" type="datetimeFigureOut">
              <a:rPr lang="es-ES" smtClean="0"/>
              <a:t>09/11/2016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946AD04-C621-41D6-85AE-619C7276F4B3}" type="slidenum">
              <a:rPr lang="es-ES" smtClean="0"/>
              <a:t>‹Nº›</a:t>
            </a:fld>
            <a:endParaRPr lang="es-ES"/>
          </a:p>
        </p:txBody>
      </p:sp>
    </p:spTree>
    <p:extLst>
      <p:ext uri="{BB962C8B-B14F-4D97-AF65-F5344CB8AC3E}">
        <p14:creationId xmlns:p14="http://schemas.microsoft.com/office/powerpoint/2010/main" val="4816059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757BE71A-EC1A-411F-8CE6-C7F4C24D86FF}" type="datetimeFigureOut">
              <a:rPr lang="es-ES" smtClean="0"/>
              <a:t>09/11/2016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A946AD04-C621-41D6-85AE-619C7276F4B3}" type="slidenum">
              <a:rPr lang="es-ES" smtClean="0"/>
              <a:t>‹Nº›</a:t>
            </a:fld>
            <a:endParaRPr lang="es-ES"/>
          </a:p>
        </p:txBody>
      </p:sp>
    </p:spTree>
    <p:extLst>
      <p:ext uri="{BB962C8B-B14F-4D97-AF65-F5344CB8AC3E}">
        <p14:creationId xmlns:p14="http://schemas.microsoft.com/office/powerpoint/2010/main" val="3988466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7BE71A-EC1A-411F-8CE6-C7F4C24D86FF}" type="datetimeFigureOut">
              <a:rPr lang="es-ES" smtClean="0"/>
              <a:t>09/11/2016</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46AD04-C621-41D6-85AE-619C7276F4B3}" type="slidenum">
              <a:rPr lang="es-ES" smtClean="0"/>
              <a:t>‹Nº›</a:t>
            </a:fld>
            <a:endParaRPr lang="es-ES"/>
          </a:p>
        </p:txBody>
      </p:sp>
    </p:spTree>
    <p:extLst>
      <p:ext uri="{BB962C8B-B14F-4D97-AF65-F5344CB8AC3E}">
        <p14:creationId xmlns:p14="http://schemas.microsoft.com/office/powerpoint/2010/main" val="31673467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www.academia.edu/29155299/Sanciones_administrativas_y_responsabilidad_civil_puede_declarar_la_Administraci%C3%B3n_la_responsabilidad_civil_del_infractor_frente_al_perjudicado_por_la_infracci%C3%B3n" TargetMode="External"/><Relationship Id="rId2" Type="http://schemas.openxmlformats.org/officeDocument/2006/relationships/hyperlink" Target="http://almacendederecho.org/sanciones-administrativas-y-responsabilidad-civil/" TargetMode="External"/><Relationship Id="rId1" Type="http://schemas.openxmlformats.org/officeDocument/2006/relationships/slideLayout" Target="../slideLayouts/slideLayout2.xml"/><Relationship Id="rId5" Type="http://schemas.openxmlformats.org/officeDocument/2006/relationships/hyperlink" Target="http://almacendederecho.org/la-sentencia-las-muestras-la-operacion-puerto/" TargetMode="External"/><Relationship Id="rId4" Type="http://schemas.openxmlformats.org/officeDocument/2006/relationships/hyperlink" Target="http://almacendederecho.org/la-utilizacion-la-prueba-penal-los-procedimientos-administrativos-sancionador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normAutofit fontScale="90000"/>
          </a:bodyPr>
          <a:lstStyle/>
          <a:p>
            <a:r>
              <a:rPr lang="es-ES" dirty="0" smtClean="0"/>
              <a:t>La potestad sancionadora de la Administración en la nueva legislación de procedimiento y régimen jurídico</a:t>
            </a:r>
            <a:endParaRPr lang="es-ES" dirty="0"/>
          </a:p>
        </p:txBody>
      </p:sp>
      <p:sp>
        <p:nvSpPr>
          <p:cNvPr id="3" name="Subtítulo 2"/>
          <p:cNvSpPr>
            <a:spLocks noGrp="1"/>
          </p:cNvSpPr>
          <p:nvPr>
            <p:ph type="subTitle" idx="1"/>
          </p:nvPr>
        </p:nvSpPr>
        <p:spPr/>
        <p:txBody>
          <a:bodyPr/>
          <a:lstStyle/>
          <a:p>
            <a:endParaRPr lang="es-ES" dirty="0" smtClean="0"/>
          </a:p>
          <a:p>
            <a:r>
              <a:rPr lang="es-ES" dirty="0" smtClean="0"/>
              <a:t>Alejandro Huergo Lora</a:t>
            </a:r>
            <a:endParaRPr lang="es-ES" dirty="0"/>
          </a:p>
        </p:txBody>
      </p:sp>
    </p:spTree>
    <p:extLst>
      <p:ext uri="{BB962C8B-B14F-4D97-AF65-F5344CB8AC3E}">
        <p14:creationId xmlns:p14="http://schemas.microsoft.com/office/powerpoint/2010/main" val="39012716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Cambios normativos</a:t>
            </a:r>
            <a:endParaRPr lang="es-ES" dirty="0"/>
          </a:p>
        </p:txBody>
      </p:sp>
      <p:sp>
        <p:nvSpPr>
          <p:cNvPr id="3" name="Marcador de contenido 2"/>
          <p:cNvSpPr>
            <a:spLocks noGrp="1"/>
          </p:cNvSpPr>
          <p:nvPr>
            <p:ph idx="1"/>
          </p:nvPr>
        </p:nvSpPr>
        <p:spPr/>
        <p:txBody>
          <a:bodyPr/>
          <a:lstStyle/>
          <a:p>
            <a:r>
              <a:rPr lang="es-ES" dirty="0" smtClean="0"/>
              <a:t>Derogación de la Ley 30/1992 y del Reglamento de Procedimiento (RD 1398/1993).</a:t>
            </a:r>
          </a:p>
          <a:p>
            <a:r>
              <a:rPr lang="es-ES" dirty="0" smtClean="0"/>
              <a:t>División del régimen de la potestad sancionadora en dos Leyes.</a:t>
            </a:r>
          </a:p>
          <a:p>
            <a:r>
              <a:rPr lang="es-ES" dirty="0" smtClean="0"/>
              <a:t>Ya no hay una regulación específica del procedimiento sancionador.</a:t>
            </a:r>
          </a:p>
          <a:p>
            <a:r>
              <a:rPr lang="es-ES" dirty="0" smtClean="0"/>
              <a:t>Algunos preceptos </a:t>
            </a:r>
            <a:r>
              <a:rPr lang="es-ES" dirty="0" smtClean="0"/>
              <a:t>del procedimiento sancionador pasan a aplicarse al general (por ejemplo, actuaciones complementarias).</a:t>
            </a:r>
          </a:p>
          <a:p>
            <a:r>
              <a:rPr lang="es-ES" dirty="0" smtClean="0"/>
              <a:t>Se elevan de rango y pasan a aplicarse a todas las AAPP numerosos </a:t>
            </a:r>
            <a:r>
              <a:rPr lang="es-ES" dirty="0" smtClean="0"/>
              <a:t>artículos </a:t>
            </a:r>
            <a:r>
              <a:rPr lang="es-ES" dirty="0" smtClean="0"/>
              <a:t>del reglamento de 1993.</a:t>
            </a:r>
            <a:endParaRPr lang="es-ES" dirty="0"/>
          </a:p>
        </p:txBody>
      </p:sp>
    </p:spTree>
    <p:extLst>
      <p:ext uri="{BB962C8B-B14F-4D97-AF65-F5344CB8AC3E}">
        <p14:creationId xmlns:p14="http://schemas.microsoft.com/office/powerpoint/2010/main" val="29015519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Principios de la potestad sancionadora</a:t>
            </a:r>
            <a:endParaRPr lang="es-ES" dirty="0"/>
          </a:p>
        </p:txBody>
      </p:sp>
      <p:sp>
        <p:nvSpPr>
          <p:cNvPr id="3" name="Marcador de contenido 2"/>
          <p:cNvSpPr>
            <a:spLocks noGrp="1"/>
          </p:cNvSpPr>
          <p:nvPr>
            <p:ph idx="1"/>
          </p:nvPr>
        </p:nvSpPr>
        <p:spPr/>
        <p:txBody>
          <a:bodyPr/>
          <a:lstStyle/>
          <a:p>
            <a:r>
              <a:rPr lang="es-ES" dirty="0" smtClean="0"/>
              <a:t>Arts. 25-31 Ley 40/2015, frente a arts. 127-133 de la Ley 30/1992.</a:t>
            </a:r>
          </a:p>
          <a:p>
            <a:r>
              <a:rPr lang="es-ES" dirty="0" smtClean="0"/>
              <a:t>Veamos los cambios introducidos.</a:t>
            </a:r>
          </a:p>
          <a:p>
            <a:r>
              <a:rPr lang="es-ES" dirty="0" smtClean="0"/>
              <a:t>Ya no se dice que la potestad sancionadora ha sido “reconocida por la Constitución” (art. 25 frente al 127.1 Ley 30/1992).</a:t>
            </a:r>
            <a:endParaRPr lang="es-ES" dirty="0"/>
          </a:p>
        </p:txBody>
      </p:sp>
    </p:spTree>
    <p:extLst>
      <p:ext uri="{BB962C8B-B14F-4D97-AF65-F5344CB8AC3E}">
        <p14:creationId xmlns:p14="http://schemas.microsoft.com/office/powerpoint/2010/main" val="12181233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Sometimiento de la potestad disciplinaria a la Ley 40/2015</a:t>
            </a:r>
            <a:endParaRPr lang="es-ES" dirty="0"/>
          </a:p>
        </p:txBody>
      </p:sp>
      <p:sp>
        <p:nvSpPr>
          <p:cNvPr id="3" name="Marcador de contenido 2"/>
          <p:cNvSpPr>
            <a:spLocks noGrp="1"/>
          </p:cNvSpPr>
          <p:nvPr>
            <p:ph idx="1"/>
          </p:nvPr>
        </p:nvSpPr>
        <p:spPr/>
        <p:txBody>
          <a:bodyPr/>
          <a:lstStyle/>
          <a:p>
            <a:r>
              <a:rPr lang="es-ES" dirty="0" smtClean="0"/>
              <a:t>Lo afirma expresamente el </a:t>
            </a:r>
            <a:r>
              <a:rPr lang="es-ES" dirty="0" smtClean="0"/>
              <a:t>art. 25.3 frente a la exclusión del 127.3 de la Ley 30/1992.</a:t>
            </a:r>
          </a:p>
          <a:p>
            <a:r>
              <a:rPr lang="es-ES" dirty="0" smtClean="0"/>
              <a:t>La exclusión se basaba en la antigua teoría de las “relaciones de sujeción especial”.</a:t>
            </a:r>
          </a:p>
          <a:p>
            <a:r>
              <a:rPr lang="es-ES" dirty="0" smtClean="0"/>
              <a:t>Existen motivos para un tratamiento especial, sobre todo en materia de tipicidad.</a:t>
            </a:r>
          </a:p>
          <a:p>
            <a:r>
              <a:rPr lang="es-ES" dirty="0" smtClean="0"/>
              <a:t>La Ley 40/2015 se aplica a la potestad disciplinaria sobre personal funcionario </a:t>
            </a:r>
            <a:r>
              <a:rPr lang="es-ES" u="sng" dirty="0" smtClean="0"/>
              <a:t>y laboral</a:t>
            </a:r>
            <a:r>
              <a:rPr lang="es-ES" dirty="0" smtClean="0"/>
              <a:t>.</a:t>
            </a:r>
            <a:endParaRPr lang="es-ES" dirty="0"/>
          </a:p>
        </p:txBody>
      </p:sp>
    </p:spTree>
    <p:extLst>
      <p:ext uri="{BB962C8B-B14F-4D97-AF65-F5344CB8AC3E}">
        <p14:creationId xmlns:p14="http://schemas.microsoft.com/office/powerpoint/2010/main" val="26116706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Consecuencias concretas sobre la potestad disciplinaria</a:t>
            </a:r>
            <a:endParaRPr lang="es-ES" dirty="0"/>
          </a:p>
        </p:txBody>
      </p:sp>
      <p:sp>
        <p:nvSpPr>
          <p:cNvPr id="3" name="Marcador de contenido 2"/>
          <p:cNvSpPr>
            <a:spLocks noGrp="1"/>
          </p:cNvSpPr>
          <p:nvPr>
            <p:ph idx="1"/>
          </p:nvPr>
        </p:nvSpPr>
        <p:spPr/>
        <p:txBody>
          <a:bodyPr/>
          <a:lstStyle/>
          <a:p>
            <a:r>
              <a:rPr lang="es-ES" dirty="0" smtClean="0"/>
              <a:t>El EBEP permite que las faltas leves de funcionarios se establezcan mediante reglamento y que las faltas del personal laboral se establezcan mediante convenio colectivo.</a:t>
            </a:r>
          </a:p>
          <a:p>
            <a:r>
              <a:rPr lang="es-ES" dirty="0" smtClean="0"/>
              <a:t>El art. 27.1 de la Ley 40/2015 exige tipificación por Ley.</a:t>
            </a:r>
          </a:p>
          <a:p>
            <a:r>
              <a:rPr lang="es-ES" dirty="0" smtClean="0"/>
              <a:t>¿Se aplica directamente la Ley, sin esperar el plazo de adaptación de un año, previsto por la D.A. 17ª, 1, de la Ley 40/2015?</a:t>
            </a:r>
          </a:p>
          <a:p>
            <a:r>
              <a:rPr lang="es-ES" dirty="0" smtClean="0"/>
              <a:t>Tenemos el ejemplo de la entrada en vigor del EBEP y la anulación de sanciones por faltas graves tipificadas mediante reglamento: S. 13-5-2013 del Juzgado de lo Contencioso 2 de Orense (p.a. 259/2011).</a:t>
            </a:r>
            <a:endParaRPr lang="es-ES" dirty="0"/>
          </a:p>
        </p:txBody>
      </p:sp>
    </p:spTree>
    <p:extLst>
      <p:ext uri="{BB962C8B-B14F-4D97-AF65-F5344CB8AC3E}">
        <p14:creationId xmlns:p14="http://schemas.microsoft.com/office/powerpoint/2010/main" val="30544793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Sanciones en relaciones contractuales o </a:t>
            </a:r>
            <a:r>
              <a:rPr lang="es-ES" dirty="0" err="1" smtClean="0"/>
              <a:t>demaniales</a:t>
            </a:r>
            <a:endParaRPr lang="es-ES" dirty="0"/>
          </a:p>
        </p:txBody>
      </p:sp>
      <p:sp>
        <p:nvSpPr>
          <p:cNvPr id="3" name="Marcador de contenido 2"/>
          <p:cNvSpPr>
            <a:spLocks noGrp="1"/>
          </p:cNvSpPr>
          <p:nvPr>
            <p:ph idx="1"/>
          </p:nvPr>
        </p:nvSpPr>
        <p:spPr/>
        <p:txBody>
          <a:bodyPr/>
          <a:lstStyle/>
          <a:p>
            <a:r>
              <a:rPr lang="es-ES" dirty="0" smtClean="0"/>
              <a:t>El 25.4 de la Ley 40/2015 mantiene fuera del ámbito de aplicación de la Ley “</a:t>
            </a:r>
            <a:r>
              <a:rPr lang="es-ES" dirty="0"/>
              <a:t>la potestad sancionadora respecto de quienes estén vinculados a ellas </a:t>
            </a:r>
            <a:r>
              <a:rPr lang="es-ES" dirty="0" smtClean="0"/>
              <a:t>[las AAPP] por </a:t>
            </a:r>
            <a:r>
              <a:rPr lang="es-ES" dirty="0"/>
              <a:t>relaciones reguladas por la legislación de contratos del sector público o por la legislación patrimonial de las Administraciones </a:t>
            </a:r>
            <a:r>
              <a:rPr lang="es-ES" dirty="0" smtClean="0"/>
              <a:t>Públicas”.</a:t>
            </a:r>
          </a:p>
          <a:p>
            <a:r>
              <a:rPr lang="es-ES" dirty="0" smtClean="0"/>
              <a:t>“Penalidades” contractuales (no son sanciones administrativas).</a:t>
            </a:r>
          </a:p>
          <a:p>
            <a:r>
              <a:rPr lang="es-ES" dirty="0" smtClean="0"/>
              <a:t>Se excluyen figuras similares incluidas en autorizaciones o (sobre todo) concesiones </a:t>
            </a:r>
            <a:r>
              <a:rPr lang="es-ES" dirty="0" err="1" smtClean="0"/>
              <a:t>demaniales</a:t>
            </a:r>
            <a:r>
              <a:rPr lang="es-ES" dirty="0" smtClean="0"/>
              <a:t>.</a:t>
            </a:r>
          </a:p>
          <a:p>
            <a:r>
              <a:rPr lang="es-ES" dirty="0" smtClean="0"/>
              <a:t>Son sanciones sometidas a la Ley 40/2015 las del art. 192 LPAP.</a:t>
            </a:r>
            <a:endParaRPr lang="es-ES" dirty="0"/>
          </a:p>
        </p:txBody>
      </p:sp>
    </p:spTree>
    <p:extLst>
      <p:ext uri="{BB962C8B-B14F-4D97-AF65-F5344CB8AC3E}">
        <p14:creationId xmlns:p14="http://schemas.microsoft.com/office/powerpoint/2010/main" val="3624924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Retroactividad</a:t>
            </a:r>
            <a:endParaRPr lang="es-ES" dirty="0"/>
          </a:p>
        </p:txBody>
      </p:sp>
      <p:sp>
        <p:nvSpPr>
          <p:cNvPr id="3" name="Marcador de contenido 2"/>
          <p:cNvSpPr>
            <a:spLocks noGrp="1"/>
          </p:cNvSpPr>
          <p:nvPr>
            <p:ph idx="1"/>
          </p:nvPr>
        </p:nvSpPr>
        <p:spPr/>
        <p:txBody>
          <a:bodyPr>
            <a:normAutofit fontScale="92500" lnSpcReduction="10000"/>
          </a:bodyPr>
          <a:lstStyle/>
          <a:p>
            <a:r>
              <a:rPr lang="es-ES" dirty="0" smtClean="0"/>
              <a:t>Se aclara que la retroactividad </a:t>
            </a:r>
            <a:r>
              <a:rPr lang="es-ES" i="1" dirty="0" smtClean="0"/>
              <a:t>in </a:t>
            </a:r>
            <a:r>
              <a:rPr lang="es-ES" i="1" dirty="0" err="1" smtClean="0"/>
              <a:t>bonus</a:t>
            </a:r>
            <a:r>
              <a:rPr lang="es-ES" dirty="0" smtClean="0"/>
              <a:t> no incluye sólo la tipificación de infracciones, sino también las sanciones y los plazos de prescripción.</a:t>
            </a:r>
          </a:p>
          <a:p>
            <a:r>
              <a:rPr lang="es-ES" dirty="0" smtClean="0"/>
              <a:t>No se pueden combinar partes de la legislación antigua y de la nueva a voluntad: se aplica la nueva o la antigua </a:t>
            </a:r>
            <a:r>
              <a:rPr lang="es-ES" b="1" u="sng" dirty="0" smtClean="0"/>
              <a:t>en bloque</a:t>
            </a:r>
            <a:r>
              <a:rPr lang="es-ES" dirty="0" smtClean="0"/>
              <a:t>.</a:t>
            </a:r>
          </a:p>
          <a:p>
            <a:r>
              <a:rPr lang="es-ES" dirty="0" smtClean="0"/>
              <a:t>Se puede aplicar retroactivamente una nueva legislación incluso después de la imposición de la sanción (y de su firmeza), </a:t>
            </a:r>
            <a:r>
              <a:rPr lang="es-ES" b="1" u="sng" dirty="0" smtClean="0"/>
              <a:t>siempre que todavía no se haya ejecutado</a:t>
            </a:r>
            <a:r>
              <a:rPr lang="es-ES" dirty="0" smtClean="0"/>
              <a:t>. ¿Cauce procesal para ello?</a:t>
            </a:r>
          </a:p>
          <a:p>
            <a:r>
              <a:rPr lang="es-ES" dirty="0" smtClean="0"/>
              <a:t>Junto a la retroactividad (art. 25.1 CE), las sanciones tienen un régimen más favorable en caso de anulación de normas (40.2 LOTC, 73 LJ).</a:t>
            </a:r>
          </a:p>
          <a:p>
            <a:r>
              <a:rPr lang="es-ES" dirty="0" smtClean="0"/>
              <a:t>Diferencia importante con medidas de gravamen no sancionadoras (¿prohibiciones de contratar?).</a:t>
            </a:r>
            <a:endParaRPr lang="es-ES" dirty="0"/>
          </a:p>
        </p:txBody>
      </p:sp>
    </p:spTree>
    <p:extLst>
      <p:ext uri="{BB962C8B-B14F-4D97-AF65-F5344CB8AC3E}">
        <p14:creationId xmlns:p14="http://schemas.microsoft.com/office/powerpoint/2010/main" val="586447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Tipicidad (reserva de Ley)</a:t>
            </a:r>
            <a:endParaRPr lang="es-ES" dirty="0"/>
          </a:p>
        </p:txBody>
      </p:sp>
      <p:sp>
        <p:nvSpPr>
          <p:cNvPr id="3" name="Marcador de contenido 2"/>
          <p:cNvSpPr>
            <a:spLocks noGrp="1"/>
          </p:cNvSpPr>
          <p:nvPr>
            <p:ph idx="1"/>
          </p:nvPr>
        </p:nvSpPr>
        <p:spPr/>
        <p:txBody>
          <a:bodyPr/>
          <a:lstStyle/>
          <a:p>
            <a:r>
              <a:rPr lang="es-ES" dirty="0" smtClean="0"/>
              <a:t>No existen diferencias entre el artículo 27 y el 129 de la Ley 30/1992.</a:t>
            </a:r>
          </a:p>
          <a:p>
            <a:r>
              <a:rPr lang="es-ES" dirty="0" smtClean="0"/>
              <a:t>Recordemos que las infracciones han de ser tipificadas “como tales infracciones”. Sólo son sanciones las medidas de gravamen aplicadas a conductas prohibidas y contempladas como infracciones.</a:t>
            </a:r>
            <a:endParaRPr lang="es-ES" dirty="0"/>
          </a:p>
        </p:txBody>
      </p:sp>
    </p:spTree>
    <p:extLst>
      <p:ext uri="{BB962C8B-B14F-4D97-AF65-F5344CB8AC3E}">
        <p14:creationId xmlns:p14="http://schemas.microsoft.com/office/powerpoint/2010/main" val="42327750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smtClean="0"/>
              <a:t>Responsabilidad sancionadora y personalidad jurídica (28.1 de la Ley 40/2015 frente a 130.1)</a:t>
            </a:r>
            <a:endParaRPr lang="es-ES" dirty="0"/>
          </a:p>
        </p:txBody>
      </p:sp>
      <p:sp>
        <p:nvSpPr>
          <p:cNvPr id="3" name="Marcador de contenido 2"/>
          <p:cNvSpPr>
            <a:spLocks noGrp="1"/>
          </p:cNvSpPr>
          <p:nvPr>
            <p:ph idx="1"/>
          </p:nvPr>
        </p:nvSpPr>
        <p:spPr/>
        <p:txBody>
          <a:bodyPr/>
          <a:lstStyle/>
          <a:p>
            <a:r>
              <a:rPr lang="es-ES" dirty="0" smtClean="0"/>
              <a:t>Se mantiene la responsabilidad sancionadora de las personas jurídicas, incorporada ahora al Derecho penal.</a:t>
            </a:r>
          </a:p>
          <a:p>
            <a:pPr lvl="1">
              <a:buFont typeface="Wingdings" panose="05000000000000000000" pitchFamily="2" charset="2"/>
              <a:buChar char="Ø"/>
            </a:pPr>
            <a:r>
              <a:rPr lang="es-ES" dirty="0" smtClean="0"/>
              <a:t>El debate penalista (responsabilidad por hecho ajeno frente a delito propio de la persona jurídica) no tiene paralelo en la potestad sancionadora.</a:t>
            </a:r>
          </a:p>
          <a:p>
            <a:pPr lvl="1">
              <a:buFont typeface="Wingdings" panose="05000000000000000000" pitchFamily="2" charset="2"/>
              <a:buChar char="Ø"/>
            </a:pPr>
            <a:r>
              <a:rPr lang="es-ES" dirty="0" smtClean="0"/>
              <a:t>No está prevista la exención de responsabilidad por aplicación de mecanismos de </a:t>
            </a:r>
            <a:r>
              <a:rPr lang="es-ES" i="1" dirty="0" err="1" smtClean="0"/>
              <a:t>compliance</a:t>
            </a:r>
            <a:r>
              <a:rPr lang="es-ES" dirty="0" smtClean="0"/>
              <a:t>, aunque parece que se usan como atenuante por la CNMC.</a:t>
            </a:r>
          </a:p>
        </p:txBody>
      </p:sp>
    </p:spTree>
    <p:extLst>
      <p:ext uri="{BB962C8B-B14F-4D97-AF65-F5344CB8AC3E}">
        <p14:creationId xmlns:p14="http://schemas.microsoft.com/office/powerpoint/2010/main" val="35501705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Responsabilidad sancionadora de entes sin personalidad</a:t>
            </a:r>
            <a:endParaRPr lang="es-ES" dirty="0"/>
          </a:p>
        </p:txBody>
      </p:sp>
      <p:sp>
        <p:nvSpPr>
          <p:cNvPr id="3" name="Marcador de contenido 2"/>
          <p:cNvSpPr>
            <a:spLocks noGrp="1"/>
          </p:cNvSpPr>
          <p:nvPr>
            <p:ph idx="1"/>
          </p:nvPr>
        </p:nvSpPr>
        <p:spPr/>
        <p:txBody>
          <a:bodyPr/>
          <a:lstStyle/>
          <a:p>
            <a:r>
              <a:rPr lang="es-ES" dirty="0" smtClean="0"/>
              <a:t>Responsabilidad sancionadora de </a:t>
            </a:r>
            <a:r>
              <a:rPr lang="es-ES" b="1" u="sng" dirty="0" smtClean="0"/>
              <a:t>entes sin personalidad</a:t>
            </a:r>
            <a:r>
              <a:rPr lang="es-ES" dirty="0" smtClean="0"/>
              <a:t> “cuando una Ley les reconozca capacidad de obrar”.</a:t>
            </a:r>
          </a:p>
          <a:p>
            <a:pPr lvl="1">
              <a:buFont typeface="Wingdings" panose="05000000000000000000" pitchFamily="2" charset="2"/>
              <a:buChar char="Ø"/>
            </a:pPr>
            <a:r>
              <a:rPr lang="es-ES" dirty="0" smtClean="0"/>
              <a:t>Ejemplo: tributos.</a:t>
            </a:r>
          </a:p>
          <a:p>
            <a:pPr lvl="1">
              <a:buFont typeface="Wingdings" panose="05000000000000000000" pitchFamily="2" charset="2"/>
              <a:buChar char="Ø"/>
            </a:pPr>
            <a:r>
              <a:rPr lang="es-ES" dirty="0" smtClean="0"/>
              <a:t>Comunidades propiedad horizontal.</a:t>
            </a:r>
          </a:p>
          <a:p>
            <a:r>
              <a:rPr lang="es-ES" dirty="0" smtClean="0"/>
              <a:t>A falta de reconocimiento de capacidad, se sanciona a los comuneros y alguna sentencia niega legitimidad a la comunidad para impugnar la sanción: sentencia Sala TSJ </a:t>
            </a:r>
            <a:r>
              <a:rPr lang="es-ES" dirty="0" err="1" smtClean="0"/>
              <a:t>Extremadora</a:t>
            </a:r>
            <a:r>
              <a:rPr lang="es-ES" dirty="0" smtClean="0"/>
              <a:t>, 28-2-2007 (recurso de apelación 5/2007, </a:t>
            </a:r>
            <a:r>
              <a:rPr lang="es-ES" dirty="0"/>
              <a:t>JUR 2007\138091 </a:t>
            </a:r>
            <a:r>
              <a:rPr lang="es-ES" dirty="0" smtClean="0"/>
              <a:t>).</a:t>
            </a:r>
            <a:endParaRPr lang="es-ES" dirty="0"/>
          </a:p>
        </p:txBody>
      </p:sp>
    </p:spTree>
    <p:extLst>
      <p:ext uri="{BB962C8B-B14F-4D97-AF65-F5344CB8AC3E}">
        <p14:creationId xmlns:p14="http://schemas.microsoft.com/office/powerpoint/2010/main" val="41435805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Sanción administrativa y responsabilidad por daños: la situación inicial</a:t>
            </a:r>
            <a:endParaRPr lang="es-ES" dirty="0"/>
          </a:p>
        </p:txBody>
      </p:sp>
      <p:sp>
        <p:nvSpPr>
          <p:cNvPr id="3" name="Marcador de contenido 2"/>
          <p:cNvSpPr>
            <a:spLocks noGrp="1"/>
          </p:cNvSpPr>
          <p:nvPr>
            <p:ph idx="1"/>
          </p:nvPr>
        </p:nvSpPr>
        <p:spPr/>
        <p:txBody>
          <a:bodyPr/>
          <a:lstStyle/>
          <a:p>
            <a:r>
              <a:rPr lang="es-ES" dirty="0" smtClean="0"/>
              <a:t>Asunto importante, por ejemplo en materia de consumo.</a:t>
            </a:r>
          </a:p>
          <a:p>
            <a:r>
              <a:rPr lang="es-ES" dirty="0" smtClean="0"/>
              <a:t>La LPC daba por supuesto que sólo se podían reclamar en vía administrativa los daños causados </a:t>
            </a:r>
            <a:r>
              <a:rPr lang="es-ES" b="1" u="sng" dirty="0" smtClean="0"/>
              <a:t>a la Administración</a:t>
            </a:r>
            <a:r>
              <a:rPr lang="es-ES" dirty="0" smtClean="0"/>
              <a:t>, de modo que en ese caso se reconocía la posibilidad de incorporarlos a la resolución (art. 22.1 RD 1398/1993) y en otro caso se remitía a la vía judicial (130.2 Ley 30/1992).</a:t>
            </a:r>
          </a:p>
          <a:p>
            <a:r>
              <a:rPr lang="es-ES" dirty="0" smtClean="0"/>
              <a:t>El TR Consumidores, pese a las dudas, mantenía el mismo esquema (art. 48 TR Real Decreto Legislativo 1/2007).</a:t>
            </a:r>
            <a:endParaRPr lang="es-ES" dirty="0"/>
          </a:p>
        </p:txBody>
      </p:sp>
    </p:spTree>
    <p:extLst>
      <p:ext uri="{BB962C8B-B14F-4D97-AF65-F5344CB8AC3E}">
        <p14:creationId xmlns:p14="http://schemas.microsoft.com/office/powerpoint/2010/main" val="13423501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Sanción administrativa y responsabilidad por daños: la reforma</a:t>
            </a:r>
            <a:endParaRPr lang="es-ES" dirty="0"/>
          </a:p>
        </p:txBody>
      </p:sp>
      <p:sp>
        <p:nvSpPr>
          <p:cNvPr id="3" name="Marcador de contenido 2"/>
          <p:cNvSpPr>
            <a:spLocks noGrp="1"/>
          </p:cNvSpPr>
          <p:nvPr>
            <p:ph idx="1"/>
          </p:nvPr>
        </p:nvSpPr>
        <p:spPr/>
        <p:txBody>
          <a:bodyPr>
            <a:normAutofit fontScale="92500" lnSpcReduction="10000"/>
          </a:bodyPr>
          <a:lstStyle/>
          <a:p>
            <a:r>
              <a:rPr lang="es-ES" dirty="0" smtClean="0"/>
              <a:t>El nuevo artículo 28.2 dice que la parte del acto administrativo sancionador en la que se determina la indemnización se puede ejecutar como cualquier otro acto, sin exigir que los daños se hayan causado a la Administración.</a:t>
            </a:r>
          </a:p>
          <a:p>
            <a:r>
              <a:rPr lang="es-ES" dirty="0" smtClean="0"/>
              <a:t>“</a:t>
            </a:r>
            <a:r>
              <a:rPr lang="es-ES" dirty="0"/>
              <a:t>Las responsabilidades administrativas que se deriven de la comisión de una infracción serán compatibles con la exigencia al infractor de la reposición de la situación alterada por el mismo a su estado originario, así como con la indemnización por los daños y perjuicios causados</a:t>
            </a:r>
            <a:r>
              <a:rPr lang="es-ES" b="1" u="sng" dirty="0"/>
              <a:t>, que será determinada y exigida por el órgano al que corresponda el ejercicio de la potestad sancionadora</a:t>
            </a:r>
            <a:r>
              <a:rPr lang="es-ES" dirty="0"/>
              <a:t>. De no satisfacerse la indemnización en el plazo que al efecto se determine en función de su cuantía, </a:t>
            </a:r>
            <a:r>
              <a:rPr lang="es-ES" b="1" u="sng" dirty="0"/>
              <a:t>se procederá en la forma prevista en el artículo 101 de la Ley del Procedimiento Administrativo Común de las Administraciones </a:t>
            </a:r>
            <a:r>
              <a:rPr lang="es-ES" b="1" u="sng" dirty="0" smtClean="0"/>
              <a:t>Públicas</a:t>
            </a:r>
            <a:r>
              <a:rPr lang="es-ES" dirty="0" smtClean="0"/>
              <a:t>”.</a:t>
            </a:r>
          </a:p>
          <a:p>
            <a:endParaRPr lang="es-ES" dirty="0"/>
          </a:p>
        </p:txBody>
      </p:sp>
    </p:spTree>
    <p:extLst>
      <p:ext uri="{BB962C8B-B14F-4D97-AF65-F5344CB8AC3E}">
        <p14:creationId xmlns:p14="http://schemas.microsoft.com/office/powerpoint/2010/main" val="26430539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Elementos contradictorios</a:t>
            </a:r>
            <a:endParaRPr lang="es-ES" dirty="0"/>
          </a:p>
        </p:txBody>
      </p:sp>
      <p:sp>
        <p:nvSpPr>
          <p:cNvPr id="3" name="Marcador de contenido 2"/>
          <p:cNvSpPr>
            <a:spLocks noGrp="1"/>
          </p:cNvSpPr>
          <p:nvPr>
            <p:ph idx="1"/>
          </p:nvPr>
        </p:nvSpPr>
        <p:spPr/>
        <p:txBody>
          <a:bodyPr>
            <a:normAutofit fontScale="92500"/>
          </a:bodyPr>
          <a:lstStyle/>
          <a:p>
            <a:r>
              <a:rPr lang="es-ES" dirty="0" smtClean="0"/>
              <a:t>El nuevo artículo 28.1 es muy claro y no puede introducirse una distinción (sólo daños causados a la Administración) que no aparece en él.</a:t>
            </a:r>
          </a:p>
          <a:p>
            <a:r>
              <a:rPr lang="es-ES" dirty="0" smtClean="0"/>
              <a:t>En cambio, el 90.4 de la Ley 39/2015 reproduce el 22 del RD 1398/1993. </a:t>
            </a:r>
          </a:p>
          <a:p>
            <a:r>
              <a:rPr lang="es-ES" dirty="0" smtClean="0"/>
              <a:t>Hay dudas sobre la intención del legislador, pero prevalecería en todo caso la </a:t>
            </a:r>
            <a:r>
              <a:rPr lang="es-ES" i="1" dirty="0" err="1" smtClean="0"/>
              <a:t>voluntas</a:t>
            </a:r>
            <a:r>
              <a:rPr lang="es-ES" i="1" dirty="0" smtClean="0"/>
              <a:t> </a:t>
            </a:r>
            <a:r>
              <a:rPr lang="es-ES" i="1" dirty="0" err="1" smtClean="0"/>
              <a:t>legis</a:t>
            </a:r>
            <a:r>
              <a:rPr lang="es-ES" dirty="0" smtClean="0"/>
              <a:t>.</a:t>
            </a:r>
          </a:p>
          <a:p>
            <a:r>
              <a:rPr lang="es-ES" dirty="0" smtClean="0"/>
              <a:t>No existe ningún obstáculo constitucional o dogmático para que la Administración decida la responsabilidad civil del infractor.</a:t>
            </a:r>
          </a:p>
          <a:p>
            <a:r>
              <a:rPr lang="es-ES" dirty="0" smtClean="0"/>
              <a:t>Sí se pueden producir inconvenientes prácticos que reclamarían soluciones legislativas claras y adaptadas a distintos sectores.</a:t>
            </a:r>
            <a:endParaRPr lang="es-ES" dirty="0"/>
          </a:p>
        </p:txBody>
      </p:sp>
    </p:spTree>
    <p:extLst>
      <p:ext uri="{BB962C8B-B14F-4D97-AF65-F5344CB8AC3E}">
        <p14:creationId xmlns:p14="http://schemas.microsoft.com/office/powerpoint/2010/main" val="192314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Exigencia de culpabilidad</a:t>
            </a:r>
            <a:endParaRPr lang="es-ES" dirty="0"/>
          </a:p>
        </p:txBody>
      </p:sp>
      <p:sp>
        <p:nvSpPr>
          <p:cNvPr id="3" name="Marcador de contenido 2"/>
          <p:cNvSpPr>
            <a:spLocks noGrp="1"/>
          </p:cNvSpPr>
          <p:nvPr>
            <p:ph idx="1"/>
          </p:nvPr>
        </p:nvSpPr>
        <p:spPr/>
        <p:txBody>
          <a:bodyPr>
            <a:normAutofit lnSpcReduction="10000"/>
          </a:bodyPr>
          <a:lstStyle/>
          <a:p>
            <a:r>
              <a:rPr lang="es-ES" dirty="0" smtClean="0"/>
              <a:t>“Sólo podrán ser sancionadas por hechos constitutivos de infracción administrativa las personas…”</a:t>
            </a:r>
          </a:p>
          <a:p>
            <a:pPr lvl="1">
              <a:buFont typeface="Wingdings" panose="05000000000000000000" pitchFamily="2" charset="2"/>
              <a:buChar char="Ø"/>
            </a:pPr>
            <a:r>
              <a:rPr lang="es-ES" dirty="0" smtClean="0"/>
              <a:t>“que resulten responsables de los mismos </a:t>
            </a:r>
            <a:r>
              <a:rPr lang="es-ES" b="1" u="sng" dirty="0" smtClean="0"/>
              <a:t>aun a título de simple inobservancia</a:t>
            </a:r>
            <a:r>
              <a:rPr lang="es-ES" dirty="0" smtClean="0"/>
              <a:t>” (130.1 Ley 30/1992).</a:t>
            </a:r>
          </a:p>
          <a:p>
            <a:pPr lvl="1">
              <a:buFont typeface="Wingdings" panose="05000000000000000000" pitchFamily="2" charset="2"/>
              <a:buChar char="Ø"/>
            </a:pPr>
            <a:r>
              <a:rPr lang="es-ES" dirty="0" smtClean="0"/>
              <a:t>“que resulten responsables de los mismos </a:t>
            </a:r>
            <a:r>
              <a:rPr lang="es-ES" b="1" u="sng" dirty="0" smtClean="0"/>
              <a:t>a título de dolo o culpa</a:t>
            </a:r>
            <a:r>
              <a:rPr lang="es-ES" dirty="0" smtClean="0"/>
              <a:t>”.</a:t>
            </a:r>
          </a:p>
          <a:p>
            <a:r>
              <a:rPr lang="es-ES" dirty="0" smtClean="0"/>
              <a:t>Recepción explícita del principio constitucional de culpabilidad, que hace innecesaria la interpretación conforme a la Constitución (STC 76/1990).</a:t>
            </a:r>
          </a:p>
          <a:p>
            <a:r>
              <a:rPr lang="es-ES" dirty="0" smtClean="0"/>
              <a:t>El cambio real es reducido. Hay que introducir las eximentes y atenuantes, y examinar si el juicio implícito de diligencia debida de la norma sancionadora es constitucional.</a:t>
            </a:r>
            <a:endParaRPr lang="es-ES" dirty="0"/>
          </a:p>
        </p:txBody>
      </p:sp>
    </p:spTree>
    <p:extLst>
      <p:ext uri="{BB962C8B-B14F-4D97-AF65-F5344CB8AC3E}">
        <p14:creationId xmlns:p14="http://schemas.microsoft.com/office/powerpoint/2010/main" val="16578101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Solidaridad en la responsabilidad </a:t>
            </a:r>
            <a:r>
              <a:rPr lang="es-ES" dirty="0" smtClean="0"/>
              <a:t>sancionadora</a:t>
            </a:r>
            <a:endParaRPr lang="es-ES" dirty="0"/>
          </a:p>
        </p:txBody>
      </p:sp>
      <p:sp>
        <p:nvSpPr>
          <p:cNvPr id="3" name="Marcador de contenido 2"/>
          <p:cNvSpPr>
            <a:spLocks noGrp="1"/>
          </p:cNvSpPr>
          <p:nvPr>
            <p:ph idx="1"/>
          </p:nvPr>
        </p:nvSpPr>
        <p:spPr/>
        <p:txBody>
          <a:bodyPr>
            <a:normAutofit fontScale="92500"/>
          </a:bodyPr>
          <a:lstStyle/>
          <a:p>
            <a:r>
              <a:rPr lang="es-ES" dirty="0" smtClean="0"/>
              <a:t>Art. 28.3: “</a:t>
            </a:r>
            <a:r>
              <a:rPr lang="es-ES" dirty="0"/>
              <a:t>Cuando el cumplimiento de una obligación establecida por una norma con rango de Ley corresponda a varias personas conjuntamente, responderán de forma solidaria de las infracciones que, en su caso, se cometan y de las sanciones que se impongan. </a:t>
            </a:r>
            <a:r>
              <a:rPr lang="es-ES" b="1" u="sng" dirty="0"/>
              <a:t>No obstante, cuando la sanción sea pecuniaria y sea posible se individualizará en la resolución en función del grado de participación de cada </a:t>
            </a:r>
            <a:r>
              <a:rPr lang="es-ES" b="1" u="sng" dirty="0" smtClean="0"/>
              <a:t>responsable</a:t>
            </a:r>
            <a:r>
              <a:rPr lang="es-ES" dirty="0" smtClean="0"/>
              <a:t>” (añadido frente al 130.3 Ley 30/1992).</a:t>
            </a:r>
          </a:p>
          <a:p>
            <a:r>
              <a:rPr lang="es-ES" dirty="0" smtClean="0"/>
              <a:t>Una cosa es sancionar a varios sujetos, al haber cometido cada uno de ellos la infracción, y otra es exigir a uno de ellos el pago de la sanción impuesta a otro </a:t>
            </a:r>
            <a:r>
              <a:rPr lang="es-ES" b="1" u="sng" dirty="0" smtClean="0"/>
              <a:t>(que es inconstitucional)</a:t>
            </a:r>
            <a:r>
              <a:rPr lang="es-ES" dirty="0" smtClean="0"/>
              <a:t>.</a:t>
            </a:r>
          </a:p>
          <a:p>
            <a:r>
              <a:rPr lang="es-ES" dirty="0" smtClean="0"/>
              <a:t>La reforma ataja el primer problema, no el segundo.</a:t>
            </a:r>
            <a:endParaRPr lang="es-ES" dirty="0"/>
          </a:p>
        </p:txBody>
      </p:sp>
    </p:spTree>
    <p:extLst>
      <p:ext uri="{BB962C8B-B14F-4D97-AF65-F5344CB8AC3E}">
        <p14:creationId xmlns:p14="http://schemas.microsoft.com/office/powerpoint/2010/main" val="39407039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Responsabilidad por </a:t>
            </a:r>
            <a:r>
              <a:rPr lang="es-ES" i="1" dirty="0" smtClean="0"/>
              <a:t>culpa in vigilando</a:t>
            </a:r>
            <a:endParaRPr lang="es-ES" i="1" dirty="0"/>
          </a:p>
        </p:txBody>
      </p:sp>
      <p:sp>
        <p:nvSpPr>
          <p:cNvPr id="3" name="Marcador de contenido 2"/>
          <p:cNvSpPr>
            <a:spLocks noGrp="1"/>
          </p:cNvSpPr>
          <p:nvPr>
            <p:ph idx="1"/>
          </p:nvPr>
        </p:nvSpPr>
        <p:spPr/>
        <p:txBody>
          <a:bodyPr>
            <a:normAutofit/>
          </a:bodyPr>
          <a:lstStyle/>
          <a:p>
            <a:r>
              <a:rPr lang="es-ES" dirty="0" smtClean="0"/>
              <a:t>Art. 28.4 de la Ley 40/2015 frente al 130.3, párrafo 2º, de la Ley 30/1992.</a:t>
            </a:r>
          </a:p>
          <a:p>
            <a:r>
              <a:rPr lang="es-ES" dirty="0" smtClean="0"/>
              <a:t>Mediante Ley se podrá configurar como infracción administrativa el incumplimiento de la obligación de prevenir la comisión de </a:t>
            </a:r>
            <a:r>
              <a:rPr lang="es-ES" dirty="0" smtClean="0"/>
              <a:t>otras infracciones </a:t>
            </a:r>
            <a:r>
              <a:rPr lang="es-ES" dirty="0" smtClean="0"/>
              <a:t>administrativas por sujetos dependientes o vinculados.</a:t>
            </a:r>
          </a:p>
          <a:p>
            <a:pPr lvl="1">
              <a:buFont typeface="Wingdings" panose="05000000000000000000" pitchFamily="2" charset="2"/>
              <a:buChar char="Ø"/>
            </a:pPr>
            <a:r>
              <a:rPr lang="es-ES" dirty="0" smtClean="0"/>
              <a:t>El precepto no aporta nada: depende de la constitucionalidad de la medida.</a:t>
            </a:r>
          </a:p>
          <a:p>
            <a:pPr lvl="1">
              <a:buFont typeface="Wingdings" panose="05000000000000000000" pitchFamily="2" charset="2"/>
              <a:buChar char="Ø"/>
            </a:pPr>
            <a:r>
              <a:rPr lang="es-ES" dirty="0" smtClean="0"/>
              <a:t>La sanción al responsable por </a:t>
            </a:r>
            <a:r>
              <a:rPr lang="es-ES" i="1" dirty="0" smtClean="0"/>
              <a:t>culpa in vigilando</a:t>
            </a:r>
            <a:r>
              <a:rPr lang="es-ES" dirty="0" smtClean="0"/>
              <a:t>, ¿excluye la sanción al responsable directo?</a:t>
            </a:r>
          </a:p>
          <a:p>
            <a:pPr lvl="1">
              <a:buFont typeface="Wingdings" panose="05000000000000000000" pitchFamily="2" charset="2"/>
              <a:buChar char="Ø"/>
            </a:pPr>
            <a:r>
              <a:rPr lang="es-ES" dirty="0" smtClean="0"/>
              <a:t>La norma será constitucional en la medida en que exista una relación efectiva de dependencia o vigilancia. Dudas en el caso de los menores: </a:t>
            </a:r>
            <a:r>
              <a:rPr lang="es-ES_tradnl" dirty="0"/>
              <a:t>Sentencia del TSJ de Cantabria de 24 de abril de 1998 (recurso 1450/1997</a:t>
            </a:r>
            <a:r>
              <a:rPr lang="es-ES_tradnl" dirty="0" smtClean="0"/>
              <a:t>).</a:t>
            </a:r>
            <a:endParaRPr lang="es-ES" dirty="0"/>
          </a:p>
        </p:txBody>
      </p:sp>
    </p:spTree>
    <p:extLst>
      <p:ext uri="{BB962C8B-B14F-4D97-AF65-F5344CB8AC3E}">
        <p14:creationId xmlns:p14="http://schemas.microsoft.com/office/powerpoint/2010/main" val="34116685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Responsabilidad pecuniaria por sanciones impuestas a otros</a:t>
            </a:r>
            <a:endParaRPr lang="es-ES" dirty="0"/>
          </a:p>
        </p:txBody>
      </p:sp>
      <p:sp>
        <p:nvSpPr>
          <p:cNvPr id="3" name="Marcador de contenido 2"/>
          <p:cNvSpPr>
            <a:spLocks noGrp="1"/>
          </p:cNvSpPr>
          <p:nvPr>
            <p:ph idx="1"/>
          </p:nvPr>
        </p:nvSpPr>
        <p:spPr/>
        <p:txBody>
          <a:bodyPr/>
          <a:lstStyle/>
          <a:p>
            <a:r>
              <a:rPr lang="es-ES" dirty="0" smtClean="0"/>
              <a:t>Novedad del artículo 28.4 </a:t>
            </a:r>
            <a:r>
              <a:rPr lang="es-ES" i="1" dirty="0" smtClean="0"/>
              <a:t>in fine</a:t>
            </a:r>
            <a:r>
              <a:rPr lang="es-ES" dirty="0" smtClean="0"/>
              <a:t>: “</a:t>
            </a:r>
            <a:r>
              <a:rPr lang="es-ES" dirty="0"/>
              <a:t>Asimismo, </a:t>
            </a:r>
            <a:r>
              <a:rPr lang="es-ES" dirty="0" smtClean="0"/>
              <a:t>[las Leyes] podrán </a:t>
            </a:r>
            <a:r>
              <a:rPr lang="es-ES" dirty="0"/>
              <a:t>prever los supuestos en que determinadas personas </a:t>
            </a:r>
            <a:r>
              <a:rPr lang="es-ES" i="1" dirty="0"/>
              <a:t>responderán del pago de las sanciones pecuniarias impuestas a quienes de ellas dependan o estén </a:t>
            </a:r>
            <a:r>
              <a:rPr lang="es-ES" i="1" dirty="0" smtClean="0"/>
              <a:t>vinculadas</a:t>
            </a:r>
            <a:r>
              <a:rPr lang="es-ES" dirty="0" smtClean="0"/>
              <a:t>”.</a:t>
            </a:r>
          </a:p>
          <a:p>
            <a:r>
              <a:rPr lang="es-ES" dirty="0" smtClean="0"/>
              <a:t>No se trata de una infracción propia, sino ajena.</a:t>
            </a:r>
          </a:p>
          <a:p>
            <a:r>
              <a:rPr lang="es-ES" dirty="0" smtClean="0"/>
              <a:t>No es una responsabilidad sancionadora.</a:t>
            </a:r>
          </a:p>
          <a:p>
            <a:r>
              <a:rPr lang="es-ES" dirty="0" smtClean="0"/>
              <a:t>El fundamento último sería el 1903 CC.</a:t>
            </a:r>
          </a:p>
          <a:p>
            <a:r>
              <a:rPr lang="es-ES" dirty="0" smtClean="0"/>
              <a:t>Son dos vías distintas que puede elegir el legislador sectorial.</a:t>
            </a:r>
            <a:endParaRPr lang="es-ES" dirty="0"/>
          </a:p>
        </p:txBody>
      </p:sp>
    </p:spTree>
    <p:extLst>
      <p:ext uri="{BB962C8B-B14F-4D97-AF65-F5344CB8AC3E}">
        <p14:creationId xmlns:p14="http://schemas.microsoft.com/office/powerpoint/2010/main" val="5245458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Principio de proporcionalidad</a:t>
            </a:r>
            <a:endParaRPr lang="es-ES" dirty="0"/>
          </a:p>
        </p:txBody>
      </p:sp>
      <p:sp>
        <p:nvSpPr>
          <p:cNvPr id="3" name="Marcador de contenido 2"/>
          <p:cNvSpPr>
            <a:spLocks noGrp="1"/>
          </p:cNvSpPr>
          <p:nvPr>
            <p:ph idx="1"/>
          </p:nvPr>
        </p:nvSpPr>
        <p:spPr/>
        <p:txBody>
          <a:bodyPr/>
          <a:lstStyle/>
          <a:p>
            <a:r>
              <a:rPr lang="es-ES" dirty="0" smtClean="0"/>
              <a:t>Sigue sin aclararse en la normativa general cómo se consigue evitar que la sanción sea “rentable”.</a:t>
            </a:r>
          </a:p>
          <a:p>
            <a:r>
              <a:rPr lang="es-ES" dirty="0" smtClean="0"/>
              <a:t>Al imponer la sanción se debe verificar “la debida </a:t>
            </a:r>
            <a:r>
              <a:rPr lang="es-ES" b="1" u="sng" dirty="0" smtClean="0"/>
              <a:t>idoneidad</a:t>
            </a:r>
            <a:r>
              <a:rPr lang="es-ES" dirty="0" smtClean="0"/>
              <a:t> y </a:t>
            </a:r>
            <a:r>
              <a:rPr lang="es-ES" b="1" u="sng" dirty="0" smtClean="0"/>
              <a:t>necesidad</a:t>
            </a:r>
            <a:r>
              <a:rPr lang="es-ES" dirty="0" smtClean="0"/>
              <a:t> de la sanción a imponer” (art. 29.3), lo que amplía el juego de los jueces y la Administración.</a:t>
            </a:r>
          </a:p>
          <a:p>
            <a:r>
              <a:rPr lang="es-ES" dirty="0" smtClean="0"/>
              <a:t>Cambio en el art. 4.3 del RD 1398/1993, al transformarse en el 29.4 de la Ley 40/2015.</a:t>
            </a:r>
          </a:p>
          <a:p>
            <a:pPr lvl="1">
              <a:buFont typeface="Wingdings" panose="05000000000000000000" pitchFamily="2" charset="2"/>
              <a:buChar char="Ø"/>
            </a:pPr>
            <a:r>
              <a:rPr lang="es-ES" dirty="0" smtClean="0"/>
              <a:t>Cuando el “grado mínimo” de la horquilla (p.ej. de la sanción por infracciones graves) sea excesivo, ¿puede justificar el principio de proporcionalidad la aplicación de una sanción por infracción grave?</a:t>
            </a:r>
            <a:endParaRPr lang="es-ES" dirty="0"/>
          </a:p>
        </p:txBody>
      </p:sp>
    </p:spTree>
    <p:extLst>
      <p:ext uri="{BB962C8B-B14F-4D97-AF65-F5344CB8AC3E}">
        <p14:creationId xmlns:p14="http://schemas.microsoft.com/office/powerpoint/2010/main" val="4291202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Criterios de graduación de la sanción</a:t>
            </a:r>
            <a:endParaRPr lang="es-ES" dirty="0"/>
          </a:p>
        </p:txBody>
      </p:sp>
      <p:sp>
        <p:nvSpPr>
          <p:cNvPr id="3" name="Marcador de contenido 2"/>
          <p:cNvSpPr>
            <a:spLocks noGrp="1"/>
          </p:cNvSpPr>
          <p:nvPr>
            <p:ph idx="1"/>
          </p:nvPr>
        </p:nvSpPr>
        <p:spPr/>
        <p:txBody>
          <a:bodyPr>
            <a:normAutofit lnSpcReduction="10000"/>
          </a:bodyPr>
          <a:lstStyle/>
          <a:p>
            <a:r>
              <a:rPr lang="es-ES" dirty="0" smtClean="0"/>
              <a:t>Se menciona no sólo la intencionalidad, sino “el grado de culpabilidad” [art. 29.3.a)]. Se mantiene una concepción gradualista, frente a la idea penal de un salto cualitativo entre dolo y negligencia.</a:t>
            </a:r>
          </a:p>
          <a:p>
            <a:r>
              <a:rPr lang="es-ES" dirty="0" smtClean="0"/>
              <a:t>La “continuidad o persistencia” en la conducta infractora [art. 29.3.b)]. Está permitiendo a la Administración articular muchas modulaciones en función del “arrepentimiento” o adopción de medidas correctoras.</a:t>
            </a:r>
          </a:p>
          <a:p>
            <a:r>
              <a:rPr lang="es-ES" dirty="0" smtClean="0"/>
              <a:t>Para que se aprecie la reincidencia, no es necesario que la anterior infracción sea firme, basta que lo sea </a:t>
            </a:r>
            <a:r>
              <a:rPr lang="es-ES" b="1" u="sng" dirty="0" smtClean="0"/>
              <a:t>en vía administrativa</a:t>
            </a:r>
            <a:r>
              <a:rPr lang="es-ES" dirty="0" smtClean="0"/>
              <a:t> [art. 29.3.d)]. Falta un mecanismo de revisión en caso de anulación de la primera sanción.</a:t>
            </a:r>
            <a:endParaRPr lang="es-ES" dirty="0"/>
          </a:p>
        </p:txBody>
      </p:sp>
    </p:spTree>
    <p:extLst>
      <p:ext uri="{BB962C8B-B14F-4D97-AF65-F5344CB8AC3E}">
        <p14:creationId xmlns:p14="http://schemas.microsoft.com/office/powerpoint/2010/main" val="417382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Concursos</a:t>
            </a:r>
            <a:endParaRPr lang="es-ES" dirty="0"/>
          </a:p>
        </p:txBody>
      </p:sp>
      <p:sp>
        <p:nvSpPr>
          <p:cNvPr id="3" name="Marcador de contenido 2"/>
          <p:cNvSpPr>
            <a:spLocks noGrp="1"/>
          </p:cNvSpPr>
          <p:nvPr>
            <p:ph idx="1"/>
          </p:nvPr>
        </p:nvSpPr>
        <p:spPr/>
        <p:txBody>
          <a:bodyPr/>
          <a:lstStyle/>
          <a:p>
            <a:r>
              <a:rPr lang="es-ES" dirty="0" smtClean="0"/>
              <a:t>El art. 4.4 del RD 1398/1993 se incorpora al 29.5 de la Ley 40/2015: “</a:t>
            </a:r>
            <a:r>
              <a:rPr lang="es-ES" dirty="0"/>
              <a:t>Cuando de la comisión de una infracción derive necesariamente la comisión de otra u otras, se deberá imponer únicamente la sanción correspondiente a la infracción más grave </a:t>
            </a:r>
            <a:r>
              <a:rPr lang="es-ES" dirty="0" smtClean="0"/>
              <a:t>cometida”.</a:t>
            </a:r>
          </a:p>
          <a:p>
            <a:r>
              <a:rPr lang="es-ES" dirty="0" smtClean="0"/>
              <a:t>El tratamiento de los concursos es muy incompleto.</a:t>
            </a:r>
            <a:endParaRPr lang="es-ES" dirty="0"/>
          </a:p>
        </p:txBody>
      </p:sp>
    </p:spTree>
    <p:extLst>
      <p:ext uri="{BB962C8B-B14F-4D97-AF65-F5344CB8AC3E}">
        <p14:creationId xmlns:p14="http://schemas.microsoft.com/office/powerpoint/2010/main" val="25000503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Infracción continuada</a:t>
            </a:r>
            <a:endParaRPr lang="es-ES" dirty="0"/>
          </a:p>
        </p:txBody>
      </p:sp>
      <p:sp>
        <p:nvSpPr>
          <p:cNvPr id="3" name="Marcador de contenido 2"/>
          <p:cNvSpPr>
            <a:spLocks noGrp="1"/>
          </p:cNvSpPr>
          <p:nvPr>
            <p:ph idx="1"/>
          </p:nvPr>
        </p:nvSpPr>
        <p:spPr/>
        <p:txBody>
          <a:bodyPr>
            <a:normAutofit fontScale="92500" lnSpcReduction="10000"/>
          </a:bodyPr>
          <a:lstStyle/>
          <a:p>
            <a:r>
              <a:rPr lang="es-ES" dirty="0" smtClean="0"/>
              <a:t>El art. 29.6 incorpora a la Ley el 4.6 del RD 1398/1993: “</a:t>
            </a:r>
            <a:r>
              <a:rPr lang="es-ES" dirty="0"/>
              <a:t>Será sancionable, como infracción continuada, la realización de una pluralidad de acciones u omisiones que infrinjan el mismo o semejantes preceptos administrativos, en ejecución de un plan preconcebido o aprovechando idéntica </a:t>
            </a:r>
            <a:r>
              <a:rPr lang="es-ES" dirty="0" smtClean="0"/>
              <a:t>ocasión”.</a:t>
            </a:r>
          </a:p>
          <a:p>
            <a:r>
              <a:rPr lang="es-ES" dirty="0" smtClean="0"/>
              <a:t>La infracción continuada favorece al infractor en cuanto a la dosificación de la sanción (sólo se impone una, art. 74.1 CP) y le perjudica en cuanto al plazo de prescripción.</a:t>
            </a:r>
          </a:p>
          <a:p>
            <a:r>
              <a:rPr lang="es-ES" dirty="0" smtClean="0"/>
              <a:t>El art. 63.3 de la Ley 39/2015 eleva de rango al art. 4.6 del RD 1398/1993: “</a:t>
            </a:r>
            <a:r>
              <a:rPr lang="es-ES_tradnl" dirty="0"/>
              <a:t>No se podrán iniciar nuevos procedimientos sancionadores por hechos o conductas tipificados como infracciones en cuya comisión el infractor persista de forma continuada, en tanto no haya recaído una primera resolución sancionadora de los mismos, con carácter </a:t>
            </a:r>
            <a:r>
              <a:rPr lang="es-ES_tradnl" dirty="0" smtClean="0"/>
              <a:t>ejecutivo”.</a:t>
            </a:r>
            <a:endParaRPr lang="es-ES" dirty="0"/>
          </a:p>
        </p:txBody>
      </p:sp>
    </p:spTree>
    <p:extLst>
      <p:ext uri="{BB962C8B-B14F-4D97-AF65-F5344CB8AC3E}">
        <p14:creationId xmlns:p14="http://schemas.microsoft.com/office/powerpoint/2010/main" val="40607203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Prescripción en infracciones continuadas o permanentes</a:t>
            </a:r>
            <a:endParaRPr lang="es-ES" dirty="0"/>
          </a:p>
        </p:txBody>
      </p:sp>
      <p:sp>
        <p:nvSpPr>
          <p:cNvPr id="3" name="Marcador de contenido 2"/>
          <p:cNvSpPr>
            <a:spLocks noGrp="1"/>
          </p:cNvSpPr>
          <p:nvPr>
            <p:ph idx="1"/>
          </p:nvPr>
        </p:nvSpPr>
        <p:spPr/>
        <p:txBody>
          <a:bodyPr>
            <a:normAutofit fontScale="92500" lnSpcReduction="20000"/>
          </a:bodyPr>
          <a:lstStyle/>
          <a:p>
            <a:r>
              <a:rPr lang="es-ES" dirty="0" smtClean="0"/>
              <a:t>Nueva regla sobre prescripción de infracciones continuadas o permanentes (comparar con el art. 132.1 CP): </a:t>
            </a:r>
          </a:p>
          <a:p>
            <a:pPr lvl="1">
              <a:buFont typeface="Wingdings" panose="05000000000000000000" pitchFamily="2" charset="2"/>
              <a:buChar char="Ø"/>
            </a:pPr>
            <a:r>
              <a:rPr lang="es-ES" dirty="0" smtClean="0"/>
              <a:t>“</a:t>
            </a:r>
            <a:r>
              <a:rPr lang="es-ES" dirty="0"/>
              <a:t>En el caso de infracciones continuadas o permanentes, el plazo comenzará a correr desde que finalizó la conducta </a:t>
            </a:r>
            <a:r>
              <a:rPr lang="es-ES" dirty="0" smtClean="0"/>
              <a:t>infractora” (art. 30.2 </a:t>
            </a:r>
            <a:r>
              <a:rPr lang="es-ES" i="1" dirty="0" smtClean="0"/>
              <a:t>in fine</a:t>
            </a:r>
            <a:r>
              <a:rPr lang="es-ES" dirty="0" smtClean="0"/>
              <a:t>).</a:t>
            </a:r>
          </a:p>
          <a:p>
            <a:pPr lvl="1">
              <a:buFont typeface="Wingdings" panose="05000000000000000000" pitchFamily="2" charset="2"/>
              <a:buChar char="Ø"/>
            </a:pPr>
            <a:r>
              <a:rPr lang="es-ES" dirty="0" smtClean="0"/>
              <a:t>“</a:t>
            </a:r>
            <a:r>
              <a:rPr lang="es-ES" dirty="0"/>
              <a:t>En los casos de delito continuado, delito permanente, así como en las infracciones que exijan habitualidad, tales términos se computarán, respectivamente, desde el día en que se realizó la última infracción, desde que se eliminó la situación ilícita o desde que cesó la </a:t>
            </a:r>
            <a:r>
              <a:rPr lang="es-ES" dirty="0" smtClean="0"/>
              <a:t>conducta” (art. 132.1 CP).</a:t>
            </a:r>
          </a:p>
          <a:p>
            <a:r>
              <a:rPr lang="es-ES" dirty="0" smtClean="0"/>
              <a:t>Dudas en las infracciones permanentes:</a:t>
            </a:r>
          </a:p>
          <a:p>
            <a:pPr lvl="1">
              <a:buFont typeface="Wingdings" panose="05000000000000000000" pitchFamily="2" charset="2"/>
              <a:buChar char="Ø"/>
            </a:pPr>
            <a:r>
              <a:rPr lang="es-ES" dirty="0" smtClean="0"/>
              <a:t>Infracciones urbanísticas: construcciones ilegales (“</a:t>
            </a:r>
            <a:r>
              <a:rPr lang="es-ES" dirty="0"/>
              <a:t>No es lo mismo una actividad delictiva "continuada" o un "delito permanente" que un delito "instantáneo cuyos efectos perduran en el </a:t>
            </a:r>
            <a:r>
              <a:rPr lang="es-ES" dirty="0" smtClean="0"/>
              <a:t>tiempo“).</a:t>
            </a:r>
          </a:p>
          <a:p>
            <a:pPr lvl="1">
              <a:buFont typeface="Wingdings" panose="05000000000000000000" pitchFamily="2" charset="2"/>
              <a:buChar char="Ø"/>
            </a:pPr>
            <a:r>
              <a:rPr lang="es-ES" dirty="0" smtClean="0"/>
              <a:t>Protección de datos: mientras el dato siga en el fichero (SAN 27-1-2012, recurso 817/2010, </a:t>
            </a:r>
            <a:r>
              <a:rPr lang="es-ES" dirty="0"/>
              <a:t>RJCA </a:t>
            </a:r>
            <a:r>
              <a:rPr lang="es-ES" dirty="0" smtClean="0"/>
              <a:t>2012\261).</a:t>
            </a:r>
          </a:p>
          <a:p>
            <a:pPr lvl="1">
              <a:buFont typeface="Wingdings" panose="05000000000000000000" pitchFamily="2" charset="2"/>
              <a:buChar char="Ø"/>
            </a:pPr>
            <a:r>
              <a:rPr lang="es-ES" dirty="0" smtClean="0"/>
              <a:t>Omisión de información: sentencia de</a:t>
            </a:r>
            <a:r>
              <a:rPr lang="es-ES" dirty="0"/>
              <a:t> 17-5-99, RJ </a:t>
            </a:r>
            <a:r>
              <a:rPr lang="es-ES" dirty="0" smtClean="0"/>
              <a:t>4147.</a:t>
            </a:r>
            <a:endParaRPr lang="es-ES" dirty="0"/>
          </a:p>
        </p:txBody>
      </p:sp>
    </p:spTree>
    <p:extLst>
      <p:ext uri="{BB962C8B-B14F-4D97-AF65-F5344CB8AC3E}">
        <p14:creationId xmlns:p14="http://schemas.microsoft.com/office/powerpoint/2010/main" val="1079197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Interrupción del plazo de prescripción de las infracciones</a:t>
            </a:r>
            <a:endParaRPr lang="es-ES_tradnl" dirty="0"/>
          </a:p>
        </p:txBody>
      </p:sp>
      <p:sp>
        <p:nvSpPr>
          <p:cNvPr id="3" name="2 Marcador de contenido"/>
          <p:cNvSpPr>
            <a:spLocks noGrp="1"/>
          </p:cNvSpPr>
          <p:nvPr>
            <p:ph idx="1"/>
          </p:nvPr>
        </p:nvSpPr>
        <p:spPr/>
        <p:txBody>
          <a:bodyPr>
            <a:normAutofit fontScale="92500" lnSpcReduction="20000"/>
          </a:bodyPr>
          <a:lstStyle/>
          <a:p>
            <a:r>
              <a:rPr lang="es-ES" dirty="0" smtClean="0"/>
              <a:t>Antes: “la iniciación, con conocimiento del interesado, </a:t>
            </a:r>
            <a:r>
              <a:rPr lang="es-ES" b="1" u="sng" dirty="0" smtClean="0"/>
              <a:t>del procedimiento sancionador</a:t>
            </a:r>
            <a:r>
              <a:rPr lang="es-ES" dirty="0" smtClean="0"/>
              <a:t>” (art. 132.2 Ley 30/1992).</a:t>
            </a:r>
          </a:p>
          <a:p>
            <a:r>
              <a:rPr lang="es-ES" dirty="0" smtClean="0"/>
              <a:t>Ahora: “la iniciación, con conocimiento del interesado, de </a:t>
            </a:r>
            <a:r>
              <a:rPr lang="es-ES" b="1" u="sng" dirty="0" smtClean="0"/>
              <a:t>un procedimiento administrativo de naturaleza sancionadora</a:t>
            </a:r>
            <a:r>
              <a:rPr lang="es-ES" dirty="0" smtClean="0"/>
              <a:t>” (art. 30.2 Ley 40/2015).</a:t>
            </a:r>
          </a:p>
          <a:p>
            <a:r>
              <a:rPr lang="es-ES" dirty="0" smtClean="0"/>
              <a:t>Puede querer decir que, aunque finalmente el procedimiento en el que se dicte la sanción sea otro, cualquier procedimiento sancionador interrumpe la prescripción.</a:t>
            </a:r>
          </a:p>
          <a:p>
            <a:r>
              <a:rPr lang="es-ES" dirty="0" smtClean="0"/>
              <a:t>Apunta correctamente a la diferencia entre procedimientos sancionadores y de otra naturaleza.</a:t>
            </a:r>
          </a:p>
          <a:p>
            <a:r>
              <a:rPr lang="es-ES" dirty="0" smtClean="0"/>
              <a:t>Problema: procedimientos sancionadores que requieren un previo procedimiento para depurar la legalidad de la conducta (urbanismo).</a:t>
            </a:r>
            <a:endParaRPr lang="es-ES_tradnl" dirty="0"/>
          </a:p>
        </p:txBody>
      </p:sp>
    </p:spTree>
    <p:extLst>
      <p:ext uri="{BB962C8B-B14F-4D97-AF65-F5344CB8AC3E}">
        <p14:creationId xmlns:p14="http://schemas.microsoft.com/office/powerpoint/2010/main" val="24535029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Plazo de prescripción de las sanciones</a:t>
            </a:r>
            <a:endParaRPr lang="es-ES_tradnl" dirty="0"/>
          </a:p>
        </p:txBody>
      </p:sp>
      <p:sp>
        <p:nvSpPr>
          <p:cNvPr id="3" name="2 Marcador de contenido"/>
          <p:cNvSpPr>
            <a:spLocks noGrp="1"/>
          </p:cNvSpPr>
          <p:nvPr>
            <p:ph idx="1"/>
          </p:nvPr>
        </p:nvSpPr>
        <p:spPr/>
        <p:txBody>
          <a:bodyPr>
            <a:normAutofit fontScale="92500" lnSpcReduction="10000"/>
          </a:bodyPr>
          <a:lstStyle/>
          <a:p>
            <a:r>
              <a:rPr lang="es-ES" dirty="0" smtClean="0"/>
              <a:t>Antes: “desde el día siguiente a aquel en que </a:t>
            </a:r>
            <a:r>
              <a:rPr lang="es-ES" b="1" u="sng" dirty="0" smtClean="0"/>
              <a:t>adquiera firmeza</a:t>
            </a:r>
            <a:r>
              <a:rPr lang="es-ES" dirty="0" smtClean="0"/>
              <a:t> la resolución por la que se impone la sanción” (art. 132.3 Ley 30/1992).</a:t>
            </a:r>
          </a:p>
          <a:p>
            <a:r>
              <a:rPr lang="es-ES" dirty="0" smtClean="0"/>
              <a:t>Ahora: “desde el día siguiente a aquel en que </a:t>
            </a:r>
            <a:r>
              <a:rPr lang="es-ES" b="1" u="sng" dirty="0" smtClean="0"/>
              <a:t>sea ejecutable</a:t>
            </a:r>
            <a:r>
              <a:rPr lang="es-ES" dirty="0" smtClean="0"/>
              <a:t> la resolución por la que se impone la sanción o haya transcurrido el plazo para recurrirla” (art. 30.3 Ley 40/2015).</a:t>
            </a:r>
          </a:p>
          <a:p>
            <a:r>
              <a:rPr lang="es-ES" dirty="0" smtClean="0"/>
              <a:t>Los plazos de prescripción para ejercer un derecho comienzan a correr desde que el derecho puede ejercitarse.</a:t>
            </a:r>
          </a:p>
          <a:p>
            <a:r>
              <a:rPr lang="es-ES" dirty="0" smtClean="0"/>
              <a:t>Antes, se podía ejecutar la sanción sin que corriera el plazo de prescripción.</a:t>
            </a:r>
          </a:p>
          <a:p>
            <a:r>
              <a:rPr lang="es-ES" dirty="0" smtClean="0"/>
              <a:t>La sanción es ejecutable cuando haya transcurrido un mes sin interposición de recurso administrativo o cuando éste sea resuelto expresamente (art. 90.3 Ley 39/2015).</a:t>
            </a:r>
            <a:endParaRPr lang="es-ES_tradnl" dirty="0"/>
          </a:p>
        </p:txBody>
      </p:sp>
    </p:spTree>
    <p:extLst>
      <p:ext uri="{BB962C8B-B14F-4D97-AF65-F5344CB8AC3E}">
        <p14:creationId xmlns:p14="http://schemas.microsoft.com/office/powerpoint/2010/main" val="28136003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Prescripción de la sanción y recursos administrativos</a:t>
            </a:r>
            <a:endParaRPr lang="es-ES_tradnl" dirty="0"/>
          </a:p>
        </p:txBody>
      </p:sp>
      <p:sp>
        <p:nvSpPr>
          <p:cNvPr id="3" name="2 Marcador de contenido"/>
          <p:cNvSpPr>
            <a:spLocks noGrp="1"/>
          </p:cNvSpPr>
          <p:nvPr>
            <p:ph idx="1"/>
          </p:nvPr>
        </p:nvSpPr>
        <p:spPr/>
        <p:txBody>
          <a:bodyPr>
            <a:normAutofit fontScale="92500"/>
          </a:bodyPr>
          <a:lstStyle/>
          <a:p>
            <a:r>
              <a:rPr lang="es-ES" dirty="0" smtClean="0"/>
              <a:t>Se trata de evitar un “punto ciego” en el que la Administración permanece inactiva pero no corre ningún plazo de prescripción (de la infracción ni de la sanción) ni de caducidad del procedimiento.</a:t>
            </a:r>
          </a:p>
          <a:p>
            <a:r>
              <a:rPr lang="es-ES" dirty="0" smtClean="0"/>
              <a:t>En ese “punto ciego”, la Administración tampoco puede ejecutar la sanción.</a:t>
            </a:r>
          </a:p>
          <a:p>
            <a:r>
              <a:rPr lang="es-ES" dirty="0" smtClean="0"/>
              <a:t>Se producía cuando había silencio administrativo en el recurso de alzada.</a:t>
            </a:r>
          </a:p>
          <a:p>
            <a:r>
              <a:rPr lang="es-ES" dirty="0" smtClean="0"/>
              <a:t>Ahora se dice que en ese caso comenzará a correr el plazo de prescripción de la sanción desde que se produzca ese silencio (art. 30.3).</a:t>
            </a:r>
          </a:p>
          <a:p>
            <a:r>
              <a:rPr lang="es-ES" dirty="0" smtClean="0"/>
              <a:t>¿Qué pasa en caso de silencio administrativo en el recurso de reposición, cuya interposición también impide, ahora, ejecutar la sanción?</a:t>
            </a:r>
            <a:endParaRPr lang="es-ES_tradnl" dirty="0"/>
          </a:p>
        </p:txBody>
      </p:sp>
    </p:spTree>
    <p:extLst>
      <p:ext uri="{BB962C8B-B14F-4D97-AF65-F5344CB8AC3E}">
        <p14:creationId xmlns:p14="http://schemas.microsoft.com/office/powerpoint/2010/main" val="27782983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i="1" dirty="0" smtClean="0"/>
              <a:t>Non bis in </a:t>
            </a:r>
            <a:r>
              <a:rPr lang="es-ES" i="1" dirty="0" err="1" smtClean="0"/>
              <a:t>idem</a:t>
            </a:r>
            <a:endParaRPr lang="es-ES_tradnl" i="1" dirty="0"/>
          </a:p>
        </p:txBody>
      </p:sp>
      <p:sp>
        <p:nvSpPr>
          <p:cNvPr id="3" name="2 Marcador de contenido"/>
          <p:cNvSpPr>
            <a:spLocks noGrp="1"/>
          </p:cNvSpPr>
          <p:nvPr>
            <p:ph idx="1"/>
          </p:nvPr>
        </p:nvSpPr>
        <p:spPr/>
        <p:txBody>
          <a:bodyPr/>
          <a:lstStyle/>
          <a:p>
            <a:r>
              <a:rPr lang="es-ES" dirty="0" smtClean="0"/>
              <a:t>Aplicación “imperfecta” en el art. 31.2 Ley 40/2015: “</a:t>
            </a:r>
            <a:r>
              <a:rPr lang="es-ES_tradnl" dirty="0"/>
              <a:t>Cuando un órgano de la Unión Europea hubiera impuesto una sanción por los mismos hechos, y siempre que no concurra la identidad de sujeto y fundamento, el órgano competente para resolver deberá tenerla en cuenta a efectos de graduar la que, en su caso, deba imponer, pudiendo minorarla, sin perjuicio de declarar la comisión de la </a:t>
            </a:r>
            <a:r>
              <a:rPr lang="es-ES_tradnl" dirty="0" smtClean="0"/>
              <a:t>infracción”.</a:t>
            </a:r>
          </a:p>
          <a:p>
            <a:r>
              <a:rPr lang="es-ES" dirty="0" smtClean="0"/>
              <a:t>Si no hay identidad de sujeto y fundamento, no es fácil aplicar el principio.</a:t>
            </a:r>
          </a:p>
          <a:p>
            <a:r>
              <a:rPr lang="es-ES" dirty="0" smtClean="0"/>
              <a:t>¿Se trata de un concurso?</a:t>
            </a:r>
            <a:endParaRPr lang="es-ES_tradnl" dirty="0"/>
          </a:p>
        </p:txBody>
      </p:sp>
    </p:spTree>
    <p:extLst>
      <p:ext uri="{BB962C8B-B14F-4D97-AF65-F5344CB8AC3E}">
        <p14:creationId xmlns:p14="http://schemas.microsoft.com/office/powerpoint/2010/main" val="2025798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Procedimiento sancionador</a:t>
            </a:r>
            <a:endParaRPr lang="es-ES_tradnl" dirty="0"/>
          </a:p>
        </p:txBody>
      </p:sp>
      <p:sp>
        <p:nvSpPr>
          <p:cNvPr id="3" name="2 Marcador de contenido"/>
          <p:cNvSpPr>
            <a:spLocks noGrp="1"/>
          </p:cNvSpPr>
          <p:nvPr>
            <p:ph idx="1"/>
          </p:nvPr>
        </p:nvSpPr>
        <p:spPr/>
        <p:txBody>
          <a:bodyPr/>
          <a:lstStyle/>
          <a:p>
            <a:r>
              <a:rPr lang="es-ES" dirty="0" smtClean="0"/>
              <a:t>Regulado en múltiples preceptos de la Ley 39/2015.</a:t>
            </a:r>
          </a:p>
          <a:p>
            <a:r>
              <a:rPr lang="es-ES" dirty="0" smtClean="0"/>
              <a:t>Desconectados: ej. </a:t>
            </a:r>
            <a:r>
              <a:rPr lang="es-ES" dirty="0"/>
              <a:t>l</a:t>
            </a:r>
            <a:r>
              <a:rPr lang="es-ES" dirty="0" smtClean="0"/>
              <a:t>a garantía de procedimiento está en el art. 63.2.</a:t>
            </a:r>
          </a:p>
          <a:p>
            <a:r>
              <a:rPr lang="es-ES" dirty="0" smtClean="0"/>
              <a:t>Pasa a integrarse más en el procedimiento administrativo común.</a:t>
            </a:r>
          </a:p>
          <a:p>
            <a:r>
              <a:rPr lang="es-ES" dirty="0" smtClean="0"/>
              <a:t>No tiene en cuenta las exigencias constitucionales especiales.</a:t>
            </a:r>
          </a:p>
          <a:p>
            <a:r>
              <a:rPr lang="es-ES" dirty="0" smtClean="0"/>
              <a:t>Triple cuestión:</a:t>
            </a:r>
          </a:p>
          <a:p>
            <a:pPr lvl="1">
              <a:buFont typeface="Wingdings" panose="05000000000000000000" pitchFamily="2" charset="2"/>
              <a:buChar char="Ø"/>
            </a:pPr>
            <a:r>
              <a:rPr lang="es-ES" dirty="0" smtClean="0"/>
              <a:t>¿Qué diferencia las sanciones de otras medidas de gravamen?</a:t>
            </a:r>
          </a:p>
          <a:p>
            <a:pPr lvl="1">
              <a:buFont typeface="Wingdings" panose="05000000000000000000" pitchFamily="2" charset="2"/>
              <a:buChar char="Ø"/>
            </a:pPr>
            <a:r>
              <a:rPr lang="es-ES" dirty="0" smtClean="0"/>
              <a:t>¿Qué diferencia a las sanciones de las penas?</a:t>
            </a:r>
          </a:p>
          <a:p>
            <a:pPr lvl="1">
              <a:buFont typeface="Wingdings" panose="05000000000000000000" pitchFamily="2" charset="2"/>
              <a:buChar char="Ø"/>
            </a:pPr>
            <a:r>
              <a:rPr lang="es-ES" dirty="0" smtClean="0"/>
              <a:t>¿Por qué las sanciones deben tener reglas y garantías que no tienen otros actos administrativos?</a:t>
            </a:r>
            <a:endParaRPr lang="es-ES_tradnl" dirty="0"/>
          </a:p>
        </p:txBody>
      </p:sp>
    </p:spTree>
    <p:extLst>
      <p:ext uri="{BB962C8B-B14F-4D97-AF65-F5344CB8AC3E}">
        <p14:creationId xmlns:p14="http://schemas.microsoft.com/office/powerpoint/2010/main" val="6279144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Actuaciones previas (información reservada)</a:t>
            </a:r>
            <a:endParaRPr lang="es-ES_tradnl" dirty="0"/>
          </a:p>
        </p:txBody>
      </p:sp>
      <p:sp>
        <p:nvSpPr>
          <p:cNvPr id="3" name="2 Marcador de contenido"/>
          <p:cNvSpPr>
            <a:spLocks noGrp="1"/>
          </p:cNvSpPr>
          <p:nvPr>
            <p:ph idx="1"/>
          </p:nvPr>
        </p:nvSpPr>
        <p:spPr/>
        <p:txBody>
          <a:bodyPr/>
          <a:lstStyle/>
          <a:p>
            <a:r>
              <a:rPr lang="es-ES" dirty="0" smtClean="0"/>
              <a:t>Esta institución reservada hasta ahora al procedimiento sancionador (art. 12 RD 1398/1993), se extiende a cualquier ámbito (art. 55 Ley 39/2015).</a:t>
            </a:r>
          </a:p>
          <a:p>
            <a:r>
              <a:rPr lang="es-ES" dirty="0" smtClean="0"/>
              <a:t>Facilita a la Administración eludir la regulación de la caducidad porque las actuaciones previas no consumen tiempo de tramitación del procedimiento.</a:t>
            </a:r>
          </a:p>
          <a:p>
            <a:r>
              <a:rPr lang="es-ES" dirty="0" smtClean="0"/>
              <a:t>A cambio, tampoco interrumpen la prescripción.</a:t>
            </a:r>
            <a:endParaRPr lang="es-ES_tradnl" dirty="0"/>
          </a:p>
        </p:txBody>
      </p:sp>
    </p:spTree>
    <p:extLst>
      <p:ext uri="{BB962C8B-B14F-4D97-AF65-F5344CB8AC3E}">
        <p14:creationId xmlns:p14="http://schemas.microsoft.com/office/powerpoint/2010/main" val="27795479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Iniciación del procedimiento sancionador</a:t>
            </a:r>
            <a:endParaRPr lang="es-ES_tradnl" dirty="0"/>
          </a:p>
        </p:txBody>
      </p:sp>
      <p:sp>
        <p:nvSpPr>
          <p:cNvPr id="3" name="2 Marcador de contenido"/>
          <p:cNvSpPr>
            <a:spLocks noGrp="1"/>
          </p:cNvSpPr>
          <p:nvPr>
            <p:ph idx="1"/>
          </p:nvPr>
        </p:nvSpPr>
        <p:spPr/>
        <p:txBody>
          <a:bodyPr>
            <a:normAutofit fontScale="92500"/>
          </a:bodyPr>
          <a:lstStyle/>
          <a:p>
            <a:r>
              <a:rPr lang="es-ES" dirty="0" smtClean="0"/>
              <a:t>Eleva de rango preceptos del RD 1398/1993.</a:t>
            </a:r>
          </a:p>
          <a:p>
            <a:r>
              <a:rPr lang="es-ES" dirty="0" smtClean="0"/>
              <a:t>La iniciación de oficio por iniciativa propia, derivada del conocimiento indirecto de las circunstancias objeto del procedimiento (art. 59 Ley 39/2015), ¿es un equivalente de las denuncias anónimas?</a:t>
            </a:r>
          </a:p>
          <a:p>
            <a:pPr lvl="1">
              <a:buFont typeface="Wingdings" panose="05000000000000000000" pitchFamily="2" charset="2"/>
              <a:buChar char="Ø"/>
            </a:pPr>
            <a:r>
              <a:rPr lang="es-ES" dirty="0" smtClean="0"/>
              <a:t>Denuncia </a:t>
            </a:r>
            <a:r>
              <a:rPr lang="es-ES" dirty="0" err="1" smtClean="0"/>
              <a:t>semianónima</a:t>
            </a:r>
            <a:r>
              <a:rPr lang="es-ES" dirty="0" smtClean="0"/>
              <a:t>: denuncia que no forma parte del expediente (art. 114 LGT).</a:t>
            </a:r>
          </a:p>
          <a:p>
            <a:r>
              <a:rPr lang="es-ES" dirty="0" smtClean="0"/>
              <a:t>Regulación de la petición razonada de otros órganos (art. 61.3): “</a:t>
            </a:r>
            <a:r>
              <a:rPr lang="es-ES_tradnl" dirty="0"/>
              <a:t>las peticiones deberán especificar, en la medida de lo posible, la persona o personas presuntamente responsables; las conductas o hechos que pudieran constituir infracción administrativa y su tipificación; así como el lugar, la fecha, fechas o período de tiempo continuado en que los hechos se </a:t>
            </a:r>
            <a:r>
              <a:rPr lang="es-ES_tradnl" dirty="0" smtClean="0"/>
              <a:t>produjeron”.</a:t>
            </a:r>
            <a:endParaRPr lang="es-ES_tradnl" dirty="0"/>
          </a:p>
        </p:txBody>
      </p:sp>
    </p:spTree>
    <p:extLst>
      <p:ext uri="{BB962C8B-B14F-4D97-AF65-F5344CB8AC3E}">
        <p14:creationId xmlns:p14="http://schemas.microsoft.com/office/powerpoint/2010/main" val="23828917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Denuncias</a:t>
            </a:r>
            <a:endParaRPr lang="es-ES_tradnl" dirty="0"/>
          </a:p>
        </p:txBody>
      </p:sp>
      <p:sp>
        <p:nvSpPr>
          <p:cNvPr id="3" name="2 Marcador de contenido"/>
          <p:cNvSpPr>
            <a:spLocks noGrp="1"/>
          </p:cNvSpPr>
          <p:nvPr>
            <p:ph idx="1"/>
          </p:nvPr>
        </p:nvSpPr>
        <p:spPr/>
        <p:txBody>
          <a:bodyPr/>
          <a:lstStyle/>
          <a:p>
            <a:r>
              <a:rPr lang="es-ES" dirty="0" smtClean="0"/>
              <a:t>Además del anonimato, el principal problema es si la Administración está obligada a iniciar el procedimiento (acción popular; principio de legalidad/principio de oportunidad) y si el denunciante está legitimado para impugnar el acuerdo de archivo de la denuncia.</a:t>
            </a:r>
          </a:p>
          <a:p>
            <a:r>
              <a:rPr lang="es-ES" dirty="0" smtClean="0"/>
              <a:t>El consenso doctrinal (con altibajos jurisprudenciales) es que la condición de denunciante no da ni excluye la legitimación (art. 62.5 Ley 39/2015).</a:t>
            </a:r>
          </a:p>
          <a:p>
            <a:r>
              <a:rPr lang="es-ES" dirty="0" smtClean="0"/>
              <a:t>La Ley 39/2015 introduce ciertos cambios en perjuicio del denunciante (respecto al RD 1398/1993, fuente de sus preceptos).</a:t>
            </a:r>
            <a:endParaRPr lang="es-ES_tradnl" dirty="0"/>
          </a:p>
        </p:txBody>
      </p:sp>
    </p:spTree>
    <p:extLst>
      <p:ext uri="{BB962C8B-B14F-4D97-AF65-F5344CB8AC3E}">
        <p14:creationId xmlns:p14="http://schemas.microsoft.com/office/powerpoint/2010/main" val="21026789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Cambios en la posición del denunciante</a:t>
            </a:r>
            <a:endParaRPr lang="es-ES_tradnl" dirty="0"/>
          </a:p>
        </p:txBody>
      </p:sp>
      <p:sp>
        <p:nvSpPr>
          <p:cNvPr id="3" name="2 Marcador de contenido"/>
          <p:cNvSpPr>
            <a:spLocks noGrp="1"/>
          </p:cNvSpPr>
          <p:nvPr>
            <p:ph idx="1"/>
          </p:nvPr>
        </p:nvSpPr>
        <p:spPr/>
        <p:txBody>
          <a:bodyPr/>
          <a:lstStyle/>
          <a:p>
            <a:r>
              <a:rPr lang="es-ES" dirty="0" smtClean="0"/>
              <a:t>¿Se le notifica el archivo (para que pueda recurrirlo si está legitimado?</a:t>
            </a:r>
          </a:p>
          <a:p>
            <a:pPr lvl="1">
              <a:buFont typeface="Wingdings" panose="05000000000000000000" pitchFamily="2" charset="2"/>
              <a:buChar char="Ø"/>
            </a:pPr>
            <a:r>
              <a:rPr lang="es-ES" dirty="0" smtClean="0"/>
              <a:t>Antes: “</a:t>
            </a:r>
            <a:r>
              <a:rPr lang="es-ES_tradnl" dirty="0"/>
              <a:t>Cuando se haya presentado una denuncia, se deberá comunicar al denunciante la iniciación o no del procedimiento cuando la denuncia vaya acompañada de una solicitud de </a:t>
            </a:r>
            <a:r>
              <a:rPr lang="es-ES_tradnl" dirty="0" smtClean="0"/>
              <a:t>iniciación” (art. 11.2 RD 1398/1993).</a:t>
            </a:r>
          </a:p>
          <a:p>
            <a:pPr lvl="1">
              <a:buFont typeface="Wingdings" panose="05000000000000000000" pitchFamily="2" charset="2"/>
              <a:buChar char="Ø"/>
            </a:pPr>
            <a:r>
              <a:rPr lang="es-ES" dirty="0" smtClean="0"/>
              <a:t>Ahora: “</a:t>
            </a:r>
            <a:r>
              <a:rPr lang="es-ES_tradnl" b="1" u="sng" dirty="0"/>
              <a:t>Cuando la denuncia invocara un perjuicio en el patrimonio de las Administraciones Públicas </a:t>
            </a:r>
            <a:r>
              <a:rPr lang="es-ES_tradnl" dirty="0"/>
              <a:t>la no iniciación del procedimiento deberá ser motivada y se notificará a los denunciantes la decisión de si se ha iniciado o no el </a:t>
            </a:r>
            <a:r>
              <a:rPr lang="es-ES_tradnl" dirty="0" smtClean="0"/>
              <a:t>procedimiento”.</a:t>
            </a:r>
          </a:p>
          <a:p>
            <a:r>
              <a:rPr lang="es-ES" dirty="0" smtClean="0"/>
              <a:t>La posición del denunciante es válida en función de sus derechos e intereses, no de los de la Administración.</a:t>
            </a:r>
            <a:endParaRPr lang="es-ES_tradnl" dirty="0"/>
          </a:p>
        </p:txBody>
      </p:sp>
    </p:spTree>
    <p:extLst>
      <p:ext uri="{BB962C8B-B14F-4D97-AF65-F5344CB8AC3E}">
        <p14:creationId xmlns:p14="http://schemas.microsoft.com/office/powerpoint/2010/main" val="14220704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Más cambios en la posición del denunciante</a:t>
            </a:r>
            <a:endParaRPr lang="es-ES_tradnl" dirty="0"/>
          </a:p>
        </p:txBody>
      </p:sp>
      <p:sp>
        <p:nvSpPr>
          <p:cNvPr id="3" name="2 Marcador de contenido"/>
          <p:cNvSpPr>
            <a:spLocks noGrp="1"/>
          </p:cNvSpPr>
          <p:nvPr>
            <p:ph idx="1"/>
          </p:nvPr>
        </p:nvSpPr>
        <p:spPr/>
        <p:txBody>
          <a:bodyPr/>
          <a:lstStyle/>
          <a:p>
            <a:r>
              <a:rPr lang="es-ES" dirty="0" smtClean="0"/>
              <a:t>¿Se le notifica la iniciación del procedimiento?</a:t>
            </a:r>
          </a:p>
          <a:p>
            <a:pPr lvl="1">
              <a:buFont typeface="Wingdings" panose="05000000000000000000" pitchFamily="2" charset="2"/>
              <a:buChar char="Ø"/>
            </a:pPr>
            <a:r>
              <a:rPr lang="es-ES" dirty="0" smtClean="0"/>
              <a:t>Antes: “</a:t>
            </a:r>
            <a:r>
              <a:rPr lang="es-ES_tradnl" dirty="0"/>
              <a:t>El acuerdo de iniciación se comunicará al instructor, con traslado de cuantas actuaciones existan al respecto, y </a:t>
            </a:r>
            <a:r>
              <a:rPr lang="es-ES_tradnl" b="1" u="sng" dirty="0"/>
              <a:t>se notificará al denunciante</a:t>
            </a:r>
            <a:r>
              <a:rPr lang="es-ES_tradnl" dirty="0"/>
              <a:t>, en su caso, y a los interesados, entendiendo en todo caso por tal al </a:t>
            </a:r>
            <a:r>
              <a:rPr lang="es-ES_tradnl" dirty="0" smtClean="0"/>
              <a:t>inculpado” (art. 13.2 RD 1398/1993).</a:t>
            </a:r>
          </a:p>
          <a:p>
            <a:pPr lvl="1">
              <a:buFont typeface="Wingdings" panose="05000000000000000000" pitchFamily="2" charset="2"/>
              <a:buChar char="Ø"/>
            </a:pPr>
            <a:r>
              <a:rPr lang="es-ES" dirty="0" smtClean="0"/>
              <a:t>Ahora: “</a:t>
            </a:r>
            <a:r>
              <a:rPr lang="es-ES_tradnl" dirty="0"/>
              <a:t>la incoación se comunicará al denunciante </a:t>
            </a:r>
            <a:r>
              <a:rPr lang="es-ES_tradnl" b="1" u="sng" dirty="0"/>
              <a:t>cuando las normas reguladoras del procedimiento así lo </a:t>
            </a:r>
            <a:r>
              <a:rPr lang="es-ES_tradnl" b="1" u="sng" dirty="0" smtClean="0"/>
              <a:t>prevean</a:t>
            </a:r>
            <a:r>
              <a:rPr lang="es-ES_tradnl" dirty="0" smtClean="0"/>
              <a:t>” (art. 64.1 Ley 39/2015).</a:t>
            </a:r>
          </a:p>
          <a:p>
            <a:r>
              <a:rPr lang="es-ES" dirty="0" smtClean="0"/>
              <a:t>Si el denunciante es un interesado, debería notificársele la iniciación del procedimiento en todo caso.</a:t>
            </a:r>
            <a:endParaRPr lang="es-ES_tradnl" dirty="0"/>
          </a:p>
        </p:txBody>
      </p:sp>
    </p:spTree>
    <p:extLst>
      <p:ext uri="{BB962C8B-B14F-4D97-AF65-F5344CB8AC3E}">
        <p14:creationId xmlns:p14="http://schemas.microsoft.com/office/powerpoint/2010/main" val="28132995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“Clemencia” en el procedimiento sancionador</a:t>
            </a:r>
            <a:endParaRPr lang="es-ES" dirty="0"/>
          </a:p>
        </p:txBody>
      </p:sp>
      <p:sp>
        <p:nvSpPr>
          <p:cNvPr id="3" name="Marcador de contenido 2"/>
          <p:cNvSpPr>
            <a:spLocks noGrp="1"/>
          </p:cNvSpPr>
          <p:nvPr>
            <p:ph idx="1"/>
          </p:nvPr>
        </p:nvSpPr>
        <p:spPr/>
        <p:txBody>
          <a:bodyPr/>
          <a:lstStyle/>
          <a:p>
            <a:r>
              <a:rPr lang="es-ES" dirty="0" smtClean="0"/>
              <a:t>Art. 62.4 de la Ley 39/2015, con el precedente de los arts. 65-66 de la Ley 15/2007, de Defensa de la Competencia.</a:t>
            </a:r>
          </a:p>
          <a:p>
            <a:r>
              <a:rPr lang="es-ES" dirty="0" smtClean="0"/>
              <a:t>Todo indica que sólo se aplica en los procedimientos sancionadores </a:t>
            </a:r>
            <a:r>
              <a:rPr lang="es-ES" b="1" u="sng" dirty="0" smtClean="0"/>
              <a:t>por conductas que causan perjuicio al patrimonio de las </a:t>
            </a:r>
            <a:r>
              <a:rPr lang="es-ES" b="1" u="sng" dirty="0" smtClean="0"/>
              <a:t>AAPP</a:t>
            </a:r>
            <a:r>
              <a:rPr lang="es-ES" dirty="0" smtClean="0"/>
              <a:t> (Tomás Cano), </a:t>
            </a:r>
            <a:r>
              <a:rPr lang="es-ES" dirty="0" smtClean="0"/>
              <a:t>aunque no tiene demasiada justificación y además, al contrario de lo que sucedía en el Anteproyecto, se regula en un apartado distinto del que regula las denuncias en esta clase de supuestos (daños al patrimonio de las AAPP).</a:t>
            </a:r>
          </a:p>
          <a:p>
            <a:r>
              <a:rPr lang="es-ES" dirty="0" smtClean="0"/>
              <a:t>Se trata de dos figuras: exención y reducción de la sanción (pecuniaria o no pecuniaria). Ambas son regladas.</a:t>
            </a:r>
            <a:endParaRPr lang="es-ES" dirty="0"/>
          </a:p>
        </p:txBody>
      </p:sp>
    </p:spTree>
    <p:extLst>
      <p:ext uri="{BB962C8B-B14F-4D97-AF65-F5344CB8AC3E}">
        <p14:creationId xmlns:p14="http://schemas.microsoft.com/office/powerpoint/2010/main" val="19943044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Requisitos de la exención de responsabilidad</a:t>
            </a:r>
            <a:endParaRPr lang="es-ES" dirty="0"/>
          </a:p>
        </p:txBody>
      </p:sp>
      <p:sp>
        <p:nvSpPr>
          <p:cNvPr id="3" name="Marcador de contenido 2"/>
          <p:cNvSpPr>
            <a:spLocks noGrp="1"/>
          </p:cNvSpPr>
          <p:nvPr>
            <p:ph idx="1"/>
          </p:nvPr>
        </p:nvSpPr>
        <p:spPr/>
        <p:txBody>
          <a:bodyPr>
            <a:normAutofit lnSpcReduction="10000"/>
          </a:bodyPr>
          <a:lstStyle/>
          <a:p>
            <a:r>
              <a:rPr lang="es-ES" dirty="0" smtClean="0"/>
              <a:t>Que el interesado denuncie la infracción (</a:t>
            </a:r>
            <a:r>
              <a:rPr lang="es-ES" dirty="0" err="1" smtClean="0"/>
              <a:t>autodenuncia</a:t>
            </a:r>
            <a:r>
              <a:rPr lang="es-ES" dirty="0" smtClean="0"/>
              <a:t>).</a:t>
            </a:r>
          </a:p>
          <a:p>
            <a:r>
              <a:rPr lang="es-ES" dirty="0" smtClean="0"/>
              <a:t>Que existan otros infractores (también denunciados).</a:t>
            </a:r>
          </a:p>
          <a:p>
            <a:r>
              <a:rPr lang="es-ES" dirty="0" smtClean="0"/>
              <a:t>Que sea el primero en aportar elementos de prueba que permitan iniciar el procedimiento o comprobar la infracción, de los que no disponga la Administración.</a:t>
            </a:r>
          </a:p>
          <a:p>
            <a:r>
              <a:rPr lang="es-ES" dirty="0" smtClean="0"/>
              <a:t>Que en ese momento la Administración no disponga de elementos suficientes para comprobar la infracción.</a:t>
            </a:r>
          </a:p>
          <a:p>
            <a:r>
              <a:rPr lang="es-ES" dirty="0" smtClean="0"/>
              <a:t>Que repare el daño causado.</a:t>
            </a:r>
          </a:p>
          <a:p>
            <a:r>
              <a:rPr lang="es-ES" dirty="0" smtClean="0"/>
              <a:t>Que cese en la comisión de la infracción.</a:t>
            </a:r>
          </a:p>
          <a:p>
            <a:r>
              <a:rPr lang="es-ES" dirty="0" smtClean="0"/>
              <a:t>Que no haya destruido elementos de prueba.</a:t>
            </a:r>
            <a:endParaRPr lang="es-ES" dirty="0"/>
          </a:p>
        </p:txBody>
      </p:sp>
    </p:spTree>
    <p:extLst>
      <p:ext uri="{BB962C8B-B14F-4D97-AF65-F5344CB8AC3E}">
        <p14:creationId xmlns:p14="http://schemas.microsoft.com/office/powerpoint/2010/main" val="31896203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Requisitos de la reducción de responsabilidad</a:t>
            </a:r>
            <a:endParaRPr lang="es-ES" dirty="0"/>
          </a:p>
        </p:txBody>
      </p:sp>
      <p:sp>
        <p:nvSpPr>
          <p:cNvPr id="3" name="Marcador de contenido 2"/>
          <p:cNvSpPr>
            <a:spLocks noGrp="1"/>
          </p:cNvSpPr>
          <p:nvPr>
            <p:ph idx="1"/>
          </p:nvPr>
        </p:nvSpPr>
        <p:spPr/>
        <p:txBody>
          <a:bodyPr/>
          <a:lstStyle/>
          <a:p>
            <a:r>
              <a:rPr lang="es-ES" dirty="0" smtClean="0"/>
              <a:t>Su alcance no está legalmente fijado.</a:t>
            </a:r>
          </a:p>
          <a:p>
            <a:r>
              <a:rPr lang="es-ES" dirty="0" smtClean="0"/>
              <a:t>Que el interesado se </a:t>
            </a:r>
            <a:r>
              <a:rPr lang="es-ES" dirty="0" err="1" smtClean="0"/>
              <a:t>autodenuncie</a:t>
            </a:r>
            <a:r>
              <a:rPr lang="es-ES" dirty="0" smtClean="0"/>
              <a:t> y facilite elementos de prueba que aporten un </a:t>
            </a:r>
            <a:r>
              <a:rPr lang="es-ES" b="1" u="sng" dirty="0" smtClean="0"/>
              <a:t>valor añadido significativo</a:t>
            </a:r>
            <a:r>
              <a:rPr lang="es-ES" dirty="0" smtClean="0"/>
              <a:t> respecto a aquellos de los que se disponga.</a:t>
            </a:r>
          </a:p>
          <a:p>
            <a:r>
              <a:rPr lang="es-ES" dirty="0" smtClean="0"/>
              <a:t>No es necesario que sea el primero.</a:t>
            </a:r>
          </a:p>
          <a:p>
            <a:r>
              <a:rPr lang="es-ES" dirty="0" smtClean="0"/>
              <a:t>Es necesario que cese en la conducta y que no destruya pruebas.</a:t>
            </a:r>
          </a:p>
          <a:p>
            <a:r>
              <a:rPr lang="es-ES" dirty="0" smtClean="0"/>
              <a:t>No está claro si hace falta que repare el daño causado.</a:t>
            </a:r>
            <a:endParaRPr lang="es-ES" dirty="0"/>
          </a:p>
        </p:txBody>
      </p:sp>
    </p:spTree>
    <p:extLst>
      <p:ext uri="{BB962C8B-B14F-4D97-AF65-F5344CB8AC3E}">
        <p14:creationId xmlns:p14="http://schemas.microsoft.com/office/powerpoint/2010/main" val="3421575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Descuentos por colaboración del interesado</a:t>
            </a:r>
            <a:endParaRPr lang="es-ES" dirty="0"/>
          </a:p>
        </p:txBody>
      </p:sp>
      <p:sp>
        <p:nvSpPr>
          <p:cNvPr id="3" name="Marcador de contenido 2"/>
          <p:cNvSpPr>
            <a:spLocks noGrp="1"/>
          </p:cNvSpPr>
          <p:nvPr>
            <p:ph idx="1"/>
          </p:nvPr>
        </p:nvSpPr>
        <p:spPr/>
        <p:txBody>
          <a:bodyPr>
            <a:normAutofit fontScale="92500"/>
          </a:bodyPr>
          <a:lstStyle/>
          <a:p>
            <a:r>
              <a:rPr lang="es-ES" dirty="0" smtClean="0"/>
              <a:t>En comparación con el art. 8 del RD 1398/1993, el art. 85 de la Ley 39/2015 regula los descuentos de forma operativa sin necesidad de previsión normativa adicional, y contempla dos tipos de descuentos acumulables.</a:t>
            </a:r>
          </a:p>
          <a:p>
            <a:r>
              <a:rPr lang="es-ES" dirty="0" smtClean="0"/>
              <a:t>Reconocimiento voluntario de responsabilidad: resolución inmediata del procedimiento, con un descuento del 20% o el superior que se fije mediante reglamento.</a:t>
            </a:r>
          </a:p>
          <a:p>
            <a:r>
              <a:rPr lang="es-ES" dirty="0" smtClean="0"/>
              <a:t>Pago voluntario anterior a la resolución: idéntico descuento, acumulable.</a:t>
            </a:r>
          </a:p>
          <a:p>
            <a:r>
              <a:rPr lang="es-ES" dirty="0" smtClean="0"/>
              <a:t>Exige no formular alegaciones ni recursos </a:t>
            </a:r>
            <a:r>
              <a:rPr lang="es-ES" b="1" u="sng" dirty="0" smtClean="0"/>
              <a:t>en vía administrativa</a:t>
            </a:r>
            <a:r>
              <a:rPr lang="es-ES" dirty="0" smtClean="0"/>
              <a:t>.</a:t>
            </a:r>
          </a:p>
          <a:p>
            <a:r>
              <a:rPr lang="es-ES" dirty="0" smtClean="0"/>
              <a:t>Posible uso desviado para reducir la sanción en un 40% o más.</a:t>
            </a:r>
            <a:endParaRPr lang="es-ES" dirty="0"/>
          </a:p>
        </p:txBody>
      </p:sp>
    </p:spTree>
    <p:extLst>
      <p:ext uri="{BB962C8B-B14F-4D97-AF65-F5344CB8AC3E}">
        <p14:creationId xmlns:p14="http://schemas.microsoft.com/office/powerpoint/2010/main" val="298916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Medidas provisionales (o cautelares)</a:t>
            </a:r>
            <a:endParaRPr lang="es-ES" dirty="0"/>
          </a:p>
        </p:txBody>
      </p:sp>
      <p:sp>
        <p:nvSpPr>
          <p:cNvPr id="3" name="Marcador de contenido 2"/>
          <p:cNvSpPr>
            <a:spLocks noGrp="1"/>
          </p:cNvSpPr>
          <p:nvPr>
            <p:ph idx="1"/>
          </p:nvPr>
        </p:nvSpPr>
        <p:spPr/>
        <p:txBody>
          <a:bodyPr/>
          <a:lstStyle/>
          <a:p>
            <a:r>
              <a:rPr lang="es-ES" dirty="0" smtClean="0"/>
              <a:t>Ahora se regulan de manera conjunta para todos los procedimientos (incluido el sancionador).</a:t>
            </a:r>
          </a:p>
          <a:p>
            <a:r>
              <a:rPr lang="es-ES" dirty="0" smtClean="0"/>
              <a:t>Antes (art. 136) en los procedimientos sancionadores sólo se podían imponer cuando estuvieran legalmente previstas.</a:t>
            </a:r>
          </a:p>
          <a:p>
            <a:r>
              <a:rPr lang="es-ES" dirty="0" smtClean="0"/>
              <a:t>Ahora pueden aplicarse de forma amplia, de acuerdo con una cláusula general (art. 56.1) y con toda la amplitud de las previstas en la LEC.</a:t>
            </a:r>
          </a:p>
          <a:p>
            <a:r>
              <a:rPr lang="es-ES" dirty="0" smtClean="0"/>
              <a:t>También pueden ordenarse antes de la iniciación de un procedimiento (siempre que se inicie en el plazo de 15 días).</a:t>
            </a:r>
            <a:endParaRPr lang="es-ES" dirty="0"/>
          </a:p>
        </p:txBody>
      </p:sp>
    </p:spTree>
    <p:extLst>
      <p:ext uri="{BB962C8B-B14F-4D97-AF65-F5344CB8AC3E}">
        <p14:creationId xmlns:p14="http://schemas.microsoft.com/office/powerpoint/2010/main" val="15188111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Acuerdo de incoación</a:t>
            </a:r>
            <a:endParaRPr lang="es-ES" dirty="0"/>
          </a:p>
        </p:txBody>
      </p:sp>
      <p:sp>
        <p:nvSpPr>
          <p:cNvPr id="3" name="Marcador de contenido 2"/>
          <p:cNvSpPr>
            <a:spLocks noGrp="1"/>
          </p:cNvSpPr>
          <p:nvPr>
            <p:ph idx="1"/>
          </p:nvPr>
        </p:nvSpPr>
        <p:spPr/>
        <p:txBody>
          <a:bodyPr>
            <a:normAutofit fontScale="92500" lnSpcReduction="20000"/>
          </a:bodyPr>
          <a:lstStyle/>
          <a:p>
            <a:r>
              <a:rPr lang="es-ES" dirty="0" smtClean="0"/>
              <a:t>Debe satisfacer el derecho a conocer la acusación (art. 24.2 CE).</a:t>
            </a:r>
          </a:p>
          <a:p>
            <a:r>
              <a:rPr lang="es-ES" dirty="0" smtClean="0"/>
              <a:t>Debe identificar el responsable, los hechos y la calificación.</a:t>
            </a:r>
          </a:p>
          <a:p>
            <a:r>
              <a:rPr lang="es-ES" dirty="0" smtClean="0"/>
              <a:t>En general reproduce el RD 1398/1993, pero debe contener la “indicación </a:t>
            </a:r>
            <a:r>
              <a:rPr lang="es-ES" dirty="0"/>
              <a:t>de que, en caso de no efectuar alegaciones en el plazo previsto sobre el contenido del acuerdo de iniciación, éste podrá ser considerado propuesta de resolución cuando contenga un pronunciamiento preciso acerca de la responsabilidad </a:t>
            </a:r>
            <a:r>
              <a:rPr lang="es-ES" dirty="0" smtClean="0"/>
              <a:t>imputada”.</a:t>
            </a:r>
          </a:p>
          <a:p>
            <a:r>
              <a:rPr lang="es-ES" dirty="0" smtClean="0"/>
              <a:t>El tradicional pliego de cargos (que hasta ahora podía prever la normativa autonómica) queda para los casos en que al inicio no se puedan calificar los hechos.</a:t>
            </a:r>
          </a:p>
          <a:p>
            <a:r>
              <a:rPr lang="es-ES" dirty="0" smtClean="0"/>
              <a:t>Por tanto, en general el instructor no efectúa la calificación inicial (salvo en casos excepcionales).</a:t>
            </a:r>
            <a:endParaRPr lang="es-ES" dirty="0"/>
          </a:p>
        </p:txBody>
      </p:sp>
    </p:spTree>
    <p:extLst>
      <p:ext uri="{BB962C8B-B14F-4D97-AF65-F5344CB8AC3E}">
        <p14:creationId xmlns:p14="http://schemas.microsoft.com/office/powerpoint/2010/main" val="25698273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Prueba y presunciones</a:t>
            </a:r>
            <a:endParaRPr lang="es-ES" dirty="0"/>
          </a:p>
        </p:txBody>
      </p:sp>
      <p:sp>
        <p:nvSpPr>
          <p:cNvPr id="3" name="Marcador de contenido 2"/>
          <p:cNvSpPr>
            <a:spLocks noGrp="1"/>
          </p:cNvSpPr>
          <p:nvPr>
            <p:ph idx="1"/>
          </p:nvPr>
        </p:nvSpPr>
        <p:spPr/>
        <p:txBody>
          <a:bodyPr/>
          <a:lstStyle/>
          <a:p>
            <a:r>
              <a:rPr lang="es-ES" dirty="0" smtClean="0"/>
              <a:t>Es necesario respetar en todo caso el derecho fundamental a la presunción de inocencia (art. 24.2 CE), que aparecía en el 137.1 de la Ley 30/1992.</a:t>
            </a:r>
          </a:p>
          <a:p>
            <a:r>
              <a:rPr lang="es-ES" dirty="0" smtClean="0"/>
              <a:t>El valor probatorio (salvo prueba en contrario) de las actas de los agentes de la autoridad se regula ahora en el 77.5 de la Ley 39/2015, con nueva redacción pero sin diferencias significativas.</a:t>
            </a:r>
          </a:p>
          <a:p>
            <a:pPr marL="0" indent="0">
              <a:buNone/>
            </a:pPr>
            <a:endParaRPr lang="es-ES" dirty="0"/>
          </a:p>
        </p:txBody>
      </p:sp>
    </p:spTree>
    <p:extLst>
      <p:ext uri="{BB962C8B-B14F-4D97-AF65-F5344CB8AC3E}">
        <p14:creationId xmlns:p14="http://schemas.microsoft.com/office/powerpoint/2010/main" val="39447793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Derecho a no declarar contra uno mismo y a guardar silencio</a:t>
            </a:r>
            <a:endParaRPr lang="es-ES" dirty="0"/>
          </a:p>
        </p:txBody>
      </p:sp>
      <p:sp>
        <p:nvSpPr>
          <p:cNvPr id="3" name="Marcador de contenido 2"/>
          <p:cNvSpPr>
            <a:spLocks noGrp="1"/>
          </p:cNvSpPr>
          <p:nvPr>
            <p:ph idx="1"/>
          </p:nvPr>
        </p:nvSpPr>
        <p:spPr/>
        <p:txBody>
          <a:bodyPr>
            <a:normAutofit lnSpcReduction="10000"/>
          </a:bodyPr>
          <a:lstStyle/>
          <a:p>
            <a:r>
              <a:rPr lang="es-ES" dirty="0" smtClean="0"/>
              <a:t>Es un derecho recogido en el art. 24.2 CE y no reflejado en la Ley 39/2015, aunque el TC dice que se aplica en el procedimiento sancionador.</a:t>
            </a:r>
          </a:p>
          <a:p>
            <a:r>
              <a:rPr lang="es-ES" dirty="0" smtClean="0"/>
              <a:t>El problema es el deber de colaboración del art. 18 de la Ley 39/2015. En algunas Leyes sectoriales (pero no con carácter general), la ocultación de datos es sancionada, de modo que se sanciona el hecho de guardar silencio.</a:t>
            </a:r>
          </a:p>
          <a:p>
            <a:r>
              <a:rPr lang="es-ES" dirty="0" smtClean="0"/>
              <a:t>Algunas interpretaciones defienden la compatibilidad de ambos principios distinguiendo el procedimiento de inspección (en el que se no se respeta el principio) y el sancionador (en el que sí se respetaría).</a:t>
            </a:r>
            <a:endParaRPr lang="es-ES" dirty="0"/>
          </a:p>
        </p:txBody>
      </p:sp>
    </p:spTree>
    <p:extLst>
      <p:ext uri="{BB962C8B-B14F-4D97-AF65-F5344CB8AC3E}">
        <p14:creationId xmlns:p14="http://schemas.microsoft.com/office/powerpoint/2010/main" val="14398094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Sobreseimiento y archivo</a:t>
            </a:r>
            <a:endParaRPr lang="es-ES" dirty="0"/>
          </a:p>
        </p:txBody>
      </p:sp>
      <p:sp>
        <p:nvSpPr>
          <p:cNvPr id="3" name="Marcador de contenido 2"/>
          <p:cNvSpPr>
            <a:spLocks noGrp="1"/>
          </p:cNvSpPr>
          <p:nvPr>
            <p:ph idx="1"/>
          </p:nvPr>
        </p:nvSpPr>
        <p:spPr/>
        <p:txBody>
          <a:bodyPr>
            <a:normAutofit fontScale="92500" lnSpcReduction="10000"/>
          </a:bodyPr>
          <a:lstStyle/>
          <a:p>
            <a:r>
              <a:rPr lang="es-ES" dirty="0" smtClean="0"/>
              <a:t>Se regula en el art. 89.1 de la Ley 39/2015.</a:t>
            </a:r>
          </a:p>
          <a:p>
            <a:r>
              <a:rPr lang="es-ES" dirty="0" smtClean="0"/>
              <a:t>Causas:</a:t>
            </a:r>
          </a:p>
          <a:p>
            <a:pPr marL="457200" lvl="1" indent="0">
              <a:buNone/>
            </a:pPr>
            <a:r>
              <a:rPr lang="es-ES" dirty="0"/>
              <a:t>a) La inexistencia de los hechos que pudieran constituir la infracción.</a:t>
            </a:r>
          </a:p>
          <a:p>
            <a:pPr marL="457200" lvl="1" indent="0">
              <a:buNone/>
            </a:pPr>
            <a:r>
              <a:rPr lang="es-ES" dirty="0"/>
              <a:t>b) Cuando los hechos no resulten acreditados.</a:t>
            </a:r>
          </a:p>
          <a:p>
            <a:pPr marL="457200" lvl="1" indent="0">
              <a:buNone/>
            </a:pPr>
            <a:r>
              <a:rPr lang="es-ES" dirty="0"/>
              <a:t>c) Cuando los hechos probados no constituyan, de modo manifiesto, infracción administrativa.</a:t>
            </a:r>
          </a:p>
          <a:p>
            <a:pPr marL="457200" lvl="1" indent="0">
              <a:buNone/>
            </a:pPr>
            <a:r>
              <a:rPr lang="es-ES" dirty="0"/>
              <a:t>d) Cuando no exista o no se haya podido identificar a la persona o personas responsables o bien aparezcan exentos de responsabilidad.</a:t>
            </a:r>
          </a:p>
          <a:p>
            <a:pPr marL="457200" lvl="1" indent="0">
              <a:buNone/>
            </a:pPr>
            <a:r>
              <a:rPr lang="es-ES" dirty="0"/>
              <a:t>e) Cuando se concluyera, en cualquier momento, que ha prescrito la infracción.</a:t>
            </a:r>
          </a:p>
          <a:p>
            <a:r>
              <a:rPr lang="es-ES" dirty="0" smtClean="0"/>
              <a:t>Hay que entender que se trata de un sobreseimiento libre (art. 637 LECR).</a:t>
            </a:r>
          </a:p>
          <a:p>
            <a:r>
              <a:rPr lang="es-ES" dirty="0" smtClean="0"/>
              <a:t>No cabría aplicar, por fraudulento, el desistimiento de la Administración (art. 93 de la Ley 39/2015).</a:t>
            </a:r>
            <a:endParaRPr lang="es-ES" dirty="0"/>
          </a:p>
        </p:txBody>
      </p:sp>
    </p:spTree>
    <p:extLst>
      <p:ext uri="{BB962C8B-B14F-4D97-AF65-F5344CB8AC3E}">
        <p14:creationId xmlns:p14="http://schemas.microsoft.com/office/powerpoint/2010/main" val="18638468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Propuesta de resolución y trámite de audiencia</a:t>
            </a:r>
            <a:endParaRPr lang="es-ES" dirty="0"/>
          </a:p>
        </p:txBody>
      </p:sp>
      <p:sp>
        <p:nvSpPr>
          <p:cNvPr id="3" name="Marcador de contenido 2"/>
          <p:cNvSpPr>
            <a:spLocks noGrp="1"/>
          </p:cNvSpPr>
          <p:nvPr>
            <p:ph idx="1"/>
          </p:nvPr>
        </p:nvSpPr>
        <p:spPr/>
        <p:txBody>
          <a:bodyPr/>
          <a:lstStyle/>
          <a:p>
            <a:r>
              <a:rPr lang="es-ES" dirty="0" smtClean="0"/>
              <a:t>La nueva regulación es más cuidada (art. 89, apartados 2-3).</a:t>
            </a:r>
          </a:p>
          <a:p>
            <a:r>
              <a:rPr lang="es-ES" dirty="0" smtClean="0"/>
              <a:t>Las exigencias constitucionales son más altas [24.2 frente al 105.a) de la Constitución].</a:t>
            </a:r>
          </a:p>
          <a:p>
            <a:r>
              <a:rPr lang="es-ES" dirty="0" smtClean="0"/>
              <a:t>A diferencia de la audiencia ordinaria (anterior a la elaboración de la propuesta, art. 82.1), aquí la audiencia se produce a la vista de la propuesta de resolución.</a:t>
            </a:r>
            <a:endParaRPr lang="es-ES" dirty="0"/>
          </a:p>
        </p:txBody>
      </p:sp>
    </p:spTree>
    <p:extLst>
      <p:ext uri="{BB962C8B-B14F-4D97-AF65-F5344CB8AC3E}">
        <p14:creationId xmlns:p14="http://schemas.microsoft.com/office/powerpoint/2010/main" val="34203218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Actuaciones complementarias</a:t>
            </a:r>
            <a:endParaRPr lang="es-ES" dirty="0"/>
          </a:p>
        </p:txBody>
      </p:sp>
      <p:sp>
        <p:nvSpPr>
          <p:cNvPr id="3" name="Marcador de contenido 2"/>
          <p:cNvSpPr>
            <a:spLocks noGrp="1"/>
          </p:cNvSpPr>
          <p:nvPr>
            <p:ph idx="1"/>
          </p:nvPr>
        </p:nvSpPr>
        <p:spPr/>
        <p:txBody>
          <a:bodyPr/>
          <a:lstStyle/>
          <a:p>
            <a:r>
              <a:rPr lang="es-ES" dirty="0" smtClean="0"/>
              <a:t>Una figura procedente del RD 1398/1993 (art. 20.1), con el antecedente de las diligencias finales de la LEC (arts. 435-436), incorporada ahora al procedimiento común (art. 87).</a:t>
            </a:r>
          </a:p>
          <a:p>
            <a:r>
              <a:rPr lang="es-ES" dirty="0" smtClean="0"/>
              <a:t>En los procedimientos sancionadores, ¿pueden realizarse después de la propuesta de resolución y de la audiencia al interesado? Es dudoso, porque levantarían la vinculación fáctica de la resolución a la propuesta de resolución.</a:t>
            </a:r>
            <a:endParaRPr lang="es-ES" dirty="0"/>
          </a:p>
        </p:txBody>
      </p:sp>
    </p:spTree>
    <p:extLst>
      <p:ext uri="{BB962C8B-B14F-4D97-AF65-F5344CB8AC3E}">
        <p14:creationId xmlns:p14="http://schemas.microsoft.com/office/powerpoint/2010/main" val="40655911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Efecto vinculante de la propuesta sobre la resolución</a:t>
            </a:r>
            <a:endParaRPr lang="es-ES" dirty="0"/>
          </a:p>
        </p:txBody>
      </p:sp>
      <p:sp>
        <p:nvSpPr>
          <p:cNvPr id="3" name="Marcador de contenido 2"/>
          <p:cNvSpPr>
            <a:spLocks noGrp="1"/>
          </p:cNvSpPr>
          <p:nvPr>
            <p:ph idx="1"/>
          </p:nvPr>
        </p:nvSpPr>
        <p:spPr/>
        <p:txBody>
          <a:bodyPr/>
          <a:lstStyle/>
          <a:p>
            <a:r>
              <a:rPr lang="es-ES" dirty="0" smtClean="0"/>
              <a:t>Sobre los </a:t>
            </a:r>
            <a:r>
              <a:rPr lang="es-ES" b="1" u="sng" dirty="0" smtClean="0"/>
              <a:t>hechos</a:t>
            </a:r>
            <a:r>
              <a:rPr lang="es-ES" dirty="0" smtClean="0"/>
              <a:t>: efecto vinculante total (art. 90.2 de la Ley 39/2015), con la posible excepción de las actuaciones complementarias.</a:t>
            </a:r>
          </a:p>
          <a:p>
            <a:r>
              <a:rPr lang="es-ES" dirty="0" smtClean="0"/>
              <a:t>Sobre la </a:t>
            </a:r>
            <a:r>
              <a:rPr lang="es-ES" b="1" u="sng" dirty="0" smtClean="0"/>
              <a:t>valoración jurídica</a:t>
            </a:r>
            <a:r>
              <a:rPr lang="es-ES" dirty="0" smtClean="0"/>
              <a:t>: la propuesta no es vinculante, pero para adoptar en la resolución una calificación más grave es necesario ofrecer un trámite de audiencia de 15 días. </a:t>
            </a:r>
            <a:endParaRPr lang="es-ES" dirty="0"/>
          </a:p>
        </p:txBody>
      </p:sp>
    </p:spTree>
    <p:extLst>
      <p:ext uri="{BB962C8B-B14F-4D97-AF65-F5344CB8AC3E}">
        <p14:creationId xmlns:p14="http://schemas.microsoft.com/office/powerpoint/2010/main" val="30361934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Ejecución de la sanción</a:t>
            </a:r>
            <a:endParaRPr lang="es-ES" dirty="0"/>
          </a:p>
        </p:txBody>
      </p:sp>
      <p:sp>
        <p:nvSpPr>
          <p:cNvPr id="3" name="Marcador de contenido 2"/>
          <p:cNvSpPr>
            <a:spLocks noGrp="1"/>
          </p:cNvSpPr>
          <p:nvPr>
            <p:ph idx="1"/>
          </p:nvPr>
        </p:nvSpPr>
        <p:spPr/>
        <p:txBody>
          <a:bodyPr/>
          <a:lstStyle/>
          <a:p>
            <a:r>
              <a:rPr lang="es-ES" dirty="0" smtClean="0"/>
              <a:t>Antes: “La resolución será ejecutiva cuando ponga fin a la vía administrativa” (art. 138.3 de la Ley 30/1992). Es decir, cuando la resolución no ponga fin a la vía administrativa habrá que esperar a ver si se interpone recurso de alzada y, en este último caso, a su resolución expresa.</a:t>
            </a:r>
          </a:p>
          <a:p>
            <a:r>
              <a:rPr lang="es-ES" dirty="0" smtClean="0"/>
              <a:t>Ahora: “la resolución (…) será ejecutiva cuando no quepa contra ella ningún recurso ordinario en vía administrativa” (art. 90.3 de la Ley 39/2015). Por tanto, habrá que esperar a ver si se interpone recurso de alzada o de reposición, o a su resolución expresa. Lo deja claro el art. 98.1.b).</a:t>
            </a:r>
            <a:endParaRPr lang="es-ES" dirty="0"/>
          </a:p>
        </p:txBody>
      </p:sp>
    </p:spTree>
    <p:extLst>
      <p:ext uri="{BB962C8B-B14F-4D97-AF65-F5344CB8AC3E}">
        <p14:creationId xmlns:p14="http://schemas.microsoft.com/office/powerpoint/2010/main" val="32115033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¿Suspensión cautelar hasta el contencioso?</a:t>
            </a:r>
            <a:endParaRPr lang="es-ES" dirty="0"/>
          </a:p>
        </p:txBody>
      </p:sp>
      <p:sp>
        <p:nvSpPr>
          <p:cNvPr id="3" name="Marcador de contenido 2"/>
          <p:cNvSpPr>
            <a:spLocks noGrp="1"/>
          </p:cNvSpPr>
          <p:nvPr>
            <p:ph idx="1"/>
          </p:nvPr>
        </p:nvSpPr>
        <p:spPr/>
        <p:txBody>
          <a:bodyPr>
            <a:normAutofit lnSpcReduction="10000"/>
          </a:bodyPr>
          <a:lstStyle/>
          <a:p>
            <a:r>
              <a:rPr lang="es-ES" dirty="0" smtClean="0"/>
              <a:t>Siguiendo (en parte) la jurisprudencia inaugurada por la STC 78/1996, el art. 90.3 dispone:</a:t>
            </a:r>
          </a:p>
          <a:p>
            <a:pPr marL="457200" lvl="1" indent="0">
              <a:buNone/>
            </a:pPr>
            <a:r>
              <a:rPr lang="es-ES" dirty="0"/>
              <a:t>Cuando la resolución sea ejecutiva, se </a:t>
            </a:r>
            <a:r>
              <a:rPr lang="es-ES" b="1" u="sng" dirty="0"/>
              <a:t>podrá</a:t>
            </a:r>
            <a:r>
              <a:rPr lang="es-ES" dirty="0"/>
              <a:t> suspender cautelarmente, si el interesado manifiesta a la Administración su intención de interponer recurso contencioso-administrativo contra la resolución firme en vía administrativa. Dicha suspensión cautelar finalizará cuando:</a:t>
            </a:r>
          </a:p>
          <a:p>
            <a:pPr marL="457200" lvl="1" indent="0">
              <a:buNone/>
            </a:pPr>
            <a:r>
              <a:rPr lang="es-ES" dirty="0"/>
              <a:t>a) Haya transcurrido el plazo legalmente previsto sin que el interesado haya interpuesto recurso contencioso administrativo.</a:t>
            </a:r>
          </a:p>
          <a:p>
            <a:pPr marL="457200" lvl="1" indent="0">
              <a:buNone/>
            </a:pPr>
            <a:r>
              <a:rPr lang="es-ES" dirty="0"/>
              <a:t>b) Habiendo el interesado interpuesto recurso contencioso-administrativo:</a:t>
            </a:r>
          </a:p>
          <a:p>
            <a:pPr marL="914400" lvl="2" indent="0">
              <a:buNone/>
            </a:pPr>
            <a:r>
              <a:rPr lang="es-ES" sz="2400" dirty="0"/>
              <a:t>1.º No se haya solicitado </a:t>
            </a:r>
            <a:r>
              <a:rPr lang="es-ES" sz="2400" b="1" u="sng" dirty="0"/>
              <a:t>en el mismo trámite</a:t>
            </a:r>
            <a:r>
              <a:rPr lang="es-ES" sz="2400" dirty="0"/>
              <a:t> la suspensión cautelar de la resolución impugnada.</a:t>
            </a:r>
          </a:p>
          <a:p>
            <a:pPr marL="914400" lvl="2" indent="0">
              <a:buNone/>
            </a:pPr>
            <a:r>
              <a:rPr lang="es-ES" sz="2400" dirty="0"/>
              <a:t>2.º El órgano judicial se pronuncie sobre la suspensión cautelar solicitada, en los términos previstos en ella.</a:t>
            </a:r>
          </a:p>
          <a:p>
            <a:endParaRPr lang="es-ES" dirty="0"/>
          </a:p>
        </p:txBody>
      </p:sp>
    </p:spTree>
    <p:extLst>
      <p:ext uri="{BB962C8B-B14F-4D97-AF65-F5344CB8AC3E}">
        <p14:creationId xmlns:p14="http://schemas.microsoft.com/office/powerpoint/2010/main" val="9592408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El futuro de las sanciones administrativas</a:t>
            </a:r>
            <a:endParaRPr lang="es-ES" dirty="0"/>
          </a:p>
        </p:txBody>
      </p:sp>
      <p:sp>
        <p:nvSpPr>
          <p:cNvPr id="3" name="Marcador de contenido 2"/>
          <p:cNvSpPr>
            <a:spLocks noGrp="1"/>
          </p:cNvSpPr>
          <p:nvPr>
            <p:ph idx="1"/>
          </p:nvPr>
        </p:nvSpPr>
        <p:spPr/>
        <p:txBody>
          <a:bodyPr/>
          <a:lstStyle/>
          <a:p>
            <a:r>
              <a:rPr lang="es-ES" dirty="0" smtClean="0"/>
              <a:t>Una Ley especial, estatal.</a:t>
            </a:r>
          </a:p>
          <a:p>
            <a:r>
              <a:rPr lang="es-ES" dirty="0" smtClean="0"/>
              <a:t>Que aclare las circunstancias eximentes y atenuantes.</a:t>
            </a:r>
          </a:p>
          <a:p>
            <a:r>
              <a:rPr lang="es-ES" dirty="0" smtClean="0"/>
              <a:t>Que aclare los medios de obtención de pruebas que cabe utilizar, así como el trasvase de pruebas entre procedimientos penales y administrativos</a:t>
            </a:r>
            <a:r>
              <a:rPr lang="es-ES" dirty="0" smtClean="0"/>
              <a:t>.</a:t>
            </a:r>
          </a:p>
          <a:p>
            <a:r>
              <a:rPr lang="es-ES" dirty="0" smtClean="0"/>
              <a:t>Que pueda incluir una parte especial completa que facilite la coordinación entre distintos tipos de infracciones y penas.</a:t>
            </a:r>
          </a:p>
          <a:p>
            <a:r>
              <a:rPr lang="es-ES" dirty="0" smtClean="0"/>
              <a:t>Que refuerce la imparcialidad, como exige, por ejemplo, la sentencia del TEDH de 1 </a:t>
            </a:r>
            <a:r>
              <a:rPr lang="es-ES" smtClean="0"/>
              <a:t>de septiembre de 2016 (48158/11).</a:t>
            </a:r>
            <a:endParaRPr lang="es-ES" dirty="0"/>
          </a:p>
        </p:txBody>
      </p:sp>
    </p:spTree>
    <p:extLst>
      <p:ext uri="{BB962C8B-B14F-4D97-AF65-F5344CB8AC3E}">
        <p14:creationId xmlns:p14="http://schemas.microsoft.com/office/powerpoint/2010/main" val="40389816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Algunas </a:t>
            </a:r>
            <a:r>
              <a:rPr lang="es-ES" dirty="0" smtClean="0"/>
              <a:t>publicaciones recientes</a:t>
            </a:r>
            <a:endParaRPr lang="es-ES" dirty="0"/>
          </a:p>
        </p:txBody>
      </p:sp>
      <p:sp>
        <p:nvSpPr>
          <p:cNvPr id="3" name="Marcador de contenido 2"/>
          <p:cNvSpPr>
            <a:spLocks noGrp="1"/>
          </p:cNvSpPr>
          <p:nvPr>
            <p:ph idx="1"/>
          </p:nvPr>
        </p:nvSpPr>
        <p:spPr/>
        <p:txBody>
          <a:bodyPr>
            <a:normAutofit fontScale="92500" lnSpcReduction="10000"/>
          </a:bodyPr>
          <a:lstStyle/>
          <a:p>
            <a:r>
              <a:rPr lang="es-ES" dirty="0" smtClean="0"/>
              <a:t>Sanciones y responsabilidad civil</a:t>
            </a:r>
            <a:r>
              <a:rPr lang="es-ES" dirty="0"/>
              <a:t>: </a:t>
            </a:r>
            <a:r>
              <a:rPr lang="es-ES" dirty="0">
                <a:hlinkClick r:id="rId2"/>
              </a:rPr>
              <a:t>http://almacendederecho.org/sanciones-administrativas-y-responsabilidad-civil</a:t>
            </a:r>
            <a:r>
              <a:rPr lang="es-ES" dirty="0" smtClean="0">
                <a:hlinkClick r:id="rId2"/>
              </a:rPr>
              <a:t>/</a:t>
            </a:r>
            <a:endParaRPr lang="es-ES" dirty="0" smtClean="0"/>
          </a:p>
          <a:p>
            <a:r>
              <a:rPr lang="es-ES" dirty="0" smtClean="0"/>
              <a:t>Más sobre </a:t>
            </a:r>
            <a:r>
              <a:rPr lang="es-ES" dirty="0"/>
              <a:t>el tema: </a:t>
            </a:r>
            <a:r>
              <a:rPr lang="es-ES" dirty="0">
                <a:hlinkClick r:id="rId3"/>
              </a:rPr>
              <a:t>https://</a:t>
            </a:r>
            <a:r>
              <a:rPr lang="es-ES" dirty="0" smtClean="0">
                <a:hlinkClick r:id="rId3"/>
              </a:rPr>
              <a:t>www.academia.edu/29155299/Sanciones_administrativas_y_responsabilidad_civil_puede_declarar_la_Administraci%C3%B3n_la_responsabilidad_civil_del_infractor_frente_al_perjudicado_por_la_infracci%C3%B3n</a:t>
            </a:r>
            <a:endParaRPr lang="es-ES" dirty="0" smtClean="0"/>
          </a:p>
          <a:p>
            <a:r>
              <a:rPr lang="es-ES" dirty="0" smtClean="0"/>
              <a:t>Utilización de pruebas penales en el </a:t>
            </a:r>
            <a:r>
              <a:rPr lang="es-ES" dirty="0"/>
              <a:t>procedimiento sancionador: </a:t>
            </a:r>
            <a:r>
              <a:rPr lang="es-ES" dirty="0">
                <a:hlinkClick r:id="rId4"/>
              </a:rPr>
              <a:t>http://almacendederecho.org/la-utilizacion-la-prueba-penal-los-procedimientos-administrativos-sancionadores</a:t>
            </a:r>
            <a:r>
              <a:rPr lang="es-ES" dirty="0" smtClean="0">
                <a:hlinkClick r:id="rId4"/>
              </a:rPr>
              <a:t>/</a:t>
            </a:r>
            <a:r>
              <a:rPr lang="es-ES" dirty="0"/>
              <a:t> y </a:t>
            </a:r>
            <a:r>
              <a:rPr lang="es-ES" dirty="0">
                <a:hlinkClick r:id="rId5"/>
              </a:rPr>
              <a:t>http://almacendederecho.org/la-sentencia-las-muestras-la-operacion-puerto</a:t>
            </a:r>
            <a:r>
              <a:rPr lang="es-ES" dirty="0" smtClean="0">
                <a:hlinkClick r:id="rId5"/>
              </a:rPr>
              <a:t>/</a:t>
            </a:r>
            <a:endParaRPr lang="es-ES" dirty="0" smtClean="0"/>
          </a:p>
          <a:p>
            <a:pPr marL="0" indent="0">
              <a:buNone/>
            </a:pPr>
            <a:r>
              <a:rPr lang="es-ES" dirty="0" smtClean="0"/>
              <a:t> </a:t>
            </a:r>
            <a:endParaRPr lang="es-ES" dirty="0"/>
          </a:p>
        </p:txBody>
      </p:sp>
    </p:spTree>
    <p:extLst>
      <p:ext uri="{BB962C8B-B14F-4D97-AF65-F5344CB8AC3E}">
        <p14:creationId xmlns:p14="http://schemas.microsoft.com/office/powerpoint/2010/main" val="914474320"/>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327</TotalTime>
  <Words>4757</Words>
  <Application>Microsoft Office PowerPoint</Application>
  <PresentationFormat>Personalizado</PresentationFormat>
  <Paragraphs>242</Paragraphs>
  <Slides>48</Slides>
  <Notes>0</Notes>
  <HiddenSlides>0</HiddenSlides>
  <MMClips>0</MMClips>
  <ScaleCrop>false</ScaleCrop>
  <HeadingPairs>
    <vt:vector size="4" baseType="variant">
      <vt:variant>
        <vt:lpstr>Tema</vt:lpstr>
      </vt:variant>
      <vt:variant>
        <vt:i4>1</vt:i4>
      </vt:variant>
      <vt:variant>
        <vt:lpstr>Títulos de diapositiva</vt:lpstr>
      </vt:variant>
      <vt:variant>
        <vt:i4>48</vt:i4>
      </vt:variant>
    </vt:vector>
  </HeadingPairs>
  <TitlesOfParts>
    <vt:vector size="49" baseType="lpstr">
      <vt:lpstr>Tema de Office</vt:lpstr>
      <vt:lpstr>La potestad sancionadora de la Administración en la nueva legislación de procedimiento y régimen jurídico</vt:lpstr>
      <vt:lpstr>Cambios normativos</vt:lpstr>
      <vt:lpstr>Principios de la potestad sancionadora</vt:lpstr>
      <vt:lpstr>Sometimiento de la potestad disciplinaria a la Ley 40/2015</vt:lpstr>
      <vt:lpstr>Consecuencias concretas sobre la potestad disciplinaria</vt:lpstr>
      <vt:lpstr>Sanciones en relaciones contractuales o demaniales</vt:lpstr>
      <vt:lpstr>Retroactividad</vt:lpstr>
      <vt:lpstr>Tipicidad (reserva de Ley)</vt:lpstr>
      <vt:lpstr>Responsabilidad sancionadora y personalidad jurídica (28.1 de la Ley 40/2015 frente a 130.1)</vt:lpstr>
      <vt:lpstr>Responsabilidad sancionadora de entes sin personalidad</vt:lpstr>
      <vt:lpstr>Sanción administrativa y responsabilidad por daños: la situación inicial</vt:lpstr>
      <vt:lpstr>Sanción administrativa y responsabilidad por daños: la reforma</vt:lpstr>
      <vt:lpstr>Elementos contradictorios</vt:lpstr>
      <vt:lpstr>Exigencia de culpabilidad</vt:lpstr>
      <vt:lpstr>Solidaridad en la responsabilidad sancionadora</vt:lpstr>
      <vt:lpstr>Responsabilidad por culpa in vigilando</vt:lpstr>
      <vt:lpstr>Responsabilidad pecuniaria por sanciones impuestas a otros</vt:lpstr>
      <vt:lpstr>Principio de proporcionalidad</vt:lpstr>
      <vt:lpstr>Criterios de graduación de la sanción</vt:lpstr>
      <vt:lpstr>Concursos</vt:lpstr>
      <vt:lpstr>Infracción continuada</vt:lpstr>
      <vt:lpstr>Prescripción en infracciones continuadas o permanentes</vt:lpstr>
      <vt:lpstr>Interrupción del plazo de prescripción de las infracciones</vt:lpstr>
      <vt:lpstr>Plazo de prescripción de las sanciones</vt:lpstr>
      <vt:lpstr>Prescripción de la sanción y recursos administrativos</vt:lpstr>
      <vt:lpstr>Non bis in idem</vt:lpstr>
      <vt:lpstr>Procedimiento sancionador</vt:lpstr>
      <vt:lpstr>Actuaciones previas (información reservada)</vt:lpstr>
      <vt:lpstr>Iniciación del procedimiento sancionador</vt:lpstr>
      <vt:lpstr>Denuncias</vt:lpstr>
      <vt:lpstr>Cambios en la posición del denunciante</vt:lpstr>
      <vt:lpstr>Más cambios en la posición del denunciante</vt:lpstr>
      <vt:lpstr>“Clemencia” en el procedimiento sancionador</vt:lpstr>
      <vt:lpstr>Requisitos de la exención de responsabilidad</vt:lpstr>
      <vt:lpstr>Requisitos de la reducción de responsabilidad</vt:lpstr>
      <vt:lpstr>Descuentos por colaboración del interesado</vt:lpstr>
      <vt:lpstr>Medidas provisionales (o cautelares)</vt:lpstr>
      <vt:lpstr>Acuerdo de incoación</vt:lpstr>
      <vt:lpstr>Prueba y presunciones</vt:lpstr>
      <vt:lpstr>Derecho a no declarar contra uno mismo y a guardar silencio</vt:lpstr>
      <vt:lpstr>Sobreseimiento y archivo</vt:lpstr>
      <vt:lpstr>Propuesta de resolución y trámite de audiencia</vt:lpstr>
      <vt:lpstr>Actuaciones complementarias</vt:lpstr>
      <vt:lpstr>Efecto vinculante de la propuesta sobre la resolución</vt:lpstr>
      <vt:lpstr>Ejecución de la sanción</vt:lpstr>
      <vt:lpstr>¿Suspensión cautelar hasta el contencioso?</vt:lpstr>
      <vt:lpstr>El futuro de las sanciones administrativas</vt:lpstr>
      <vt:lpstr>Algunas publicaciones recientes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potestad sancionadora de la Administración en la nueva legislación de procedimiento y régimen jurídico</dc:title>
  <dc:creator>ALEJANDRO JOSE HUERGO LORA</dc:creator>
  <cp:lastModifiedBy>Alejandro Huergo</cp:lastModifiedBy>
  <cp:revision>84</cp:revision>
  <dcterms:created xsi:type="dcterms:W3CDTF">2016-11-09T10:57:06Z</dcterms:created>
  <dcterms:modified xsi:type="dcterms:W3CDTF">2016-11-09T21:20:22Z</dcterms:modified>
</cp:coreProperties>
</file>