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98" r:id="rId3"/>
    <p:sldId id="300" r:id="rId4"/>
    <p:sldId id="277" r:id="rId5"/>
    <p:sldId id="278" r:id="rId6"/>
    <p:sldId id="280" r:id="rId7"/>
    <p:sldId id="279" r:id="rId8"/>
    <p:sldId id="281" r:id="rId9"/>
    <p:sldId id="282" r:id="rId10"/>
    <p:sldId id="286" r:id="rId11"/>
    <p:sldId id="305" r:id="rId12"/>
    <p:sldId id="285" r:id="rId13"/>
    <p:sldId id="293" r:id="rId14"/>
    <p:sldId id="340" r:id="rId15"/>
    <p:sldId id="292" r:id="rId16"/>
    <p:sldId id="284" r:id="rId17"/>
    <p:sldId id="288" r:id="rId18"/>
    <p:sldId id="289" r:id="rId19"/>
    <p:sldId id="342" r:id="rId20"/>
    <p:sldId id="341" r:id="rId21"/>
    <p:sldId id="290" r:id="rId22"/>
    <p:sldId id="303" r:id="rId23"/>
    <p:sldId id="309" r:id="rId24"/>
    <p:sldId id="318" r:id="rId25"/>
    <p:sldId id="310" r:id="rId26"/>
    <p:sldId id="320" r:id="rId27"/>
    <p:sldId id="321" r:id="rId28"/>
    <p:sldId id="322" r:id="rId29"/>
    <p:sldId id="324" r:id="rId30"/>
    <p:sldId id="323" r:id="rId31"/>
    <p:sldId id="307" r:id="rId32"/>
    <p:sldId id="325" r:id="rId33"/>
    <p:sldId id="317" r:id="rId34"/>
    <p:sldId id="316" r:id="rId35"/>
    <p:sldId id="326" r:id="rId36"/>
    <p:sldId id="329" r:id="rId37"/>
    <p:sldId id="327" r:id="rId38"/>
    <p:sldId id="328" r:id="rId39"/>
    <p:sldId id="334" r:id="rId40"/>
    <p:sldId id="333" r:id="rId41"/>
    <p:sldId id="343" r:id="rId42"/>
    <p:sldId id="344" r:id="rId43"/>
    <p:sldId id="331" r:id="rId44"/>
    <p:sldId id="332" r:id="rId45"/>
    <p:sldId id="311" r:id="rId46"/>
    <p:sldId id="330" r:id="rId47"/>
    <p:sldId id="312" r:id="rId48"/>
    <p:sldId id="336" r:id="rId49"/>
    <p:sldId id="337" r:id="rId50"/>
    <p:sldId id="338" r:id="rId51"/>
    <p:sldId id="339" r:id="rId52"/>
    <p:sldId id="294" r:id="rId53"/>
    <p:sldId id="346" r:id="rId54"/>
    <p:sldId id="345"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gnacio Soto González" initials="iSG" lastIdx="1" clrIdx="0">
    <p:extLst/>
  </p:cmAuthor>
  <p:cmAuthor id="2" name="ignacio Soto González" initials="iSG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03"/>
    <p:restoredTop sz="95743"/>
  </p:normalViewPr>
  <p:slideViewPr>
    <p:cSldViewPr>
      <p:cViewPr>
        <p:scale>
          <a:sx n="170" d="100"/>
          <a:sy n="170" d="100"/>
        </p:scale>
        <p:origin x="3952" y="8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notesMaster" Target="notesMasters/notesMaster1.xml"/><Relationship Id="rId57" Type="http://schemas.openxmlformats.org/officeDocument/2006/relationships/commentAuthors" Target="commentAuthors.xml"/><Relationship Id="rId58" Type="http://schemas.openxmlformats.org/officeDocument/2006/relationships/presProps" Target="presProps.xml"/><Relationship Id="rId59" Type="http://schemas.openxmlformats.org/officeDocument/2006/relationships/viewProps" Target="viewProp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theme" Target="theme/theme1.xml"/><Relationship Id="rId6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D98962-5A17-1E49-897B-863E507C8AFA}" type="datetimeFigureOut">
              <a:rPr lang="es-ES_tradnl" smtClean="0"/>
              <a:t>6/6/16</a:t>
            </a:fld>
            <a:endParaRPr lang="es-ES_tradn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BDE606-982B-9140-9E3E-2B45E7B791A2}" type="slidenum">
              <a:rPr lang="es-ES_tradnl" smtClean="0"/>
              <a:t>‹Nr.›</a:t>
            </a:fld>
            <a:endParaRPr lang="es-ES_tradnl"/>
          </a:p>
        </p:txBody>
      </p:sp>
    </p:spTree>
    <p:extLst>
      <p:ext uri="{BB962C8B-B14F-4D97-AF65-F5344CB8AC3E}">
        <p14:creationId xmlns:p14="http://schemas.microsoft.com/office/powerpoint/2010/main" val="3179928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1</a:t>
            </a:fld>
            <a:endParaRPr lang="es-ES_tradnl"/>
          </a:p>
        </p:txBody>
      </p:sp>
    </p:spTree>
    <p:extLst>
      <p:ext uri="{BB962C8B-B14F-4D97-AF65-F5344CB8AC3E}">
        <p14:creationId xmlns:p14="http://schemas.microsoft.com/office/powerpoint/2010/main" val="1159126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19</a:t>
            </a:fld>
            <a:endParaRPr lang="es-ES_tradnl"/>
          </a:p>
        </p:txBody>
      </p:sp>
    </p:spTree>
    <p:extLst>
      <p:ext uri="{BB962C8B-B14F-4D97-AF65-F5344CB8AC3E}">
        <p14:creationId xmlns:p14="http://schemas.microsoft.com/office/powerpoint/2010/main" val="94522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22</a:t>
            </a:fld>
            <a:endParaRPr lang="es-ES_tradnl"/>
          </a:p>
        </p:txBody>
      </p:sp>
    </p:spTree>
    <p:extLst>
      <p:ext uri="{BB962C8B-B14F-4D97-AF65-F5344CB8AC3E}">
        <p14:creationId xmlns:p14="http://schemas.microsoft.com/office/powerpoint/2010/main" val="1631418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23</a:t>
            </a:fld>
            <a:endParaRPr lang="es-ES_tradnl"/>
          </a:p>
        </p:txBody>
      </p:sp>
    </p:spTree>
    <p:extLst>
      <p:ext uri="{BB962C8B-B14F-4D97-AF65-F5344CB8AC3E}">
        <p14:creationId xmlns:p14="http://schemas.microsoft.com/office/powerpoint/2010/main" val="2092503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24</a:t>
            </a:fld>
            <a:endParaRPr lang="es-ES_tradnl"/>
          </a:p>
        </p:txBody>
      </p:sp>
    </p:spTree>
    <p:extLst>
      <p:ext uri="{BB962C8B-B14F-4D97-AF65-F5344CB8AC3E}">
        <p14:creationId xmlns:p14="http://schemas.microsoft.com/office/powerpoint/2010/main" val="1244849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25</a:t>
            </a:fld>
            <a:endParaRPr lang="es-ES_tradnl"/>
          </a:p>
        </p:txBody>
      </p:sp>
    </p:spTree>
    <p:extLst>
      <p:ext uri="{BB962C8B-B14F-4D97-AF65-F5344CB8AC3E}">
        <p14:creationId xmlns:p14="http://schemas.microsoft.com/office/powerpoint/2010/main" val="1410553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26</a:t>
            </a:fld>
            <a:endParaRPr lang="es-ES_tradnl"/>
          </a:p>
        </p:txBody>
      </p:sp>
    </p:spTree>
    <p:extLst>
      <p:ext uri="{BB962C8B-B14F-4D97-AF65-F5344CB8AC3E}">
        <p14:creationId xmlns:p14="http://schemas.microsoft.com/office/powerpoint/2010/main" val="4863635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27</a:t>
            </a:fld>
            <a:endParaRPr lang="es-ES_tradnl"/>
          </a:p>
        </p:txBody>
      </p:sp>
    </p:spTree>
    <p:extLst>
      <p:ext uri="{BB962C8B-B14F-4D97-AF65-F5344CB8AC3E}">
        <p14:creationId xmlns:p14="http://schemas.microsoft.com/office/powerpoint/2010/main" val="977415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600" dirty="0" smtClean="0"/>
              <a:t>De este modo, una distinta zonificación en los usos preexistentes, por ejemplo el</a:t>
            </a:r>
            <a:r>
              <a:rPr lang="es-ES_tradnl" sz="1600" baseline="0" dirty="0" smtClean="0"/>
              <a:t> </a:t>
            </a:r>
            <a:r>
              <a:rPr lang="es-ES_tradnl" sz="1600" dirty="0" smtClean="0"/>
              <a:t>cambio de un sector de uso industrial a residencial, una distinta tipología edificatoria,</a:t>
            </a:r>
            <a:r>
              <a:rPr lang="es-ES_tradnl" sz="1600" baseline="0" dirty="0" smtClean="0"/>
              <a:t> </a:t>
            </a:r>
            <a:r>
              <a:rPr lang="es-ES_tradnl" sz="1600" dirty="0" smtClean="0"/>
              <a:t>por ejemplo de manzana cerrada o manzana abierta, de bloque adosado</a:t>
            </a:r>
            <a:r>
              <a:rPr lang="es-ES_tradnl" sz="1600" baseline="0" dirty="0" smtClean="0"/>
              <a:t> </a:t>
            </a:r>
            <a:r>
              <a:rPr lang="es-ES_tradnl" sz="1600" dirty="0" smtClean="0"/>
              <a:t>a bloque exento, podría dar lugar a una actuación de dotación, con las consecuencias</a:t>
            </a:r>
            <a:r>
              <a:rPr lang="es-ES_tradnl" sz="1600" baseline="0" dirty="0" smtClean="0"/>
              <a:t> </a:t>
            </a:r>
            <a:r>
              <a:rPr lang="es-ES_tradnl" sz="1600" dirty="0" smtClean="0"/>
              <a:t>de levantar la carga dotacional de red viaria, zonas verdes y equipamientos</a:t>
            </a:r>
            <a:r>
              <a:rPr lang="es-ES_tradnl" sz="1600" baseline="0" dirty="0" smtClean="0"/>
              <a:t> </a:t>
            </a:r>
            <a:r>
              <a:rPr lang="es-ES_tradnl" sz="1600" dirty="0" smtClean="0"/>
              <a:t>que esta actuación por imperativo de la ley comportaría.</a:t>
            </a:r>
          </a:p>
          <a:p>
            <a:r>
              <a:rPr lang="es-ES_tradnl" sz="1600" dirty="0" smtClean="0"/>
              <a:t>El escenario de esta actuaciones de dotación deben ser parcelas sin edificar, o</a:t>
            </a:r>
            <a:r>
              <a:rPr lang="es-ES_tradnl" sz="1600" baseline="0" dirty="0" smtClean="0"/>
              <a:t> </a:t>
            </a:r>
            <a:r>
              <a:rPr lang="es-ES_tradnl" sz="1600" dirty="0" smtClean="0"/>
              <a:t>en situación urbanística de ruina o, como mucho, construcciones de pequeñas</a:t>
            </a:r>
            <a:r>
              <a:rPr lang="es-ES_tradnl" sz="1600" baseline="0" dirty="0" smtClean="0"/>
              <a:t> </a:t>
            </a:r>
            <a:r>
              <a:rPr lang="es-ES_tradnl" sz="1600" dirty="0" smtClean="0"/>
              <a:t>dimensiones cuyo índice de edificabilidad preexistente sea relativamente bajo.</a:t>
            </a:r>
          </a:p>
          <a:p>
            <a:r>
              <a:rPr lang="es-ES_tradnl" sz="1600" dirty="0" smtClean="0"/>
              <a:t>La atribución de este incremento de edificabilidad debería realizarse a través de</a:t>
            </a:r>
            <a:r>
              <a:rPr lang="es-ES_tradnl" sz="1600" baseline="0" dirty="0" smtClean="0"/>
              <a:t> l</a:t>
            </a:r>
            <a:r>
              <a:rPr lang="es-ES_tradnl" sz="1600" dirty="0" smtClean="0"/>
              <a:t>a modificación de las normas urbanísticas reguladoras de la edificación y con</a:t>
            </a:r>
            <a:r>
              <a:rPr lang="es-ES_tradnl" sz="1600" baseline="0" dirty="0" smtClean="0"/>
              <a:t> </a:t>
            </a:r>
            <a:r>
              <a:rPr lang="es-ES_tradnl" sz="1600" dirty="0" smtClean="0"/>
              <a:t>parámetros morfológicos concretos (mayor ocupación por parcela, posibilidad de</a:t>
            </a:r>
            <a:r>
              <a:rPr lang="es-ES_tradnl" sz="1600" baseline="0" dirty="0" smtClean="0"/>
              <a:t> </a:t>
            </a:r>
            <a:r>
              <a:rPr lang="es-ES_tradnl" sz="1600" dirty="0" smtClean="0"/>
              <a:t>construir en fondos edificables, aumento del número de alturas, exclusión de zonas</a:t>
            </a:r>
            <a:r>
              <a:rPr lang="es-ES_tradnl" sz="1600" baseline="0" dirty="0" smtClean="0"/>
              <a:t> </a:t>
            </a:r>
            <a:r>
              <a:rPr lang="es-ES_tradnl" sz="1600" dirty="0" smtClean="0"/>
              <a:t>comunes del cómputo de la edificabilidad, etc.).</a:t>
            </a:r>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28</a:t>
            </a:fld>
            <a:endParaRPr lang="es-ES_tradnl"/>
          </a:p>
        </p:txBody>
      </p:sp>
    </p:spTree>
    <p:extLst>
      <p:ext uri="{BB962C8B-B14F-4D97-AF65-F5344CB8AC3E}">
        <p14:creationId xmlns:p14="http://schemas.microsoft.com/office/powerpoint/2010/main" val="2132803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29</a:t>
            </a:fld>
            <a:endParaRPr lang="es-ES_tradnl"/>
          </a:p>
        </p:txBody>
      </p:sp>
    </p:spTree>
    <p:extLst>
      <p:ext uri="{BB962C8B-B14F-4D97-AF65-F5344CB8AC3E}">
        <p14:creationId xmlns:p14="http://schemas.microsoft.com/office/powerpoint/2010/main" val="6162508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sz="1600" dirty="0"/>
          </a:p>
        </p:txBody>
      </p:sp>
      <p:sp>
        <p:nvSpPr>
          <p:cNvPr id="4" name="Marcador de número de diapositiva 3"/>
          <p:cNvSpPr>
            <a:spLocks noGrp="1"/>
          </p:cNvSpPr>
          <p:nvPr>
            <p:ph type="sldNum" sz="quarter" idx="10"/>
          </p:nvPr>
        </p:nvSpPr>
        <p:spPr/>
        <p:txBody>
          <a:bodyPr/>
          <a:lstStyle/>
          <a:p>
            <a:fld id="{A5BDE606-982B-9140-9E3E-2B45E7B791A2}" type="slidenum">
              <a:rPr lang="es-ES_tradnl" smtClean="0"/>
              <a:t>30</a:t>
            </a:fld>
            <a:endParaRPr lang="es-ES_tradnl"/>
          </a:p>
        </p:txBody>
      </p:sp>
    </p:spTree>
    <p:extLst>
      <p:ext uri="{BB962C8B-B14F-4D97-AF65-F5344CB8AC3E}">
        <p14:creationId xmlns:p14="http://schemas.microsoft.com/office/powerpoint/2010/main" val="1006777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67C83EF-A2BF-4DAB-ADBD-8CA1805953B7}" type="datetimeFigureOut">
              <a:rPr lang="es-ES" smtClean="0"/>
              <a:pPr/>
              <a:t>6/6/16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F286459-BE36-4976-B1DB-3AD64455FF6C}" type="slidenum">
              <a:rPr lang="es-ES" smtClean="0"/>
              <a:pPr/>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7C83EF-A2BF-4DAB-ADBD-8CA1805953B7}" type="datetimeFigureOut">
              <a:rPr lang="es-ES" smtClean="0"/>
              <a:pPr/>
              <a:t>6/6/16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286459-BE36-4976-B1DB-3AD64455FF6C}" type="slidenum">
              <a:rPr lang="es-ES" smtClean="0"/>
              <a:pPr/>
              <a:t>‹Nr.›</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6.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7.png"/><Relationship Id="rId6" Type="http://schemas.microsoft.com/office/2007/relationships/hdphoto" Target="../media/hdphoto1.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8.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9.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10.tiff"/><Relationship Id="rId6" Type="http://schemas.openxmlformats.org/officeDocument/2006/relationships/image" Target="../media/image11.tiff"/><Relationship Id="rId7" Type="http://schemas.openxmlformats.org/officeDocument/2006/relationships/image" Target="../media/image12.tiff"/><Relationship Id="rId8" Type="http://schemas.openxmlformats.org/officeDocument/2006/relationships/image" Target="../media/image13.tiff"/><Relationship Id="rId9" Type="http://schemas.openxmlformats.org/officeDocument/2006/relationships/image" Target="../media/image14.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15.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7.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16.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20.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6" Type="http://schemas.openxmlformats.org/officeDocument/2006/relationships/image" Target="../media/image17.tiff"/><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6" Type="http://schemas.openxmlformats.org/officeDocument/2006/relationships/image" Target="../media/image18.tiff"/><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31.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2.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5.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19.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7.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8.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20.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9.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0.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21.png"/><Relationship Id="rId6" Type="http://schemas.microsoft.com/office/2007/relationships/hdphoto" Target="../media/hdphoto2.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1.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2.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3.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4.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22.png"/><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5.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24.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5.tiff"/><Relationship Id="rId5"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1.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2.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5" Type="http://schemas.openxmlformats.org/officeDocument/2006/relationships/image" Target="../media/image26.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4.xml.rels><?xml version="1.0" encoding="UTF-8" standalone="yes"?>
<Relationships xmlns="http://schemas.openxmlformats.org/package/2006/relationships"><Relationship Id="rId3" Type="http://schemas.openxmlformats.org/officeDocument/2006/relationships/image" Target="../media/image5.tiff"/><Relationship Id="rId4" Type="http://schemas.openxmlformats.org/officeDocument/2006/relationships/image" Target="../media/image3.tiff"/><Relationship Id="rId1" Type="http://schemas.openxmlformats.org/officeDocument/2006/relationships/slideLayout" Target="../slideLayouts/slideLayout1.xml"/><Relationship Id="rId2"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pic>
        <p:nvPicPr>
          <p:cNvPr id="2" name="Imagen 1"/>
          <p:cNvPicPr>
            <a:picLocks noChangeAspect="1"/>
          </p:cNvPicPr>
          <p:nvPr/>
        </p:nvPicPr>
        <p:blipFill rotWithShape="1">
          <a:blip r:embed="rId4"/>
          <a:srcRect t="-2099" b="2099"/>
          <a:stretch/>
        </p:blipFill>
        <p:spPr>
          <a:xfrm>
            <a:off x="763707" y="-171400"/>
            <a:ext cx="8380293" cy="7029400"/>
          </a:xfrm>
          <a:prstGeom prst="rect">
            <a:avLst/>
          </a:prstGeom>
        </p:spPr>
      </p:pic>
      <p:pic>
        <p:nvPicPr>
          <p:cNvPr id="5" name="Imagen 4"/>
          <p:cNvPicPr>
            <a:picLocks noChangeAspect="1"/>
          </p:cNvPicPr>
          <p:nvPr/>
        </p:nvPicPr>
        <p:blipFill rotWithShape="1">
          <a:blip r:embed="rId5"/>
          <a:srcRect l="12994" t="39381" r="11419" b="43822"/>
          <a:stretch/>
        </p:blipFill>
        <p:spPr>
          <a:xfrm>
            <a:off x="4315813" y="4755485"/>
            <a:ext cx="4828187" cy="1609396"/>
          </a:xfrm>
          <a:prstGeom prst="rect">
            <a:avLst/>
          </a:prstGeom>
        </p:spPr>
      </p:pic>
      <p:sp>
        <p:nvSpPr>
          <p:cNvPr id="3" name="Rectángulo 2"/>
          <p:cNvSpPr/>
          <p:nvPr/>
        </p:nvSpPr>
        <p:spPr>
          <a:xfrm rot="5400000">
            <a:off x="-3034471" y="2992060"/>
            <a:ext cx="6796136" cy="800219"/>
          </a:xfrm>
          <a:prstGeom prst="rect">
            <a:avLst/>
          </a:prstGeom>
        </p:spPr>
        <p:txBody>
          <a:bodyPr wrap="square">
            <a:spAutoFit/>
          </a:bodyPr>
          <a:lstStyle/>
          <a:p>
            <a:pPr algn="just"/>
            <a:r>
              <a:rPr lang="es-ES_tradnl" sz="2300" dirty="0" smtClean="0">
                <a:solidFill>
                  <a:schemeClr val="bg1"/>
                </a:solidFill>
              </a:rPr>
              <a:t>UNA APUESTA POR LAS ACTUACIONES DE DOTACIÓN: LA LEY 8/2013, UNA APUESTA POR LA REHABILITACIÓN. </a:t>
            </a:r>
            <a:endParaRPr lang="es-ES_tradnl" sz="2300" dirty="0">
              <a:solidFill>
                <a:schemeClr val="bg1"/>
              </a:solidFill>
            </a:endParaRPr>
          </a:p>
        </p:txBody>
      </p:sp>
      <p:pic>
        <p:nvPicPr>
          <p:cNvPr id="6" name="Imagen 5"/>
          <p:cNvPicPr>
            <a:picLocks noChangeAspect="1"/>
          </p:cNvPicPr>
          <p:nvPr/>
        </p:nvPicPr>
        <p:blipFill rotWithShape="1">
          <a:blip r:embed="rId5"/>
          <a:srcRect l="50000" t="443" r="605" b="84513"/>
          <a:stretch/>
        </p:blipFill>
        <p:spPr>
          <a:xfrm>
            <a:off x="7956376" y="6365570"/>
            <a:ext cx="1187624" cy="492430"/>
          </a:xfrm>
          <a:prstGeom prst="rect">
            <a:avLst/>
          </a:prstGeom>
        </p:spPr>
      </p:pic>
      <p:sp>
        <p:nvSpPr>
          <p:cNvPr id="7" name="CuadroTexto 6"/>
          <p:cNvSpPr txBox="1"/>
          <p:nvPr/>
        </p:nvSpPr>
        <p:spPr>
          <a:xfrm>
            <a:off x="4355976" y="6525344"/>
            <a:ext cx="3456384" cy="338554"/>
          </a:xfrm>
          <a:prstGeom prst="rect">
            <a:avLst/>
          </a:prstGeom>
          <a:noFill/>
        </p:spPr>
        <p:txBody>
          <a:bodyPr wrap="square" rtlCol="0">
            <a:spAutoFit/>
          </a:bodyPr>
          <a:lstStyle/>
          <a:p>
            <a:r>
              <a:rPr lang="es-ES_tradnl" sz="1600" dirty="0" smtClean="0">
                <a:solidFill>
                  <a:schemeClr val="bg1"/>
                </a:solidFill>
              </a:rPr>
              <a:t>IGNACIO SOTO GONZALEZ,   Arquitecto</a:t>
            </a:r>
            <a:endParaRPr lang="es-ES_tradnl" sz="1600"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rcRect/>
          <a:stretch>
            <a:fillRect/>
          </a:stretch>
        </p:blipFill>
        <p:spPr bwMode="auto">
          <a:xfrm>
            <a:off x="1" y="0"/>
            <a:ext cx="9144000" cy="6858000"/>
          </a:xfrm>
          <a:prstGeom prst="rect">
            <a:avLst/>
          </a:prstGeom>
          <a:noFill/>
          <a:ln w="9525">
            <a:noFill/>
            <a:miter lim="800000"/>
            <a:headEnd/>
            <a:tailEnd/>
          </a:ln>
        </p:spPr>
      </p:pic>
    </p:spTree>
    <p:extLst>
      <p:ext uri="{BB962C8B-B14F-4D97-AF65-F5344CB8AC3E}">
        <p14:creationId xmlns:p14="http://schemas.microsoft.com/office/powerpoint/2010/main" val="13952351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177354"/>
            <a:ext cx="7921932" cy="3477875"/>
          </a:xfrm>
          <a:prstGeom prst="rect">
            <a:avLst/>
          </a:prstGeom>
          <a:solidFill>
            <a:schemeClr val="bg1">
              <a:lumMod val="75000"/>
            </a:schemeClr>
          </a:solidFill>
        </p:spPr>
        <p:txBody>
          <a:bodyPr wrap="square" rtlCol="0">
            <a:spAutoFit/>
          </a:bodyPr>
          <a:lstStyle/>
          <a:p>
            <a:pPr algn="just"/>
            <a:r>
              <a:rPr lang="es-ES_tradnl" sz="2000" dirty="0"/>
              <a:t>Finalizado el ciclo inmobiliario de </a:t>
            </a:r>
            <a:r>
              <a:rPr lang="es-ES_tradnl" sz="2000" dirty="0" smtClean="0"/>
              <a:t>estos </a:t>
            </a:r>
            <a:r>
              <a:rPr lang="es-ES_tradnl" sz="2000" dirty="0"/>
              <a:t>últimos años, basado fundamentalmente </a:t>
            </a:r>
            <a:r>
              <a:rPr lang="es-ES_tradnl" sz="2000" dirty="0" smtClean="0"/>
              <a:t>en un </a:t>
            </a:r>
            <a:r>
              <a:rPr lang="es-ES_tradnl" sz="2000" dirty="0"/>
              <a:t>crecimiento urbanístico expansionista y, en </a:t>
            </a:r>
            <a:r>
              <a:rPr lang="es-ES_tradnl" sz="2000" dirty="0" smtClean="0"/>
              <a:t>muchas ocasiones  </a:t>
            </a:r>
            <a:r>
              <a:rPr lang="es-ES_tradnl" sz="2000" dirty="0"/>
              <a:t>descontrolado, </a:t>
            </a:r>
            <a:r>
              <a:rPr lang="es-ES_tradnl" sz="2000" dirty="0" smtClean="0"/>
              <a:t>que ha consumido e hipotecado enormes cantidades de nuestros recursos </a:t>
            </a:r>
            <a:r>
              <a:rPr lang="es-ES_tradnl" sz="2000" dirty="0" smtClean="0"/>
              <a:t>m</a:t>
            </a:r>
            <a:r>
              <a:rPr lang="es-ES_tradnl" sz="2000" dirty="0" smtClean="0"/>
              <a:t>ás </a:t>
            </a:r>
            <a:r>
              <a:rPr lang="es-ES_tradnl" sz="2000" dirty="0" smtClean="0"/>
              <a:t>limitados</a:t>
            </a:r>
            <a:r>
              <a:rPr lang="es-ES_tradnl" sz="2000" dirty="0" smtClean="0"/>
              <a:t>, especialmente de suelo, principalmente </a:t>
            </a:r>
            <a:r>
              <a:rPr lang="es-ES_tradnl" sz="2000" dirty="0"/>
              <a:t>en las zonas </a:t>
            </a:r>
            <a:r>
              <a:rPr lang="es-ES_tradnl" sz="2000" dirty="0" smtClean="0"/>
              <a:t>periurbanas de nuestras ciudades, parece inexcusable  </a:t>
            </a:r>
            <a:r>
              <a:rPr lang="es-ES_tradnl" sz="2000" dirty="0"/>
              <a:t>la necesidad de volver la vista atrás y </a:t>
            </a:r>
            <a:r>
              <a:rPr lang="es-ES_tradnl" sz="2000" dirty="0" smtClean="0"/>
              <a:t>reflexionar, hacer una  revisión de </a:t>
            </a:r>
            <a:r>
              <a:rPr lang="es-ES_tradnl" sz="2000" dirty="0"/>
              <a:t>las </a:t>
            </a:r>
            <a:r>
              <a:rPr lang="es-ES_tradnl" sz="2000" dirty="0" smtClean="0"/>
              <a:t>condiciones en las que se encuentra el patrimonio construido de nuestras ciudades, </a:t>
            </a:r>
            <a:r>
              <a:rPr lang="es-ES_tradnl" sz="2000" dirty="0"/>
              <a:t>en </a:t>
            </a:r>
            <a:r>
              <a:rPr lang="es-ES_tradnl" sz="2000" dirty="0" smtClean="0"/>
              <a:t>muchas ocasiones </a:t>
            </a:r>
            <a:r>
              <a:rPr lang="es-ES_tradnl" sz="2000" dirty="0"/>
              <a:t>con preocupantes situaciones de asentamientos </a:t>
            </a:r>
            <a:r>
              <a:rPr lang="es-ES_tradnl" sz="2000" dirty="0" smtClean="0"/>
              <a:t>desordenados, surgidos al margen del planeamiento, </a:t>
            </a:r>
            <a:r>
              <a:rPr lang="es-ES_tradnl" sz="2000" dirty="0"/>
              <a:t>de </a:t>
            </a:r>
            <a:r>
              <a:rPr lang="es-ES_tradnl" sz="2000" dirty="0" smtClean="0"/>
              <a:t>infravivienda, de enormes superficies de suelos </a:t>
            </a:r>
            <a:r>
              <a:rPr lang="es-ES_tradnl" sz="2000" dirty="0" err="1" smtClean="0"/>
              <a:t>monofuncionales</a:t>
            </a:r>
            <a:r>
              <a:rPr lang="es-ES_tradnl" sz="2000" dirty="0" smtClean="0"/>
              <a:t>, de muy bajas densidades, de </a:t>
            </a:r>
            <a:r>
              <a:rPr lang="es-ES_tradnl" sz="2000" dirty="0"/>
              <a:t>segregaciones </a:t>
            </a:r>
            <a:r>
              <a:rPr lang="es-ES_tradnl" sz="2000" dirty="0" smtClean="0"/>
              <a:t>espaciales...</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sp>
        <p:nvSpPr>
          <p:cNvPr id="9" name="CuadroTexto 8"/>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a:blip r:embed="rId5"/>
          <a:stretch>
            <a:fillRect/>
          </a:stretch>
        </p:blipFill>
        <p:spPr>
          <a:xfrm>
            <a:off x="1063669" y="5037154"/>
            <a:ext cx="8004253" cy="1671713"/>
          </a:xfrm>
          <a:prstGeom prst="rect">
            <a:avLst/>
          </a:prstGeom>
        </p:spPr>
      </p:pic>
    </p:spTree>
    <p:extLst>
      <p:ext uri="{BB962C8B-B14F-4D97-AF65-F5344CB8AC3E}">
        <p14:creationId xmlns:p14="http://schemas.microsoft.com/office/powerpoint/2010/main" val="235745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177354"/>
            <a:ext cx="7921932" cy="5324535"/>
          </a:xfrm>
          <a:prstGeom prst="rect">
            <a:avLst/>
          </a:prstGeom>
          <a:solidFill>
            <a:schemeClr val="bg1">
              <a:lumMod val="75000"/>
            </a:schemeClr>
          </a:solidFill>
        </p:spPr>
        <p:txBody>
          <a:bodyPr wrap="square" rtlCol="0">
            <a:spAutoFit/>
          </a:bodyPr>
          <a:lstStyle/>
          <a:p>
            <a:pPr algn="just"/>
            <a:r>
              <a:rPr lang="es-ES_tradnl" sz="2000" dirty="0"/>
              <a:t>En nuestras ciudades mayoritariamente </a:t>
            </a:r>
            <a:r>
              <a:rPr lang="es-ES_tradnl" sz="2000" dirty="0" smtClean="0"/>
              <a:t>compactas, </a:t>
            </a:r>
            <a:r>
              <a:rPr lang="es-ES_tradnl" sz="2000" dirty="0"/>
              <a:t>intervenir sobre el suelo </a:t>
            </a:r>
            <a:r>
              <a:rPr lang="es-ES_tradnl" sz="2000" dirty="0" smtClean="0"/>
              <a:t>urbanizado, </a:t>
            </a:r>
            <a:r>
              <a:rPr lang="es-ES_tradnl" sz="2000" dirty="0"/>
              <a:t>comporta en primer lugar, la dificultad de </a:t>
            </a:r>
            <a:r>
              <a:rPr lang="es-ES_tradnl" sz="2000" dirty="0" smtClean="0"/>
              <a:t>obtención </a:t>
            </a:r>
            <a:r>
              <a:rPr lang="es-ES_tradnl" sz="2000" dirty="0"/>
              <a:t>de los terrenos necesarios para los </a:t>
            </a:r>
            <a:r>
              <a:rPr lang="es-ES_tradnl" sz="2000" dirty="0" smtClean="0"/>
              <a:t>insuficientes equipamientos </a:t>
            </a:r>
            <a:r>
              <a:rPr lang="es-ES_tradnl" sz="2000" dirty="0"/>
              <a:t>y espacios libres que demandan los nuevos </a:t>
            </a:r>
            <a:r>
              <a:rPr lang="es-ES_tradnl" sz="2000" dirty="0" smtClean="0"/>
              <a:t>estándares </a:t>
            </a:r>
            <a:r>
              <a:rPr lang="es-ES_tradnl" sz="2000" dirty="0"/>
              <a:t>de calidad de vida. </a:t>
            </a:r>
            <a:endParaRPr lang="es-ES_tradnl" sz="2000" dirty="0" smtClean="0"/>
          </a:p>
          <a:p>
            <a:pPr algn="just"/>
            <a:endParaRPr lang="es-ES_tradnl" sz="2000" dirty="0"/>
          </a:p>
          <a:p>
            <a:pPr algn="just"/>
            <a:r>
              <a:rPr lang="es-ES_tradnl" sz="2000" dirty="0" smtClean="0"/>
              <a:t>De </a:t>
            </a:r>
            <a:r>
              <a:rPr lang="es-ES_tradnl" sz="2000" dirty="0"/>
              <a:t>otra parte la compacidad, </a:t>
            </a:r>
            <a:r>
              <a:rPr lang="es-ES_tradnl" sz="2000" dirty="0" smtClean="0"/>
              <a:t>la complejidad, la diversidad morfológica </a:t>
            </a:r>
            <a:r>
              <a:rPr lang="es-ES_tradnl" sz="2000" dirty="0"/>
              <a:t>y </a:t>
            </a:r>
            <a:r>
              <a:rPr lang="es-ES_tradnl" sz="2000" dirty="0" smtClean="0"/>
              <a:t>tipológica </a:t>
            </a:r>
            <a:r>
              <a:rPr lang="es-ES_tradnl" sz="2000" dirty="0"/>
              <a:t>del suelo </a:t>
            </a:r>
            <a:r>
              <a:rPr lang="es-ES_tradnl" sz="2000" dirty="0" smtClean="0"/>
              <a:t>urbanizado </a:t>
            </a:r>
            <a:r>
              <a:rPr lang="es-ES_tradnl" sz="2000" dirty="0"/>
              <a:t>hacen casi imposible su </a:t>
            </a:r>
            <a:r>
              <a:rPr lang="es-ES_tradnl" sz="2000" dirty="0" smtClean="0"/>
              <a:t>adaptación </a:t>
            </a:r>
            <a:r>
              <a:rPr lang="es-ES_tradnl" sz="2000" dirty="0"/>
              <a:t>o </a:t>
            </a:r>
            <a:r>
              <a:rPr lang="es-ES_tradnl" sz="2000" dirty="0" smtClean="0"/>
              <a:t>aplicación </a:t>
            </a:r>
            <a:r>
              <a:rPr lang="es-ES_tradnl" sz="2000" dirty="0"/>
              <a:t>de </a:t>
            </a:r>
            <a:r>
              <a:rPr lang="es-ES_tradnl" sz="2000" dirty="0" smtClean="0"/>
              <a:t>las </a:t>
            </a:r>
            <a:r>
              <a:rPr lang="es-ES_tradnl" sz="2000" dirty="0"/>
              <a:t>ordenanzas </a:t>
            </a:r>
            <a:r>
              <a:rPr lang="es-ES_tradnl" sz="2000" dirty="0" smtClean="0"/>
              <a:t>previstas por los nuevos planeamientos para </a:t>
            </a:r>
            <a:r>
              <a:rPr lang="es-ES_tradnl" sz="2000" dirty="0"/>
              <a:t>la </a:t>
            </a:r>
            <a:r>
              <a:rPr lang="es-ES_tradnl" sz="2000" dirty="0" smtClean="0"/>
              <a:t>creación </a:t>
            </a:r>
            <a:r>
              <a:rPr lang="es-ES_tradnl" sz="2000" dirty="0"/>
              <a:t>de nueva ciudad, no </a:t>
            </a:r>
            <a:r>
              <a:rPr lang="es-ES_tradnl" sz="2000" dirty="0" smtClean="0"/>
              <a:t>solo </a:t>
            </a:r>
            <a:r>
              <a:rPr lang="es-ES_tradnl" sz="2000" dirty="0"/>
              <a:t>respecto a </a:t>
            </a:r>
            <a:r>
              <a:rPr lang="es-ES_tradnl" sz="2000" dirty="0" smtClean="0"/>
              <a:t>parámetros </a:t>
            </a:r>
            <a:r>
              <a:rPr lang="es-ES_tradnl" sz="2000" dirty="0"/>
              <a:t>estrictamente </a:t>
            </a:r>
            <a:r>
              <a:rPr lang="es-ES_tradnl" sz="2000" dirty="0" smtClean="0"/>
              <a:t>urbanísticos, </a:t>
            </a:r>
            <a:r>
              <a:rPr lang="es-ES_tradnl" sz="2000" dirty="0"/>
              <a:t>sino </a:t>
            </a:r>
            <a:r>
              <a:rPr lang="es-ES_tradnl" sz="2000" dirty="0" smtClean="0"/>
              <a:t>también lo que resulta más importante en relación </a:t>
            </a:r>
            <a:r>
              <a:rPr lang="es-ES_tradnl" sz="2000" dirty="0"/>
              <a:t>a las condiciones de </a:t>
            </a:r>
            <a:r>
              <a:rPr lang="es-ES_tradnl" sz="2000" dirty="0" smtClean="0"/>
              <a:t>habitabilidad y funcionalidad de lo </a:t>
            </a:r>
            <a:r>
              <a:rPr lang="es-ES_tradnl" sz="2000" dirty="0" err="1" smtClean="0"/>
              <a:t>construído</a:t>
            </a:r>
            <a:r>
              <a:rPr lang="es-ES_tradnl" sz="2000" dirty="0" smtClean="0"/>
              <a:t>. </a:t>
            </a:r>
          </a:p>
          <a:p>
            <a:pPr algn="just"/>
            <a:endParaRPr lang="es-ES_tradnl" sz="2000" dirty="0"/>
          </a:p>
          <a:p>
            <a:pPr algn="just"/>
            <a:r>
              <a:rPr lang="es-ES_tradnl" sz="2000" dirty="0" smtClean="0"/>
              <a:t>A todo esto hay </a:t>
            </a:r>
            <a:r>
              <a:rPr lang="es-ES_tradnl" sz="2000" dirty="0"/>
              <a:t>que </a:t>
            </a:r>
            <a:r>
              <a:rPr lang="es-ES_tradnl" sz="2000" dirty="0" smtClean="0"/>
              <a:t>añadir </a:t>
            </a:r>
            <a:r>
              <a:rPr lang="es-ES_tradnl" sz="2000" dirty="0"/>
              <a:t>las </a:t>
            </a:r>
            <a:r>
              <a:rPr lang="es-ES_tradnl" sz="2000" dirty="0" smtClean="0"/>
              <a:t>históricas dificultades </a:t>
            </a:r>
            <a:r>
              <a:rPr lang="es-ES_tradnl" sz="2000" dirty="0"/>
              <a:t>para </a:t>
            </a:r>
            <a:r>
              <a:rPr lang="es-ES_tradnl" sz="2000" dirty="0" smtClean="0"/>
              <a:t>aplicar </a:t>
            </a:r>
            <a:r>
              <a:rPr lang="es-ES_tradnl" sz="2000" dirty="0"/>
              <a:t>en suelo urbano los </a:t>
            </a:r>
            <a:r>
              <a:rPr lang="es-ES_tradnl" sz="2000" dirty="0" smtClean="0"/>
              <a:t>mecanismos “tipo” </a:t>
            </a:r>
            <a:r>
              <a:rPr lang="es-ES_tradnl" sz="2000" dirty="0"/>
              <a:t>de </a:t>
            </a:r>
            <a:r>
              <a:rPr lang="es-ES_tradnl" sz="2000" dirty="0" smtClean="0"/>
              <a:t>recuperación para la comunidad  </a:t>
            </a:r>
            <a:r>
              <a:rPr lang="es-ES_tradnl" sz="2000" dirty="0"/>
              <a:t>de </a:t>
            </a:r>
            <a:r>
              <a:rPr lang="es-ES_tradnl" sz="2000" dirty="0" smtClean="0"/>
              <a:t>plusvalías, de </a:t>
            </a:r>
            <a:r>
              <a:rPr lang="es-ES_tradnl" sz="2000" dirty="0" err="1" smtClean="0"/>
              <a:t>equidistribución</a:t>
            </a:r>
            <a:r>
              <a:rPr lang="es-ES_tradnl" sz="2000" dirty="0" smtClean="0"/>
              <a:t> </a:t>
            </a:r>
            <a:r>
              <a:rPr lang="es-ES_tradnl" sz="2000" dirty="0"/>
              <a:t>de beneficios y cargas, que se producen por la </a:t>
            </a:r>
            <a:r>
              <a:rPr lang="es-ES_tradnl" sz="2000" dirty="0" smtClean="0"/>
              <a:t>transformación </a:t>
            </a:r>
            <a:r>
              <a:rPr lang="es-ES_tradnl" sz="2000" dirty="0"/>
              <a:t>de suelo </a:t>
            </a:r>
            <a:r>
              <a:rPr lang="es-ES_tradnl" sz="2000" dirty="0" smtClean="0"/>
              <a:t>edificado a mayores aprovechamientos, o a </a:t>
            </a:r>
            <a:r>
              <a:rPr lang="es-ES_tradnl" sz="2000" dirty="0"/>
              <a:t>usos mas </a:t>
            </a:r>
            <a:r>
              <a:rPr lang="es-ES_tradnl" sz="2000" dirty="0" smtClean="0"/>
              <a:t>rentables económicamente.</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7695528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55864" y="1166259"/>
            <a:ext cx="7921932" cy="3785652"/>
          </a:xfrm>
          <a:prstGeom prst="rect">
            <a:avLst/>
          </a:prstGeom>
          <a:solidFill>
            <a:schemeClr val="bg1">
              <a:lumMod val="75000"/>
            </a:schemeClr>
          </a:solidFill>
        </p:spPr>
        <p:txBody>
          <a:bodyPr wrap="square" rtlCol="0">
            <a:spAutoFit/>
          </a:bodyPr>
          <a:lstStyle/>
          <a:p>
            <a:pPr algn="just"/>
            <a:r>
              <a:rPr lang="es-ES" sz="2000" dirty="0" smtClean="0"/>
              <a:t>Hoy en el paisaje urbano que habitamos se </a:t>
            </a:r>
            <a:r>
              <a:rPr lang="es-ES" sz="2000" dirty="0"/>
              <a:t>pone </a:t>
            </a:r>
            <a:r>
              <a:rPr lang="es-ES" sz="2000" dirty="0" smtClean="0"/>
              <a:t>todos los </a:t>
            </a:r>
            <a:r>
              <a:rPr lang="es-ES_tradnl" sz="2000" dirty="0" smtClean="0"/>
              <a:t>días </a:t>
            </a:r>
            <a:r>
              <a:rPr lang="es-ES" sz="2000" dirty="0" smtClean="0"/>
              <a:t>de manifiesto, </a:t>
            </a:r>
            <a:r>
              <a:rPr lang="es-ES" sz="2000" dirty="0"/>
              <a:t>la existencia de una </a:t>
            </a:r>
            <a:r>
              <a:rPr lang="es-ES" sz="2000" dirty="0" smtClean="0"/>
              <a:t>nueva y compleja relación </a:t>
            </a:r>
            <a:r>
              <a:rPr lang="es-ES" sz="2000" dirty="0"/>
              <a:t>entre los desafíos </a:t>
            </a:r>
            <a:r>
              <a:rPr lang="es-ES" sz="2000" dirty="0" smtClean="0"/>
              <a:t>medioambientales y su continua evolución</a:t>
            </a:r>
            <a:r>
              <a:rPr lang="es-ES_tradnl" sz="2000" dirty="0" smtClean="0"/>
              <a:t>, </a:t>
            </a:r>
            <a:r>
              <a:rPr lang="es-ES" sz="2000" dirty="0" smtClean="0"/>
              <a:t> entre </a:t>
            </a:r>
            <a:r>
              <a:rPr lang="es-ES" sz="2000" dirty="0"/>
              <a:t>la </a:t>
            </a:r>
            <a:r>
              <a:rPr lang="es-ES" sz="2000" dirty="0" smtClean="0"/>
              <a:t>satisfacción de las </a:t>
            </a:r>
            <a:r>
              <a:rPr lang="es-ES" sz="2000" dirty="0"/>
              <a:t>necesidades del presente </a:t>
            </a:r>
            <a:r>
              <a:rPr lang="es-ES" sz="2000" dirty="0" smtClean="0"/>
              <a:t>y </a:t>
            </a:r>
            <a:r>
              <a:rPr lang="es-ES" sz="2000" dirty="0"/>
              <a:t>la capacidad de las futuras generaciones para satisfacer sus propias </a:t>
            </a:r>
            <a:r>
              <a:rPr lang="es-ES" sz="2000" dirty="0" smtClean="0"/>
              <a:t>necesidades. Cualquier propuesta </a:t>
            </a:r>
            <a:r>
              <a:rPr lang="es-ES" sz="2000" dirty="0"/>
              <a:t>de actuación </a:t>
            </a:r>
            <a:r>
              <a:rPr lang="es-ES" sz="2000" dirty="0" smtClean="0"/>
              <a:t>que planteemos sobre los modelos </a:t>
            </a:r>
            <a:r>
              <a:rPr lang="es-ES" sz="2000" dirty="0"/>
              <a:t>urbanos </a:t>
            </a:r>
            <a:r>
              <a:rPr lang="es-ES" sz="2000" dirty="0" smtClean="0"/>
              <a:t>se deber</a:t>
            </a:r>
            <a:r>
              <a:rPr lang="es-ES_tradnl" sz="2000" dirty="0" smtClean="0"/>
              <a:t>á </a:t>
            </a:r>
            <a:r>
              <a:rPr lang="es-ES" sz="2000" dirty="0" smtClean="0"/>
              <a:t>articular </a:t>
            </a:r>
            <a:r>
              <a:rPr lang="es-ES" sz="2000" dirty="0"/>
              <a:t>en torno a </a:t>
            </a:r>
            <a:r>
              <a:rPr lang="es-ES" sz="2000" dirty="0" smtClean="0"/>
              <a:t>conceptos claves conformadores:</a:t>
            </a:r>
          </a:p>
          <a:p>
            <a:pPr algn="just"/>
            <a:endParaRPr lang="es-ES" sz="2000" dirty="0" smtClean="0"/>
          </a:p>
          <a:p>
            <a:pPr marL="285750" indent="-285750" algn="just">
              <a:buFont typeface="Arial" charset="0"/>
              <a:buChar char="•"/>
            </a:pPr>
            <a:r>
              <a:rPr lang="es-ES" sz="2000" i="1" dirty="0"/>
              <a:t>la accesibilidad y proximidad a servicios básicos,</a:t>
            </a:r>
          </a:p>
          <a:p>
            <a:pPr marL="285750" indent="-285750" algn="just">
              <a:buFont typeface="Arial" charset="0"/>
              <a:buChar char="•"/>
            </a:pPr>
            <a:r>
              <a:rPr lang="es-ES" sz="2000" i="1" dirty="0" smtClean="0"/>
              <a:t>la </a:t>
            </a:r>
            <a:r>
              <a:rPr lang="es-ES" sz="2000" i="1" dirty="0"/>
              <a:t>compacidad, </a:t>
            </a:r>
            <a:endParaRPr lang="es-ES" sz="2000" i="1" dirty="0" smtClean="0"/>
          </a:p>
          <a:p>
            <a:pPr marL="285750" indent="-285750" algn="just">
              <a:buFont typeface="Arial" charset="0"/>
              <a:buChar char="•"/>
            </a:pPr>
            <a:r>
              <a:rPr lang="es-ES" sz="2000" i="1" dirty="0" smtClean="0"/>
              <a:t>la complejidad,</a:t>
            </a:r>
          </a:p>
          <a:p>
            <a:pPr marL="285750" indent="-285750" algn="just">
              <a:buFont typeface="Arial" charset="0"/>
              <a:buChar char="•"/>
            </a:pPr>
            <a:r>
              <a:rPr lang="es-ES" sz="2000" i="1" dirty="0" smtClean="0"/>
              <a:t>la diversidad</a:t>
            </a:r>
            <a:r>
              <a:rPr lang="es-ES" sz="2000" dirty="0" smtClean="0"/>
              <a:t>. </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a:blip r:embed="rId5">
            <a:extLst>
              <a:ext uri="{BEBA8EAE-BF5A-486C-A8C5-ECC9F3942E4B}">
                <a14:imgProps xmlns:a14="http://schemas.microsoft.com/office/drawing/2010/main">
                  <a14:imgLayer r:embed="rId6">
                    <a14:imgEffect>
                      <a14:backgroundRemoval t="3341" b="96261" l="5688" r="93563"/>
                    </a14:imgEffect>
                  </a14:imgLayer>
                </a14:imgProps>
              </a:ext>
            </a:extLst>
          </a:blip>
          <a:stretch>
            <a:fillRect/>
          </a:stretch>
        </p:blipFill>
        <p:spPr>
          <a:xfrm>
            <a:off x="5076056" y="3389958"/>
            <a:ext cx="4458006" cy="3502322"/>
          </a:xfrm>
          <a:prstGeom prst="rect">
            <a:avLst/>
          </a:prstGeom>
        </p:spPr>
      </p:pic>
      <p:sp>
        <p:nvSpPr>
          <p:cNvPr id="13" name="CuadroTexto 12"/>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15687981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069912" y="1167788"/>
            <a:ext cx="7998010" cy="5632311"/>
          </a:xfrm>
          <a:prstGeom prst="rect">
            <a:avLst/>
          </a:prstGeom>
          <a:solidFill>
            <a:schemeClr val="bg1">
              <a:lumMod val="75000"/>
            </a:schemeClr>
          </a:solidFill>
        </p:spPr>
        <p:txBody>
          <a:bodyPr wrap="square" rtlCol="0">
            <a:spAutoFit/>
          </a:bodyPr>
          <a:lstStyle/>
          <a:p>
            <a:pPr algn="just"/>
            <a:r>
              <a:rPr lang="es-ES" dirty="0" smtClean="0"/>
              <a:t>Intervenir significa considerar las características que han caracterizado a nuestro </a:t>
            </a:r>
            <a:r>
              <a:rPr lang="es-ES" dirty="0"/>
              <a:t>modelo  </a:t>
            </a:r>
            <a:r>
              <a:rPr lang="es-ES" dirty="0" smtClean="0"/>
              <a:t>urbano, modelo  </a:t>
            </a:r>
            <a:r>
              <a:rPr lang="es-ES" dirty="0"/>
              <a:t>que  </a:t>
            </a:r>
            <a:r>
              <a:rPr lang="es-ES" dirty="0" smtClean="0"/>
              <a:t>sin lugar a dudas mejor </a:t>
            </a:r>
            <a:r>
              <a:rPr lang="es-ES" dirty="0"/>
              <a:t>se ajusta al principio de  </a:t>
            </a:r>
            <a:r>
              <a:rPr lang="es-ES" dirty="0" smtClean="0"/>
              <a:t>eficiencia, habitabilidad y funcionalidad, la </a:t>
            </a:r>
            <a:r>
              <a:rPr lang="es-ES" dirty="0"/>
              <a:t>ciudad compacta en su </a:t>
            </a:r>
            <a:r>
              <a:rPr lang="es-ES" dirty="0" smtClean="0"/>
              <a:t>morfología, compleja en </a:t>
            </a:r>
            <a:r>
              <a:rPr lang="es-ES" dirty="0"/>
              <a:t>su </a:t>
            </a:r>
            <a:r>
              <a:rPr lang="es-ES" dirty="0" smtClean="0"/>
              <a:t>organización, eficiente metabólicamente  y  </a:t>
            </a:r>
            <a:r>
              <a:rPr lang="es-ES" dirty="0"/>
              <a:t>cohesionada  </a:t>
            </a:r>
            <a:r>
              <a:rPr lang="es-ES" dirty="0" smtClean="0"/>
              <a:t>socialmente, y que  la han diferenciado nítidamente de modelos urbanos exógenos. </a:t>
            </a:r>
          </a:p>
          <a:p>
            <a:pPr algn="just"/>
            <a:endParaRPr lang="es-ES" dirty="0" smtClean="0"/>
          </a:p>
          <a:p>
            <a:pPr algn="just"/>
            <a:r>
              <a:rPr lang="es-ES" dirty="0" smtClean="0"/>
              <a:t>Son condicionantes como vimos antes, muy interconectadas  entre sí, tal que de forma aislada carecerían prácticamente de de sentido: </a:t>
            </a:r>
          </a:p>
          <a:p>
            <a:pPr marL="600075" indent="-285750" algn="just">
              <a:buFont typeface="Arial" charset="0"/>
              <a:buChar char="•"/>
            </a:pPr>
            <a:r>
              <a:rPr lang="es-ES" dirty="0" smtClean="0"/>
              <a:t>la </a:t>
            </a:r>
            <a:r>
              <a:rPr lang="es-ES" dirty="0"/>
              <a:t>densidad urbana, </a:t>
            </a:r>
            <a:endParaRPr lang="es-ES" dirty="0" smtClean="0"/>
          </a:p>
          <a:p>
            <a:pPr marL="600075" indent="-285750" algn="just">
              <a:buFont typeface="Arial" charset="0"/>
              <a:buChar char="•"/>
            </a:pPr>
            <a:r>
              <a:rPr lang="es-ES" dirty="0" smtClean="0"/>
              <a:t>la </a:t>
            </a:r>
            <a:r>
              <a:rPr lang="es-ES" dirty="0"/>
              <a:t>compacidad edificatoria, </a:t>
            </a:r>
            <a:endParaRPr lang="es-ES" dirty="0" smtClean="0"/>
          </a:p>
          <a:p>
            <a:pPr marL="600075" indent="-285750" algn="just">
              <a:buFont typeface="Arial" charset="0"/>
              <a:buChar char="•"/>
            </a:pPr>
            <a:r>
              <a:rPr lang="es-ES" dirty="0" smtClean="0"/>
              <a:t>la </a:t>
            </a:r>
            <a:r>
              <a:rPr lang="es-ES" dirty="0"/>
              <a:t>complejidad de usos y funciones, </a:t>
            </a:r>
            <a:endParaRPr lang="es-ES" dirty="0" smtClean="0"/>
          </a:p>
          <a:p>
            <a:pPr marL="600075" indent="-285750" algn="just">
              <a:buFont typeface="Arial" charset="0"/>
              <a:buChar char="•"/>
            </a:pPr>
            <a:r>
              <a:rPr lang="es-ES" dirty="0" smtClean="0"/>
              <a:t>la </a:t>
            </a:r>
            <a:r>
              <a:rPr lang="es-ES" dirty="0"/>
              <a:t>accesibilidad y proximidad a los servicios y equipamientos básicos, </a:t>
            </a:r>
            <a:endParaRPr lang="es-ES" dirty="0" smtClean="0"/>
          </a:p>
          <a:p>
            <a:pPr marL="600075" indent="-285750" algn="just">
              <a:buFont typeface="Arial" charset="0"/>
              <a:buChar char="•"/>
            </a:pPr>
            <a:r>
              <a:rPr lang="es-ES" dirty="0" smtClean="0"/>
              <a:t>y </a:t>
            </a:r>
            <a:r>
              <a:rPr lang="es-ES" dirty="0"/>
              <a:t>la movilidad en el entorno urbano</a:t>
            </a:r>
            <a:r>
              <a:rPr lang="es-ES" dirty="0" smtClean="0"/>
              <a:t>.</a:t>
            </a:r>
            <a:endParaRPr lang="es-ES_tradnl" dirty="0"/>
          </a:p>
          <a:p>
            <a:pPr marL="314325" algn="just"/>
            <a:endParaRPr lang="es-ES_tradnl" dirty="0"/>
          </a:p>
          <a:p>
            <a:pPr marL="22225" algn="just"/>
            <a:r>
              <a:rPr lang="es-ES" dirty="0"/>
              <a:t>Esta mirada sobre los modelos urbanos y la configuración de las ciudades no </a:t>
            </a:r>
            <a:r>
              <a:rPr lang="es-ES" dirty="0" smtClean="0"/>
              <a:t>debe observarse, únicamente </a:t>
            </a:r>
            <a:r>
              <a:rPr lang="es-ES" dirty="0"/>
              <a:t>desde </a:t>
            </a:r>
            <a:r>
              <a:rPr lang="es-ES" dirty="0" smtClean="0"/>
              <a:t>el </a:t>
            </a:r>
            <a:r>
              <a:rPr lang="es-ES" dirty="0"/>
              <a:t>punto de vista territorial, sino a través de un enfoque </a:t>
            </a:r>
            <a:r>
              <a:rPr lang="es-ES" b="1" dirty="0" smtClean="0"/>
              <a:t>integral, transversal</a:t>
            </a:r>
            <a:r>
              <a:rPr lang="es-ES" dirty="0" smtClean="0"/>
              <a:t>, </a:t>
            </a:r>
            <a:r>
              <a:rPr lang="es-ES" dirty="0"/>
              <a:t>ya </a:t>
            </a:r>
            <a:r>
              <a:rPr lang="es-ES" dirty="0" smtClean="0"/>
              <a:t>que la </a:t>
            </a:r>
            <a:r>
              <a:rPr lang="es-ES" dirty="0"/>
              <a:t>organización del territorio tiene una influencia directa tanto en la </a:t>
            </a:r>
            <a:r>
              <a:rPr lang="es-ES" dirty="0" smtClean="0"/>
              <a:t>movilidad, </a:t>
            </a:r>
            <a:r>
              <a:rPr lang="es-ES" dirty="0"/>
              <a:t>como en la gestión de los </a:t>
            </a:r>
            <a:r>
              <a:rPr lang="es-ES" dirty="0" smtClean="0"/>
              <a:t>recursos, </a:t>
            </a:r>
            <a:r>
              <a:rPr lang="es-ES" dirty="0"/>
              <a:t>la eficiencia energética o los aspectos relativos a la cohesión social y el desarrollo económico</a:t>
            </a:r>
            <a:r>
              <a:rPr lang="es-ES" dirty="0" smtClean="0"/>
              <a:t>.</a:t>
            </a:r>
            <a:endParaRPr lang="es-ES"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2" name="CuadroTexto 11"/>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10313722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205935"/>
            <a:ext cx="7921932" cy="5632311"/>
          </a:xfrm>
          <a:prstGeom prst="rect">
            <a:avLst/>
          </a:prstGeom>
          <a:solidFill>
            <a:schemeClr val="bg1">
              <a:lumMod val="75000"/>
            </a:schemeClr>
          </a:solidFill>
        </p:spPr>
        <p:txBody>
          <a:bodyPr wrap="square" rtlCol="0">
            <a:spAutoFit/>
          </a:bodyPr>
          <a:lstStyle/>
          <a:p>
            <a:pPr algn="just"/>
            <a:r>
              <a:rPr lang="es-ES" dirty="0" smtClean="0"/>
              <a:t>La </a:t>
            </a:r>
            <a:r>
              <a:rPr lang="es-ES" dirty="0"/>
              <a:t>necesidad de optar por un enfoque de trabajo integral es clara. Desde la </a:t>
            </a:r>
            <a:r>
              <a:rPr lang="es-ES" i="1" dirty="0"/>
              <a:t>Carta de Aalborg,</a:t>
            </a:r>
            <a:r>
              <a:rPr lang="es-ES" dirty="0"/>
              <a:t> aprobada en mayo de 1994, se reconoce la importancia de aplicar políticas efectivas de usos del suelo y de ordenación del territorio que impliquen una evaluación ambiental estratégica, y se hace hincapié en aprovechar las oportunidades que ofrecen las concentraciones urbanas más densas para proporcionar servicios públicos de transporte y suministro de energía más eficientes, y al mismo tiempo, mantener la dimensión humana del desarrollo</a:t>
            </a:r>
            <a:r>
              <a:rPr lang="es-ES" dirty="0" smtClean="0"/>
              <a:t>.</a:t>
            </a:r>
          </a:p>
          <a:p>
            <a:pPr algn="just"/>
            <a:endParaRPr lang="es-ES" dirty="0"/>
          </a:p>
          <a:p>
            <a:pPr algn="just"/>
            <a:r>
              <a:rPr lang="es-ES" dirty="0"/>
              <a:t>En </a:t>
            </a:r>
            <a:r>
              <a:rPr lang="es-ES" i="1" dirty="0"/>
              <a:t>los compromisos de Aalborg+10</a:t>
            </a:r>
            <a:r>
              <a:rPr lang="es-ES" dirty="0"/>
              <a:t>, aprobados diez años más tarde, se establecen los diez ejes de trabajo fundamentales, entre los que se incluyen la planificación y diseño urbanístico, la mejora de la movilidad y reducción del tráfico, la gestión de los bienes naturales comunes, el consumo y las formas de vida responsables o la economía local viva y sostenible y la igualdad y justicia social.</a:t>
            </a:r>
            <a:endParaRPr lang="es-ES" dirty="0" smtClean="0"/>
          </a:p>
          <a:p>
            <a:pPr algn="just"/>
            <a:endParaRPr lang="es-ES" dirty="0"/>
          </a:p>
          <a:p>
            <a:pPr algn="just"/>
            <a:r>
              <a:rPr lang="es-ES" dirty="0"/>
              <a:t>En la </a:t>
            </a:r>
            <a:r>
              <a:rPr lang="es-ES" i="1" dirty="0"/>
              <a:t>Carta de Leipzig </a:t>
            </a:r>
            <a:r>
              <a:rPr lang="es-ES" dirty="0"/>
              <a:t>y posteriormente en la</a:t>
            </a:r>
            <a:r>
              <a:rPr lang="es-ES" i="1" dirty="0"/>
              <a:t> Declaración de Toledo de 2010</a:t>
            </a:r>
            <a:r>
              <a:rPr lang="es-ES" dirty="0"/>
              <a:t>, también se hace referencia a la necesidad de hacer un mayor uso de los enfoques relacionados con la política integrada de desarrollo urbano, que fomenten, entre otros aspectos, la creación y consolidación de espacios públicos de calidad, la modernización de las redes de infraestructuras y mejora de la eficiencia energética o el desarrollo de sistemas de transporte público eficientes y asequibles.</a:t>
            </a:r>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73220" y="107938"/>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7581236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7996" y="1074730"/>
            <a:ext cx="7921932" cy="4093428"/>
          </a:xfrm>
          <a:prstGeom prst="rect">
            <a:avLst/>
          </a:prstGeom>
          <a:solidFill>
            <a:schemeClr val="bg1">
              <a:lumMod val="75000"/>
            </a:schemeClr>
          </a:solidFill>
        </p:spPr>
        <p:txBody>
          <a:bodyPr wrap="square" rtlCol="0">
            <a:spAutoFit/>
          </a:bodyPr>
          <a:lstStyle/>
          <a:p>
            <a:pPr algn="just"/>
            <a:r>
              <a:rPr lang="es-ES_tradnl" sz="2000" dirty="0"/>
              <a:t>El urbanismo español de los últimos años se ha volcado fundamentalmente en la </a:t>
            </a:r>
            <a:r>
              <a:rPr lang="es-ES_tradnl" sz="2000" dirty="0" smtClean="0"/>
              <a:t>creación de </a:t>
            </a:r>
            <a:r>
              <a:rPr lang="es-ES_tradnl" sz="2000" b="1" dirty="0"/>
              <a:t>nueva ciudad</a:t>
            </a:r>
            <a:r>
              <a:rPr lang="es-ES_tradnl" sz="2000" dirty="0"/>
              <a:t>, </a:t>
            </a:r>
            <a:r>
              <a:rPr lang="es-ES_tradnl" sz="2000" dirty="0" smtClean="0"/>
              <a:t>pero el </a:t>
            </a:r>
            <a:r>
              <a:rPr lang="es-ES_tradnl" sz="2000" dirty="0"/>
              <a:t>declive de las grandes promociones inmobiliarias y el </a:t>
            </a:r>
            <a:r>
              <a:rPr lang="es-ES_tradnl" sz="2000" dirty="0" smtClean="0"/>
              <a:t>estallido de </a:t>
            </a:r>
            <a:r>
              <a:rPr lang="es-ES_tradnl" sz="2000" dirty="0"/>
              <a:t>la </a:t>
            </a:r>
            <a:r>
              <a:rPr lang="es-ES_tradnl" sz="2000" dirty="0" smtClean="0"/>
              <a:t>burbuja, han </a:t>
            </a:r>
            <a:r>
              <a:rPr lang="es-ES_tradnl" sz="2000" dirty="0"/>
              <a:t>supuesto la práctica paralización de la </a:t>
            </a:r>
            <a:r>
              <a:rPr lang="es-ES_tradnl" sz="2000" dirty="0" smtClean="0"/>
              <a:t>creación de esta nueva </a:t>
            </a:r>
            <a:r>
              <a:rPr lang="es-ES_tradnl" sz="2000" dirty="0"/>
              <a:t>ciudad. </a:t>
            </a:r>
            <a:endParaRPr lang="es-ES_tradnl" sz="2000" dirty="0" smtClean="0"/>
          </a:p>
          <a:p>
            <a:pPr algn="just"/>
            <a:endParaRPr lang="es-ES_tradnl" sz="2000" dirty="0"/>
          </a:p>
          <a:p>
            <a:pPr algn="just"/>
            <a:r>
              <a:rPr lang="es-ES_tradnl" sz="2000" dirty="0" smtClean="0"/>
              <a:t>Es la oportunidad para replantearnos el modelo, las </a:t>
            </a:r>
            <a:r>
              <a:rPr lang="es-ES_tradnl" sz="2000" dirty="0"/>
              <a:t>intervenciones </a:t>
            </a:r>
            <a:r>
              <a:rPr lang="es-ES_tradnl" sz="2000" dirty="0" smtClean="0"/>
              <a:t>en la </a:t>
            </a:r>
            <a:r>
              <a:rPr lang="es-ES_tradnl" sz="2000" dirty="0"/>
              <a:t>ciudad, </a:t>
            </a:r>
            <a:r>
              <a:rPr lang="es-ES_tradnl" sz="2000" dirty="0" smtClean="0"/>
              <a:t>un nuevo planeamiento </a:t>
            </a:r>
            <a:r>
              <a:rPr lang="es-ES_tradnl" sz="2000" dirty="0"/>
              <a:t>urbano </a:t>
            </a:r>
            <a:r>
              <a:rPr lang="es-ES_tradnl" sz="2000" dirty="0" smtClean="0"/>
              <a:t>que se </a:t>
            </a:r>
            <a:r>
              <a:rPr lang="es-ES_tradnl" sz="2000" dirty="0"/>
              <a:t>centre en la mejora de lo existente, </a:t>
            </a:r>
            <a:r>
              <a:rPr lang="es-ES_tradnl" sz="2000" dirty="0" smtClean="0"/>
              <a:t>e incluso </a:t>
            </a:r>
            <a:r>
              <a:rPr lang="es-ES_tradnl" sz="2000" dirty="0"/>
              <a:t>de la densificación de los </a:t>
            </a:r>
            <a:r>
              <a:rPr lang="es-ES_tradnl" sz="2000" dirty="0" smtClean="0"/>
              <a:t>“nuevos desarrollos” de </a:t>
            </a:r>
            <a:r>
              <a:rPr lang="es-ES_tradnl" sz="2000" dirty="0"/>
              <a:t>bajas </a:t>
            </a:r>
            <a:r>
              <a:rPr lang="es-ES_tradnl" sz="2000" dirty="0" smtClean="0"/>
              <a:t>densidades, que con un gran consumo de suelo no </a:t>
            </a:r>
            <a:r>
              <a:rPr lang="es-ES_tradnl" sz="2000" dirty="0" smtClean="0"/>
              <a:t>logran garantizar </a:t>
            </a:r>
            <a:r>
              <a:rPr lang="es-ES_tradnl" sz="2000" dirty="0" smtClean="0"/>
              <a:t>en cambio ni su funcionalidad, ni el mantenimiento de </a:t>
            </a:r>
            <a:r>
              <a:rPr lang="es-ES_tradnl" sz="2000" dirty="0"/>
              <a:t>los espacios públicos, </a:t>
            </a:r>
            <a:r>
              <a:rPr lang="es-ES_tradnl" sz="2000" dirty="0" smtClean="0"/>
              <a:t>ni de los equipamientos ni de los </a:t>
            </a:r>
            <a:r>
              <a:rPr lang="es-ES_tradnl" sz="2000" dirty="0" smtClean="0"/>
              <a:t>servicios, planteando </a:t>
            </a:r>
            <a:r>
              <a:rPr lang="es-ES_tradnl" sz="2000" dirty="0" smtClean="0"/>
              <a:t>únicamente una </a:t>
            </a:r>
            <a:r>
              <a:rPr lang="es-ES_tradnl" sz="2000" dirty="0" smtClean="0"/>
              <a:t>continua </a:t>
            </a:r>
            <a:r>
              <a:rPr lang="es-ES_tradnl" sz="2000" dirty="0" smtClean="0"/>
              <a:t>urbanización, </a:t>
            </a:r>
            <a:r>
              <a:rPr lang="es-ES_tradnl" sz="2000" dirty="0" smtClean="0"/>
              <a:t>una </a:t>
            </a:r>
            <a:r>
              <a:rPr lang="es-ES_tradnl" sz="2000" dirty="0" smtClean="0"/>
              <a:t>ocupación indiscriminada de suelo, sin mayor fin que su puesta en el mercado inmobiliario.</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a:blip r:embed="rId5"/>
          <a:stretch>
            <a:fillRect/>
          </a:stretch>
        </p:blipFill>
        <p:spPr>
          <a:xfrm>
            <a:off x="1069912" y="5225321"/>
            <a:ext cx="8010441" cy="1493289"/>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9207792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017302"/>
            <a:ext cx="7921932" cy="5632311"/>
          </a:xfrm>
          <a:prstGeom prst="rect">
            <a:avLst/>
          </a:prstGeom>
          <a:solidFill>
            <a:schemeClr val="bg1">
              <a:lumMod val="75000"/>
            </a:schemeClr>
          </a:solidFill>
        </p:spPr>
        <p:txBody>
          <a:bodyPr wrap="square" rtlCol="0">
            <a:spAutoFit/>
          </a:bodyPr>
          <a:lstStyle/>
          <a:p>
            <a:pPr algn="just"/>
            <a:r>
              <a:rPr lang="es-ES_tradnl" sz="2000" dirty="0"/>
              <a:t>Las recientes legislaciones sobre suelo y urbanismo</a:t>
            </a:r>
            <a:r>
              <a:rPr lang="es-ES_tradnl" sz="2000" dirty="0" smtClean="0"/>
              <a:t>, tanto </a:t>
            </a:r>
            <a:r>
              <a:rPr lang="es-ES_tradnl" sz="2000" dirty="0"/>
              <a:t>estatales </a:t>
            </a:r>
            <a:r>
              <a:rPr lang="es-ES_tradnl" sz="2000" dirty="0" smtClean="0"/>
              <a:t>como autonómicas, han contemplado de manera muy diversa la </a:t>
            </a:r>
            <a:r>
              <a:rPr lang="es-ES_tradnl" sz="2000" dirty="0"/>
              <a:t>problemática de la </a:t>
            </a:r>
            <a:r>
              <a:rPr lang="es-ES_tradnl" sz="2000" dirty="0" smtClean="0"/>
              <a:t>rehabilitación, la regeneración y </a:t>
            </a:r>
            <a:r>
              <a:rPr lang="es-ES_tradnl" sz="2000" dirty="0"/>
              <a:t>la renovación </a:t>
            </a:r>
            <a:r>
              <a:rPr lang="es-ES_tradnl" sz="2000" dirty="0" smtClean="0"/>
              <a:t>urbana, llegando en algunos casos a tener un mero carácter testimonial. Aún así es de resaltar la innovación que alguna de estas normas han aportado en </a:t>
            </a:r>
            <a:r>
              <a:rPr lang="es-ES_tradnl" sz="2000" dirty="0"/>
              <a:t>instrumentos de planeamiento y técnicas de </a:t>
            </a:r>
            <a:r>
              <a:rPr lang="es-ES_tradnl" sz="2000" dirty="0" smtClean="0"/>
              <a:t>gestión, que deberán ser perfeccionados para  evitar que problemas </a:t>
            </a:r>
            <a:r>
              <a:rPr lang="es-ES_tradnl" sz="2000" dirty="0"/>
              <a:t>de índole social, diversidad morfológica de la ciudad existente, </a:t>
            </a:r>
            <a:r>
              <a:rPr lang="es-ES_tradnl" sz="2000" dirty="0" smtClean="0"/>
              <a:t> </a:t>
            </a:r>
            <a:r>
              <a:rPr lang="es-ES_tradnl" sz="2000" dirty="0"/>
              <a:t>falta de </a:t>
            </a:r>
            <a:r>
              <a:rPr lang="es-ES_tradnl" sz="2000" dirty="0" smtClean="0"/>
              <a:t>flexibilidad, inadaptación </a:t>
            </a:r>
            <a:r>
              <a:rPr lang="es-ES_tradnl" sz="2000" dirty="0"/>
              <a:t>a la </a:t>
            </a:r>
            <a:r>
              <a:rPr lang="es-ES_tradnl" sz="2000" dirty="0" smtClean="0"/>
              <a:t>realidad, incapacidad </a:t>
            </a:r>
            <a:r>
              <a:rPr lang="es-ES_tradnl" sz="2000" dirty="0"/>
              <a:t>de </a:t>
            </a:r>
            <a:r>
              <a:rPr lang="es-ES_tradnl" sz="2000" dirty="0" smtClean="0"/>
              <a:t>implementar los </a:t>
            </a:r>
            <a:r>
              <a:rPr lang="es-ES_tradnl" sz="2000" dirty="0"/>
              <a:t>conceptos de sostenibilidad económica y </a:t>
            </a:r>
            <a:r>
              <a:rPr lang="es-ES_tradnl" sz="2000" dirty="0" smtClean="0"/>
              <a:t>ambiental,</a:t>
            </a:r>
            <a:r>
              <a:rPr lang="is-IS" sz="2000" dirty="0" smtClean="0"/>
              <a:t> impidan su buena puesta en practica.</a:t>
            </a:r>
          </a:p>
          <a:p>
            <a:pPr algn="just"/>
            <a:endParaRPr lang="es-ES_tradnl" sz="2000" dirty="0" smtClean="0"/>
          </a:p>
          <a:p>
            <a:pPr algn="just"/>
            <a:r>
              <a:rPr lang="es-ES_tradnl" sz="2000" dirty="0" smtClean="0"/>
              <a:t>Debemos pues pensar en “fórmulas </a:t>
            </a:r>
            <a:r>
              <a:rPr lang="es-ES_tradnl" sz="2000" dirty="0"/>
              <a:t>de </a:t>
            </a:r>
            <a:r>
              <a:rPr lang="es-ES_tradnl" sz="2000" dirty="0" smtClean="0"/>
              <a:t>gestión” </a:t>
            </a:r>
            <a:r>
              <a:rPr lang="es-ES_tradnl" sz="2000" dirty="0"/>
              <a:t>en </a:t>
            </a:r>
            <a:r>
              <a:rPr lang="es-ES_tradnl" sz="2000" dirty="0" smtClean="0"/>
              <a:t>situaciones </a:t>
            </a:r>
            <a:r>
              <a:rPr lang="es-ES_tradnl" sz="2000" dirty="0"/>
              <a:t>de </a:t>
            </a:r>
            <a:r>
              <a:rPr lang="es-ES_tradnl" sz="2000" dirty="0" smtClean="0"/>
              <a:t>suelo urbanizado, que compatibilizando los intereses públicos y privados permitan </a:t>
            </a:r>
            <a:r>
              <a:rPr lang="es-ES_tradnl" sz="2000" dirty="0"/>
              <a:t>dar respuestas adecuadas a los problemas </a:t>
            </a:r>
            <a:r>
              <a:rPr lang="es-ES_tradnl" sz="2000" dirty="0" smtClean="0"/>
              <a:t>reseñados </a:t>
            </a:r>
            <a:r>
              <a:rPr lang="es-ES_tradnl" sz="2000" dirty="0"/>
              <a:t>y, </a:t>
            </a:r>
            <a:r>
              <a:rPr lang="es-ES_tradnl" sz="2000" dirty="0" smtClean="0"/>
              <a:t>además, </a:t>
            </a:r>
            <a:r>
              <a:rPr lang="es-ES_tradnl" sz="2000" dirty="0"/>
              <a:t>a la satisfacción del principio de reparto de cargas y beneficios mediante la obtención de los suelos Dotacionales y el % de aprovechamiento </a:t>
            </a:r>
            <a:r>
              <a:rPr lang="es-ES_tradnl" sz="2000" dirty="0" smtClean="0"/>
              <a:t>que </a:t>
            </a:r>
            <a:r>
              <a:rPr lang="es-ES_tradnl" sz="2000" dirty="0"/>
              <a:t>le corresponden a la Administración y a la satisfacción del deber de edificar y rehabilitar en los plazos </a:t>
            </a:r>
            <a:r>
              <a:rPr lang="es-ES_tradnl" sz="2000" dirty="0" smtClean="0"/>
              <a:t>establecidos.</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INTRODUCIÓN</a:t>
            </a:r>
            <a:endParaRPr lang="es-ES_tradnl" b="1" dirty="0"/>
          </a:p>
        </p:txBody>
      </p:sp>
    </p:spTree>
    <p:extLst>
      <p:ext uri="{BB962C8B-B14F-4D97-AF65-F5344CB8AC3E}">
        <p14:creationId xmlns:p14="http://schemas.microsoft.com/office/powerpoint/2010/main" val="2229951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55864" y="1628800"/>
            <a:ext cx="7921932" cy="5078313"/>
          </a:xfrm>
          <a:prstGeom prst="rect">
            <a:avLst/>
          </a:prstGeom>
          <a:solidFill>
            <a:schemeClr val="bg1">
              <a:lumMod val="75000"/>
            </a:schemeClr>
          </a:solidFill>
        </p:spPr>
        <p:txBody>
          <a:bodyPr wrap="square" rtlCol="0">
            <a:spAutoFit/>
          </a:bodyPr>
          <a:lstStyle/>
          <a:p>
            <a:pPr algn="just"/>
            <a:r>
              <a:rPr lang="es-ES_tradnl" dirty="0" smtClean="0"/>
              <a:t>El derecho urbanístico tradicional ha evolucionado en cuanto ahora su contenido ya no es sólo la transformación </a:t>
            </a:r>
            <a:r>
              <a:rPr lang="es-ES_tradnl" b="1" dirty="0" smtClean="0"/>
              <a:t>expansiva</a:t>
            </a:r>
            <a:r>
              <a:rPr lang="es-ES_tradnl" dirty="0" smtClean="0"/>
              <a:t> del tejido urbano, sino también su “reconversión” a través de la R/R/R. De esta manera, diríamos, que nuestro “derecho urbanístico” continua con el conjunto de disposiciones (</a:t>
            </a:r>
            <a:r>
              <a:rPr lang="es-ES_tradnl" dirty="0"/>
              <a:t>Real Decreto Legislativo </a:t>
            </a:r>
            <a:r>
              <a:rPr lang="es-ES_tradnl" dirty="0" smtClean="0"/>
              <a:t>7/2015 y LSG 2/2016) que regulan la utilización del uso del suelo </a:t>
            </a:r>
            <a:r>
              <a:rPr lang="es-ES_tradnl" dirty="0"/>
              <a:t>pero ya no </a:t>
            </a:r>
            <a:r>
              <a:rPr lang="es-ES_tradnl" dirty="0" smtClean="0"/>
              <a:t>con fines sólo urbanizadores y edificatorios, sino también de “reutilización” (rehabilitación, regeneración y reconversión).</a:t>
            </a:r>
          </a:p>
          <a:p>
            <a:pPr algn="just"/>
            <a:endParaRPr lang="es-ES_tradnl" dirty="0" smtClean="0"/>
          </a:p>
          <a:p>
            <a:pPr algn="just"/>
            <a:r>
              <a:rPr lang="es-ES_tradnl" dirty="0"/>
              <a:t>Para identificar este nuevo objetivo el legislador estatal ha introducido </a:t>
            </a:r>
            <a:r>
              <a:rPr lang="es-ES_tradnl" dirty="0" smtClean="0"/>
              <a:t>la terminología </a:t>
            </a:r>
            <a:r>
              <a:rPr lang="es-ES_tradnl" dirty="0"/>
              <a:t>de las </a:t>
            </a:r>
            <a:r>
              <a:rPr lang="es-ES_tradnl" dirty="0" smtClean="0"/>
              <a:t>“ACTUACIONES SOBRE EL MEDIO URBANO” </a:t>
            </a:r>
            <a:r>
              <a:rPr lang="es-ES_tradnl" dirty="0"/>
              <a:t>que </a:t>
            </a:r>
            <a:r>
              <a:rPr lang="es-ES_tradnl" dirty="0" smtClean="0"/>
              <a:t>según su definición son todas aquellas </a:t>
            </a:r>
            <a:r>
              <a:rPr lang="es-ES_tradnl" dirty="0"/>
              <a:t>cuyo propósito u objeto sea la R/R/R urbana. Así se desprende </a:t>
            </a:r>
            <a:r>
              <a:rPr lang="es-ES_tradnl" dirty="0" smtClean="0"/>
              <a:t>del art</a:t>
            </a:r>
            <a:r>
              <a:rPr lang="es-ES_tradnl" dirty="0"/>
              <a:t>. </a:t>
            </a:r>
            <a:r>
              <a:rPr lang="es-ES_tradnl" dirty="0" smtClean="0"/>
              <a:t>2 del RDL </a:t>
            </a:r>
            <a:r>
              <a:rPr lang="es-ES_tradnl" dirty="0"/>
              <a:t>7/2015 </a:t>
            </a:r>
            <a:r>
              <a:rPr lang="es-ES_tradnl" dirty="0" smtClean="0"/>
              <a:t>: </a:t>
            </a:r>
            <a:r>
              <a:rPr lang="es-ES_tradnl" dirty="0"/>
              <a:t>«…las actuaciones sobre el medio urbano </a:t>
            </a:r>
            <a:r>
              <a:rPr lang="es-ES_tradnl" dirty="0" smtClean="0"/>
              <a:t>se definen </a:t>
            </a:r>
            <a:r>
              <a:rPr lang="es-ES_tradnl" dirty="0"/>
              <a:t>como aquellas que </a:t>
            </a:r>
            <a:r>
              <a:rPr lang="es-ES" dirty="0"/>
              <a:t>tienen por objeto realizar obras de rehabilitación edificatoria, cuando existan situaciones de insuficiencia o degradación de los requisitos básicos de funcionalidad, seguridad y habitabilidad de las edificaciones, y las de regeneración y renovación urbanas cuando afecten, tanto a edificios, como a tejidos urbanos, pudiendo llegar a incluir obras de nueva edificación en sustitución de edificios previamente </a:t>
            </a:r>
            <a:r>
              <a:rPr lang="es-ES" dirty="0" smtClean="0"/>
              <a:t>demolidos</a:t>
            </a:r>
            <a:r>
              <a:rPr lang="es-ES_tradnl" dirty="0"/>
              <a:t> </a:t>
            </a:r>
            <a:r>
              <a:rPr lang="es-ES_tradnl"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LEGISLACION ESTATAL</a:t>
            </a:r>
            <a:endParaRPr lang="es-ES_tradnl" b="1" dirty="0"/>
          </a:p>
        </p:txBody>
      </p:sp>
    </p:spTree>
    <p:extLst>
      <p:ext uri="{BB962C8B-B14F-4D97-AF65-F5344CB8AC3E}">
        <p14:creationId xmlns:p14="http://schemas.microsoft.com/office/powerpoint/2010/main" val="16152169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15853"/>
            <a:ext cx="7921932" cy="2862322"/>
          </a:xfrm>
          <a:prstGeom prst="rect">
            <a:avLst/>
          </a:prstGeom>
          <a:solidFill>
            <a:schemeClr val="bg1">
              <a:lumMod val="75000"/>
            </a:schemeClr>
          </a:solidFill>
        </p:spPr>
        <p:txBody>
          <a:bodyPr wrap="square" rtlCol="0">
            <a:spAutoFit/>
          </a:bodyPr>
          <a:lstStyle/>
          <a:p>
            <a:pPr algn="just"/>
            <a:r>
              <a:rPr lang="es-ES_tradnl" sz="2000" dirty="0"/>
              <a:t>La ley 8/2013 RRR </a:t>
            </a:r>
            <a:r>
              <a:rPr lang="es-ES_tradnl" sz="2000" dirty="0" smtClean="0"/>
              <a:t>nació </a:t>
            </a:r>
            <a:r>
              <a:rPr lang="es-ES_tradnl" sz="2000" dirty="0"/>
              <a:t>con el propósito de generar nuevas formas </a:t>
            </a:r>
            <a:r>
              <a:rPr lang="es-ES_tradnl" sz="2000" dirty="0" smtClean="0"/>
              <a:t>de “urbanismo</a:t>
            </a:r>
            <a:r>
              <a:rPr lang="es-ES_tradnl" sz="2000" dirty="0"/>
              <a:t>” o de utilización del suelo que, desde ahora, van a convivir </a:t>
            </a:r>
            <a:r>
              <a:rPr lang="es-ES_tradnl" sz="2000" dirty="0" smtClean="0"/>
              <a:t>con las </a:t>
            </a:r>
            <a:r>
              <a:rPr lang="es-ES_tradnl" sz="2000" dirty="0"/>
              <a:t>que han venido siendo más “tradicionales”. Frente a los procesos basados en la generación de nuevo tejido urbano (ya suficientemente reguladas en nuestro </a:t>
            </a:r>
            <a:r>
              <a:rPr lang="es-ES_tradnl" sz="2000" dirty="0" smtClean="0"/>
              <a:t>país), </a:t>
            </a:r>
            <a:r>
              <a:rPr lang="es-ES_tradnl" sz="2000" dirty="0"/>
              <a:t>el objetivo es atender a la ciudad edificada, potenciar </a:t>
            </a:r>
            <a:r>
              <a:rPr lang="es-ES_tradnl" sz="2000" dirty="0" smtClean="0"/>
              <a:t>la ciudad </a:t>
            </a:r>
            <a:r>
              <a:rPr lang="es-ES_tradnl" sz="2000" dirty="0"/>
              <a:t>existente mediante la rehabilitación edificatoria, la regeneración y </a:t>
            </a:r>
            <a:r>
              <a:rPr lang="es-ES_tradnl" sz="2000" dirty="0" smtClean="0"/>
              <a:t>la renovación </a:t>
            </a:r>
            <a:r>
              <a:rPr lang="es-ES_tradnl" sz="2000" dirty="0"/>
              <a:t>urbana. </a:t>
            </a:r>
            <a:r>
              <a:rPr lang="es-ES_tradnl" sz="2000" dirty="0" smtClean="0"/>
              <a:t>La </a:t>
            </a:r>
            <a:r>
              <a:rPr lang="es-ES_tradnl" sz="2000" dirty="0"/>
              <a:t>ausencia hasta ahora de un marco normativo </a:t>
            </a:r>
            <a:r>
              <a:rPr lang="es-ES_tradnl" sz="2000" dirty="0" smtClean="0"/>
              <a:t>idóneo para poder generar </a:t>
            </a:r>
            <a:r>
              <a:rPr lang="es-ES_tradnl" sz="2000" dirty="0"/>
              <a:t>dichas operaciones ha </a:t>
            </a:r>
            <a:r>
              <a:rPr lang="es-ES_tradnl" sz="2000" dirty="0" smtClean="0"/>
              <a:t>sido una de las motivaciones de  </a:t>
            </a:r>
            <a:r>
              <a:rPr lang="es-ES_tradnl" sz="2000" dirty="0"/>
              <a:t>la aprobación de esta Ley</a:t>
            </a:r>
            <a:r>
              <a:rPr lang="es-ES_tradnl" sz="2000"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a:blip r:embed="rId5"/>
          <a:stretch>
            <a:fillRect/>
          </a:stretch>
        </p:blipFill>
        <p:spPr>
          <a:xfrm>
            <a:off x="1069912" y="5157192"/>
            <a:ext cx="7998010" cy="1474478"/>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LEGISLACION ESTATAL</a:t>
            </a:r>
            <a:endParaRPr lang="es-ES_tradnl" b="1" dirty="0"/>
          </a:p>
        </p:txBody>
      </p:sp>
    </p:spTree>
    <p:extLst>
      <p:ext uri="{BB962C8B-B14F-4D97-AF65-F5344CB8AC3E}">
        <p14:creationId xmlns:p14="http://schemas.microsoft.com/office/powerpoint/2010/main" val="3529645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15853"/>
            <a:ext cx="7921932" cy="5324535"/>
          </a:xfrm>
          <a:prstGeom prst="rect">
            <a:avLst/>
          </a:prstGeom>
          <a:solidFill>
            <a:schemeClr val="bg1">
              <a:lumMod val="75000"/>
            </a:schemeClr>
          </a:solidFill>
        </p:spPr>
        <p:txBody>
          <a:bodyPr wrap="square" rtlCol="0">
            <a:spAutoFit/>
          </a:bodyPr>
          <a:lstStyle/>
          <a:p>
            <a:pPr algn="just"/>
            <a:r>
              <a:rPr lang="es-ES_tradnl" sz="2000" dirty="0" smtClean="0"/>
              <a:t>En nuestra tradición legislativa en materia de ordenación del territorio y urbanismo hasta </a:t>
            </a:r>
            <a:r>
              <a:rPr lang="es-ES_tradnl" sz="2000" dirty="0"/>
              <a:t>ahora </a:t>
            </a:r>
            <a:r>
              <a:rPr lang="es-ES_tradnl" sz="2000" dirty="0" smtClean="0"/>
              <a:t>vigente, la </a:t>
            </a:r>
            <a:r>
              <a:rPr lang="es-ES_tradnl" sz="2000" dirty="0"/>
              <a:t>gestión urbanística se </a:t>
            </a:r>
            <a:r>
              <a:rPr lang="es-ES_tradnl" sz="2000" dirty="0" smtClean="0"/>
              <a:t>viene identificando como </a:t>
            </a:r>
            <a:r>
              <a:rPr lang="es-ES_tradnl" sz="2000" dirty="0"/>
              <a:t>el conjunto de actividades que </a:t>
            </a:r>
            <a:r>
              <a:rPr lang="es-ES_tradnl" sz="2000" dirty="0" smtClean="0"/>
              <a:t>desarrollan </a:t>
            </a:r>
            <a:r>
              <a:rPr lang="es-ES_tradnl" sz="2000" dirty="0"/>
              <a:t>los poderes públicos (sin perjuicio de la iniciativa y colaboración del sector </a:t>
            </a:r>
            <a:r>
              <a:rPr lang="es-ES_tradnl" sz="2000" dirty="0" smtClean="0"/>
              <a:t>privado) </a:t>
            </a:r>
            <a:r>
              <a:rPr lang="es-ES_tradnl" sz="2000" dirty="0"/>
              <a:t>para poner en práctica la ejecución del planeamiento, tanto desde un punto de vista jurídico (aprobación de los instrumentos de gestión </a:t>
            </a:r>
            <a:r>
              <a:rPr lang="es-ES_tradnl" sz="2000" dirty="0" smtClean="0"/>
              <a:t>urbanística propiamente dichos, </a:t>
            </a:r>
            <a:r>
              <a:rPr lang="es-ES_tradnl" sz="2000" dirty="0"/>
              <a:t>que vienen orientados básicamente a la </a:t>
            </a:r>
            <a:r>
              <a:rPr lang="es-ES_tradnl" sz="2000" dirty="0" smtClean="0"/>
              <a:t>consecución del mandato constitucional de la </a:t>
            </a:r>
            <a:r>
              <a:rPr lang="es-ES_tradnl" sz="2000" dirty="0" err="1" smtClean="0"/>
              <a:t>equidistribución</a:t>
            </a:r>
            <a:r>
              <a:rPr lang="es-ES_tradnl" sz="2000" dirty="0" smtClean="0"/>
              <a:t> </a:t>
            </a:r>
            <a:r>
              <a:rPr lang="es-ES_tradnl" sz="2000" dirty="0"/>
              <a:t>de beneficios y cargas, para poder materializar los usos y aprovechamientos urbanísticos que determinan los planes), como material </a:t>
            </a:r>
            <a:r>
              <a:rPr lang="es-ES_tradnl" sz="2000" dirty="0" smtClean="0"/>
              <a:t>(ejecución </a:t>
            </a:r>
            <a:r>
              <a:rPr lang="es-ES_tradnl" sz="2000" dirty="0"/>
              <a:t>de las obras de </a:t>
            </a:r>
            <a:r>
              <a:rPr lang="es-ES_tradnl" sz="2000" dirty="0" smtClean="0"/>
              <a:t>urbanización). </a:t>
            </a:r>
          </a:p>
          <a:p>
            <a:pPr algn="just"/>
            <a:r>
              <a:rPr lang="es-ES_tradnl" sz="2000" dirty="0"/>
              <a:t> </a:t>
            </a:r>
            <a:endParaRPr lang="es-ES_tradnl" sz="2000" dirty="0" smtClean="0"/>
          </a:p>
          <a:p>
            <a:pPr algn="just"/>
            <a:r>
              <a:rPr lang="es-ES_tradnl" sz="2000" dirty="0" smtClean="0"/>
              <a:t>La </a:t>
            </a:r>
            <a:r>
              <a:rPr lang="es-ES_tradnl" sz="2000" dirty="0"/>
              <a:t>gestión urbanística en sentido estricto, como sinónimo de ejecución urbanística, </a:t>
            </a:r>
            <a:r>
              <a:rPr lang="es-ES_tradnl" sz="2000" dirty="0" smtClean="0"/>
              <a:t>se ha conocido como </a:t>
            </a:r>
            <a:r>
              <a:rPr lang="es-ES_tradnl" sz="2000" dirty="0"/>
              <a:t>el conjunto de operaciones y procedimientos diseñados legalmente para la transformación del uso del suelo, y en especial para su </a:t>
            </a:r>
            <a:r>
              <a:rPr lang="es-ES_tradnl" sz="2000" dirty="0" smtClean="0"/>
              <a:t>urbanización, </a:t>
            </a:r>
            <a:r>
              <a:rPr lang="es-ES_tradnl" sz="2000" dirty="0"/>
              <a:t>en ejecución del planeamiento urbanístico</a:t>
            </a:r>
            <a:r>
              <a:rPr lang="es-ES_tradnl" sz="2000"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GESTION URBANISTICA</a:t>
            </a:r>
            <a:endParaRPr lang="es-ES_tradnl" b="1" dirty="0"/>
          </a:p>
        </p:txBody>
      </p:sp>
    </p:spTree>
    <p:extLst>
      <p:ext uri="{BB962C8B-B14F-4D97-AF65-F5344CB8AC3E}">
        <p14:creationId xmlns:p14="http://schemas.microsoft.com/office/powerpoint/2010/main" val="8891967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15853"/>
            <a:ext cx="7921932" cy="2862322"/>
          </a:xfrm>
          <a:prstGeom prst="rect">
            <a:avLst/>
          </a:prstGeom>
          <a:solidFill>
            <a:schemeClr val="bg1">
              <a:lumMod val="75000"/>
            </a:schemeClr>
          </a:solidFill>
        </p:spPr>
        <p:txBody>
          <a:bodyPr wrap="square" rtlCol="0">
            <a:spAutoFit/>
          </a:bodyPr>
          <a:lstStyle/>
          <a:p>
            <a:pPr algn="just"/>
            <a:r>
              <a:rPr lang="es-ES_tradnl" sz="2000" dirty="0"/>
              <a:t>Hasta la llegada de la </a:t>
            </a:r>
            <a:r>
              <a:rPr lang="de-DE" sz="2000" dirty="0" err="1"/>
              <a:t>ley</a:t>
            </a:r>
            <a:r>
              <a:rPr lang="de-DE" sz="2000" dirty="0"/>
              <a:t> 8/2013 RRR</a:t>
            </a:r>
            <a:r>
              <a:rPr lang="es-ES_tradnl" sz="2000" dirty="0"/>
              <a:t> toda la gestión urbanística terminaba en la urbanización del suelo; esto es, en la transformación del suelo hasta convertirlo en solar. En otras palabras tenía por objeto dotar al suelo de acceso rodado, abastecimiento de agua, suministro de energía eléctrica y evacuación sin que en realidad se regulara nada que tuviera que ver con la edificación. Ahí acababa la “actividad urbanística”. La edificación, no era objeto de regulación porque tenía y tiene su regulación más específica en la Ley 38/1999, de 5 de noviembre, de Ordenación de la </a:t>
            </a:r>
            <a:r>
              <a:rPr lang="es-ES_tradnl" sz="2000" dirty="0" smtClean="0"/>
              <a:t>Edificación, más allá de la obligación de edificar.</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grpSp>
        <p:nvGrpSpPr>
          <p:cNvPr id="11" name="Agrupar 10"/>
          <p:cNvGrpSpPr/>
          <p:nvPr/>
        </p:nvGrpSpPr>
        <p:grpSpPr>
          <a:xfrm>
            <a:off x="1187624" y="4933485"/>
            <a:ext cx="7805058" cy="1603769"/>
            <a:chOff x="1187624" y="4933485"/>
            <a:chExt cx="7805058" cy="1603769"/>
          </a:xfrm>
        </p:grpSpPr>
        <p:pic>
          <p:nvPicPr>
            <p:cNvPr id="12" name="Imagen 11"/>
            <p:cNvPicPr>
              <a:picLocks noChangeAspect="1"/>
            </p:cNvPicPr>
            <p:nvPr/>
          </p:nvPicPr>
          <p:blipFill>
            <a:blip r:embed="rId5"/>
            <a:stretch>
              <a:fillRect/>
            </a:stretch>
          </p:blipFill>
          <p:spPr>
            <a:xfrm>
              <a:off x="1214101" y="4951628"/>
              <a:ext cx="1261073" cy="1004839"/>
            </a:xfrm>
            <a:prstGeom prst="rect">
              <a:avLst/>
            </a:prstGeom>
          </p:spPr>
        </p:pic>
        <p:pic>
          <p:nvPicPr>
            <p:cNvPr id="13" name="Imagen 12"/>
            <p:cNvPicPr>
              <a:picLocks noChangeAspect="1"/>
            </p:cNvPicPr>
            <p:nvPr/>
          </p:nvPicPr>
          <p:blipFill>
            <a:blip r:embed="rId6"/>
            <a:stretch>
              <a:fillRect/>
            </a:stretch>
          </p:blipFill>
          <p:spPr>
            <a:xfrm>
              <a:off x="2581728" y="4947145"/>
              <a:ext cx="1441921" cy="1003139"/>
            </a:xfrm>
            <a:prstGeom prst="rect">
              <a:avLst/>
            </a:prstGeom>
          </p:spPr>
        </p:pic>
        <p:pic>
          <p:nvPicPr>
            <p:cNvPr id="14" name="Imagen 13"/>
            <p:cNvPicPr>
              <a:picLocks noChangeAspect="1"/>
            </p:cNvPicPr>
            <p:nvPr/>
          </p:nvPicPr>
          <p:blipFill>
            <a:blip r:embed="rId7"/>
            <a:stretch>
              <a:fillRect/>
            </a:stretch>
          </p:blipFill>
          <p:spPr>
            <a:xfrm>
              <a:off x="4130203" y="4941167"/>
              <a:ext cx="1550448" cy="1009117"/>
            </a:xfrm>
            <a:prstGeom prst="rect">
              <a:avLst/>
            </a:prstGeom>
          </p:spPr>
        </p:pic>
        <p:pic>
          <p:nvPicPr>
            <p:cNvPr id="15" name="Imagen 14"/>
            <p:cNvPicPr>
              <a:picLocks noChangeAspect="1"/>
            </p:cNvPicPr>
            <p:nvPr/>
          </p:nvPicPr>
          <p:blipFill>
            <a:blip r:embed="rId8"/>
            <a:stretch>
              <a:fillRect/>
            </a:stretch>
          </p:blipFill>
          <p:spPr>
            <a:xfrm>
              <a:off x="5787205" y="4933485"/>
              <a:ext cx="1531180" cy="1016799"/>
            </a:xfrm>
            <a:prstGeom prst="rect">
              <a:avLst/>
            </a:prstGeom>
          </p:spPr>
        </p:pic>
        <p:sp>
          <p:nvSpPr>
            <p:cNvPr id="16" name="CuadroTexto 15"/>
            <p:cNvSpPr txBox="1"/>
            <p:nvPr/>
          </p:nvSpPr>
          <p:spPr>
            <a:xfrm>
              <a:off x="1187624" y="6075589"/>
              <a:ext cx="1287550" cy="461665"/>
            </a:xfrm>
            <a:prstGeom prst="rect">
              <a:avLst/>
            </a:prstGeom>
            <a:noFill/>
          </p:spPr>
          <p:txBody>
            <a:bodyPr wrap="square" rtlCol="0">
              <a:spAutoFit/>
            </a:bodyPr>
            <a:lstStyle/>
            <a:p>
              <a:pPr algn="ctr"/>
              <a:r>
                <a:rPr lang="es-ES_tradnl" sz="1200" dirty="0" smtClean="0">
                  <a:solidFill>
                    <a:schemeClr val="bg1"/>
                  </a:solidFill>
                </a:rPr>
                <a:t>SUELO URBANIZABLE</a:t>
              </a:r>
              <a:endParaRPr lang="es-ES_tradnl" sz="1200" dirty="0">
                <a:solidFill>
                  <a:schemeClr val="bg1"/>
                </a:solidFill>
              </a:endParaRPr>
            </a:p>
          </p:txBody>
        </p:sp>
        <p:sp>
          <p:nvSpPr>
            <p:cNvPr id="17" name="CuadroTexto 16"/>
            <p:cNvSpPr txBox="1"/>
            <p:nvPr/>
          </p:nvSpPr>
          <p:spPr>
            <a:xfrm>
              <a:off x="2583774" y="6100253"/>
              <a:ext cx="1441921" cy="276999"/>
            </a:xfrm>
            <a:prstGeom prst="rect">
              <a:avLst/>
            </a:prstGeom>
            <a:noFill/>
          </p:spPr>
          <p:txBody>
            <a:bodyPr wrap="square" rtlCol="0">
              <a:spAutoFit/>
            </a:bodyPr>
            <a:lstStyle/>
            <a:p>
              <a:pPr algn="ctr"/>
              <a:r>
                <a:rPr lang="es-ES_tradnl" sz="1200" dirty="0" smtClean="0">
                  <a:solidFill>
                    <a:schemeClr val="bg1"/>
                  </a:solidFill>
                </a:rPr>
                <a:t>PLANEAMIENTO</a:t>
              </a:r>
              <a:endParaRPr lang="es-ES_tradnl" sz="1200" dirty="0">
                <a:solidFill>
                  <a:schemeClr val="bg1"/>
                </a:solidFill>
              </a:endParaRPr>
            </a:p>
          </p:txBody>
        </p:sp>
        <p:sp>
          <p:nvSpPr>
            <p:cNvPr id="18" name="CuadroTexto 17"/>
            <p:cNvSpPr txBox="1"/>
            <p:nvPr/>
          </p:nvSpPr>
          <p:spPr>
            <a:xfrm>
              <a:off x="4128711" y="6100278"/>
              <a:ext cx="1551940" cy="276999"/>
            </a:xfrm>
            <a:prstGeom prst="rect">
              <a:avLst/>
            </a:prstGeom>
            <a:noFill/>
          </p:spPr>
          <p:txBody>
            <a:bodyPr wrap="square" rtlCol="0">
              <a:spAutoFit/>
            </a:bodyPr>
            <a:lstStyle/>
            <a:p>
              <a:pPr algn="ctr"/>
              <a:r>
                <a:rPr lang="es-ES_tradnl" sz="1200" dirty="0" smtClean="0">
                  <a:solidFill>
                    <a:schemeClr val="bg1"/>
                  </a:solidFill>
                </a:rPr>
                <a:t>GESTIÓN</a:t>
              </a:r>
              <a:endParaRPr lang="es-ES_tradnl" sz="1200" dirty="0">
                <a:solidFill>
                  <a:schemeClr val="bg1"/>
                </a:solidFill>
              </a:endParaRPr>
            </a:p>
          </p:txBody>
        </p:sp>
        <p:sp>
          <p:nvSpPr>
            <p:cNvPr id="19" name="CuadroTexto 18"/>
            <p:cNvSpPr txBox="1"/>
            <p:nvPr/>
          </p:nvSpPr>
          <p:spPr>
            <a:xfrm>
              <a:off x="5783668" y="6072085"/>
              <a:ext cx="1534717" cy="276999"/>
            </a:xfrm>
            <a:prstGeom prst="rect">
              <a:avLst/>
            </a:prstGeom>
            <a:noFill/>
          </p:spPr>
          <p:txBody>
            <a:bodyPr wrap="square" rtlCol="0">
              <a:spAutoFit/>
            </a:bodyPr>
            <a:lstStyle/>
            <a:p>
              <a:pPr algn="ctr"/>
              <a:r>
                <a:rPr lang="es-ES_tradnl" sz="1200" dirty="0" smtClean="0">
                  <a:solidFill>
                    <a:schemeClr val="bg1"/>
                  </a:solidFill>
                </a:rPr>
                <a:t>URBANIZACIÓN</a:t>
              </a:r>
              <a:endParaRPr lang="es-ES_tradnl" sz="1200" dirty="0">
                <a:solidFill>
                  <a:schemeClr val="bg1"/>
                </a:solidFill>
              </a:endParaRPr>
            </a:p>
          </p:txBody>
        </p:sp>
        <p:pic>
          <p:nvPicPr>
            <p:cNvPr id="20" name="Imagen 19"/>
            <p:cNvPicPr>
              <a:picLocks noChangeAspect="1"/>
            </p:cNvPicPr>
            <p:nvPr/>
          </p:nvPicPr>
          <p:blipFill>
            <a:blip r:embed="rId9"/>
            <a:stretch>
              <a:fillRect/>
            </a:stretch>
          </p:blipFill>
          <p:spPr>
            <a:xfrm>
              <a:off x="7424939" y="4951629"/>
              <a:ext cx="1567743" cy="998655"/>
            </a:xfrm>
            <a:prstGeom prst="rect">
              <a:avLst/>
            </a:prstGeom>
          </p:spPr>
        </p:pic>
        <p:sp>
          <p:nvSpPr>
            <p:cNvPr id="21" name="CuadroTexto 20"/>
            <p:cNvSpPr txBox="1"/>
            <p:nvPr/>
          </p:nvSpPr>
          <p:spPr>
            <a:xfrm>
              <a:off x="7421402" y="6072085"/>
              <a:ext cx="1534717" cy="276999"/>
            </a:xfrm>
            <a:prstGeom prst="rect">
              <a:avLst/>
            </a:prstGeom>
            <a:noFill/>
          </p:spPr>
          <p:txBody>
            <a:bodyPr wrap="square" rtlCol="0">
              <a:spAutoFit/>
            </a:bodyPr>
            <a:lstStyle/>
            <a:p>
              <a:pPr algn="ctr"/>
              <a:r>
                <a:rPr lang="es-ES_tradnl" sz="1200" dirty="0" smtClean="0">
                  <a:solidFill>
                    <a:schemeClr val="bg1"/>
                  </a:solidFill>
                </a:rPr>
                <a:t>EDIFICACIÓN</a:t>
              </a:r>
              <a:endParaRPr lang="es-ES_tradnl" sz="1200" dirty="0">
                <a:solidFill>
                  <a:schemeClr val="bg1"/>
                </a:solidFill>
              </a:endParaRPr>
            </a:p>
          </p:txBody>
        </p:sp>
        <p:sp>
          <p:nvSpPr>
            <p:cNvPr id="22" name="Flecha derecha 21"/>
            <p:cNvSpPr/>
            <p:nvPr/>
          </p:nvSpPr>
          <p:spPr>
            <a:xfrm>
              <a:off x="2160556" y="5746226"/>
              <a:ext cx="633327" cy="4081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3" name="Flecha derecha 22"/>
            <p:cNvSpPr/>
            <p:nvPr/>
          </p:nvSpPr>
          <p:spPr>
            <a:xfrm>
              <a:off x="5355201" y="5745775"/>
              <a:ext cx="633327" cy="4081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4" name="Flecha derecha 23"/>
            <p:cNvSpPr/>
            <p:nvPr/>
          </p:nvSpPr>
          <p:spPr>
            <a:xfrm>
              <a:off x="3717467" y="5746225"/>
              <a:ext cx="633327" cy="4081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5" name="Flecha derecha 24"/>
            <p:cNvSpPr/>
            <p:nvPr/>
          </p:nvSpPr>
          <p:spPr>
            <a:xfrm>
              <a:off x="7017524" y="5745774"/>
              <a:ext cx="633327" cy="4081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26" name="CuadroTexto 25"/>
          <p:cNvSpPr txBox="1"/>
          <p:nvPr/>
        </p:nvSpPr>
        <p:spPr>
          <a:xfrm>
            <a:off x="1187624" y="131082"/>
            <a:ext cx="3024336" cy="370057"/>
          </a:xfrm>
          <a:prstGeom prst="rect">
            <a:avLst/>
          </a:prstGeom>
          <a:noFill/>
        </p:spPr>
        <p:txBody>
          <a:bodyPr wrap="square" rtlCol="0">
            <a:spAutoFit/>
          </a:bodyPr>
          <a:lstStyle/>
          <a:p>
            <a:r>
              <a:rPr lang="es-ES_tradnl" b="1" dirty="0" smtClean="0"/>
              <a:t>GESTION URBANISTICA</a:t>
            </a:r>
            <a:endParaRPr lang="es-ES_tradnl" b="1" dirty="0"/>
          </a:p>
        </p:txBody>
      </p:sp>
    </p:spTree>
    <p:extLst>
      <p:ext uri="{BB962C8B-B14F-4D97-AF65-F5344CB8AC3E}">
        <p14:creationId xmlns:p14="http://schemas.microsoft.com/office/powerpoint/2010/main" val="114723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9659" y="1493000"/>
            <a:ext cx="7921932" cy="5016758"/>
          </a:xfrm>
          <a:prstGeom prst="rect">
            <a:avLst/>
          </a:prstGeom>
          <a:solidFill>
            <a:schemeClr val="bg1">
              <a:lumMod val="75000"/>
            </a:schemeClr>
          </a:solidFill>
        </p:spPr>
        <p:txBody>
          <a:bodyPr wrap="square" rtlCol="0">
            <a:spAutoFit/>
          </a:bodyPr>
          <a:lstStyle/>
          <a:p>
            <a:pPr algn="just"/>
            <a:r>
              <a:rPr lang="es-ES_tradnl" sz="2000" dirty="0" smtClean="0"/>
              <a:t>Artículo 3.3 Los </a:t>
            </a:r>
            <a:r>
              <a:rPr lang="es-ES_tradnl" sz="2000" dirty="0"/>
              <a:t>poderes públicos formularán y desarrollarán, en el medio urbano, las políticas de su respectiva competencia, de acuerdo con los principios de competitividad y sostenibilidad económica, social y medioambiental, cohesión territorial, eficiencia energética y complejidad funcional, procurando que, esté suficientemente dotado, </a:t>
            </a:r>
            <a:r>
              <a:rPr lang="es-ES_tradnl" sz="2000" b="1" dirty="0"/>
              <a:t>y que el suelo se ocupe de manera eficiente</a:t>
            </a:r>
            <a:r>
              <a:rPr lang="es-ES_tradnl" sz="2000" dirty="0"/>
              <a:t>, combinando los usos de forma funcional</a:t>
            </a:r>
            <a:r>
              <a:rPr lang="es-ES_tradnl" sz="2000" dirty="0" smtClean="0"/>
              <a:t>.</a:t>
            </a:r>
          </a:p>
          <a:p>
            <a:pPr algn="just"/>
            <a:endParaRPr lang="es-ES_tradnl" sz="2000" b="1" dirty="0"/>
          </a:p>
          <a:p>
            <a:pPr algn="just"/>
            <a:r>
              <a:rPr lang="es-ES_tradnl" sz="2000" dirty="0"/>
              <a:t>Artículo </a:t>
            </a:r>
            <a:r>
              <a:rPr lang="es-ES_tradnl" sz="2000" dirty="0" smtClean="0"/>
              <a:t>4.4 Las </a:t>
            </a:r>
            <a:r>
              <a:rPr lang="es-ES_tradnl" sz="2000" dirty="0"/>
              <a:t>Administraciones Públicas adoptarán medidas que aseguren la realización de las obras de conservación, y la ejecución de actuaciones de rehabilitación edificatoria, de regeneración y renovación urbanas que sean precisas y, en su caso, formularán y ejecutarán los instrumentos que las establezcan, cuando existan situaciones de insuficiencia o degradación de los requisitos básicos de funcionalidad, seguridad y habitabilidad de las edificaciones; obsolescencia o vulnerabilidad de barrios, de ámbitos, o de conjuntos urbanos homogéneos; o situaciones graves de pobreza energética.</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GESTION URBANISTICA</a:t>
            </a:r>
            <a:endParaRPr lang="es-ES_tradnl" b="1" dirty="0"/>
          </a:p>
        </p:txBody>
      </p:sp>
    </p:spTree>
    <p:extLst>
      <p:ext uri="{BB962C8B-B14F-4D97-AF65-F5344CB8AC3E}">
        <p14:creationId xmlns:p14="http://schemas.microsoft.com/office/powerpoint/2010/main" val="8768262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1071"/>
            <a:ext cx="9144000" cy="6858000"/>
          </a:xfrm>
          <a:prstGeom prst="rect">
            <a:avLst/>
          </a:prstGeom>
        </p:spPr>
      </p:pic>
      <p:sp>
        <p:nvSpPr>
          <p:cNvPr id="2" name="CuadroTexto 1"/>
          <p:cNvSpPr txBox="1"/>
          <p:nvPr/>
        </p:nvSpPr>
        <p:spPr>
          <a:xfrm>
            <a:off x="1069912" y="889451"/>
            <a:ext cx="7921932" cy="4708981"/>
          </a:xfrm>
          <a:prstGeom prst="rect">
            <a:avLst/>
          </a:prstGeom>
          <a:solidFill>
            <a:schemeClr val="bg1">
              <a:lumMod val="75000"/>
            </a:schemeClr>
          </a:solidFill>
        </p:spPr>
        <p:txBody>
          <a:bodyPr wrap="square" rtlCol="0">
            <a:spAutoFit/>
          </a:bodyPr>
          <a:lstStyle/>
          <a:p>
            <a:pPr algn="just"/>
            <a:r>
              <a:rPr lang="es-ES_tradnl" sz="2000" dirty="0" smtClean="0"/>
              <a:t>Este concepto histórico de gestión urbanística ha </a:t>
            </a:r>
            <a:r>
              <a:rPr lang="es-ES_tradnl" sz="2000" dirty="0"/>
              <a:t>cambiado </a:t>
            </a:r>
            <a:r>
              <a:rPr lang="es-ES_tradnl" sz="2000" dirty="0" smtClean="0"/>
              <a:t>hoy por </a:t>
            </a:r>
            <a:r>
              <a:rPr lang="es-ES_tradnl" sz="2000" dirty="0"/>
              <a:t>completo. Ahora </a:t>
            </a:r>
            <a:r>
              <a:rPr lang="es-ES_tradnl" sz="2000" dirty="0" smtClean="0"/>
              <a:t>su función es </a:t>
            </a:r>
            <a:r>
              <a:rPr lang="es-ES_tradnl" sz="2000" dirty="0"/>
              <a:t>precisamente el </a:t>
            </a:r>
            <a:r>
              <a:rPr lang="es-ES_tradnl" sz="2000" dirty="0" smtClean="0"/>
              <a:t>vuelo, </a:t>
            </a:r>
            <a:r>
              <a:rPr lang="es-ES_tradnl" sz="2000" dirty="0"/>
              <a:t>lo que </a:t>
            </a:r>
            <a:r>
              <a:rPr lang="es-ES_tradnl" sz="2000" dirty="0" smtClean="0"/>
              <a:t>debe importar es lo edificado </a:t>
            </a:r>
            <a:r>
              <a:rPr lang="es-ES_tradnl" sz="2000" dirty="0"/>
              <a:t>y todo aquello que le rodea (el suelo </a:t>
            </a:r>
            <a:r>
              <a:rPr lang="es-ES_tradnl" sz="2000" dirty="0" smtClean="0"/>
              <a:t>en situación de </a:t>
            </a:r>
            <a:r>
              <a:rPr lang="es-ES_tradnl" sz="2000" dirty="0"/>
              <a:t>urbanizado) </a:t>
            </a:r>
            <a:r>
              <a:rPr lang="es-ES_tradnl" sz="2000" dirty="0" smtClean="0"/>
              <a:t>en tanto </a:t>
            </a:r>
            <a:r>
              <a:rPr lang="es-ES_tradnl" sz="2000" dirty="0"/>
              <a:t>que requiera ser </a:t>
            </a:r>
            <a:r>
              <a:rPr lang="es-ES_tradnl" sz="2000" dirty="0" smtClean="0"/>
              <a:t>regenerado, rehabilitado </a:t>
            </a:r>
            <a:r>
              <a:rPr lang="es-ES_tradnl" sz="2000" dirty="0"/>
              <a:t>o renovado. </a:t>
            </a:r>
            <a:endParaRPr lang="es-ES_tradnl" sz="2000" dirty="0" smtClean="0"/>
          </a:p>
          <a:p>
            <a:pPr algn="just"/>
            <a:endParaRPr lang="es-ES_tradnl" sz="2000" dirty="0" smtClean="0"/>
          </a:p>
          <a:p>
            <a:pPr algn="just"/>
            <a:r>
              <a:rPr lang="es-ES_tradnl" sz="2000" dirty="0"/>
              <a:t>Así, de la “parcela</a:t>
            </a:r>
            <a:r>
              <a:rPr lang="es-ES_tradnl" sz="2000" dirty="0" smtClean="0"/>
              <a:t>”, de la “unidad </a:t>
            </a:r>
            <a:r>
              <a:rPr lang="es-ES_tradnl" sz="2000" dirty="0"/>
              <a:t>de normalización”, del “sector” o “unidad </a:t>
            </a:r>
            <a:r>
              <a:rPr lang="es-ES_tradnl" sz="2000" dirty="0" smtClean="0"/>
              <a:t>de actuación</a:t>
            </a:r>
            <a:r>
              <a:rPr lang="es-ES_tradnl" sz="2000" dirty="0"/>
              <a:t>” como ámbitos espaciales propios de la actividad </a:t>
            </a:r>
            <a:r>
              <a:rPr lang="es-ES_tradnl" sz="2000" dirty="0" smtClean="0"/>
              <a:t>urbanística tradicional en suelo urbano, </a:t>
            </a:r>
            <a:r>
              <a:rPr lang="es-ES_tradnl" sz="2000" dirty="0"/>
              <a:t>pasamos </a:t>
            </a:r>
            <a:r>
              <a:rPr lang="es-ES_tradnl" sz="2000" dirty="0" smtClean="0"/>
              <a:t>a términos como el </a:t>
            </a:r>
            <a:r>
              <a:rPr lang="es-ES_tradnl" sz="2000" dirty="0"/>
              <a:t>“espacio urbano vulnerable</a:t>
            </a:r>
            <a:r>
              <a:rPr lang="es-ES_tradnl" sz="2000" dirty="0" smtClean="0"/>
              <a:t>”, a </a:t>
            </a:r>
            <a:r>
              <a:rPr lang="es-ES_tradnl" sz="2000" dirty="0"/>
              <a:t>“unidades de rehabilitación</a:t>
            </a:r>
            <a:r>
              <a:rPr lang="es-ES_tradnl" sz="2000" dirty="0" smtClean="0"/>
              <a:t>”, a </a:t>
            </a:r>
            <a:r>
              <a:rPr lang="es-ES_tradnl" sz="2000" dirty="0"/>
              <a:t>“unidades de regeneración” </a:t>
            </a:r>
            <a:r>
              <a:rPr lang="es-ES_tradnl" sz="2000" dirty="0" smtClean="0"/>
              <a:t>o “unidades </a:t>
            </a:r>
            <a:r>
              <a:rPr lang="es-ES_tradnl" sz="2000" dirty="0"/>
              <a:t>de renovación</a:t>
            </a:r>
            <a:r>
              <a:rPr lang="es-ES_tradnl" sz="2000" dirty="0" smtClean="0"/>
              <a:t>” o ARIS.</a:t>
            </a:r>
            <a:endParaRPr lang="es-ES_tradnl" sz="2000" dirty="0" smtClean="0"/>
          </a:p>
          <a:p>
            <a:pPr algn="just"/>
            <a:endParaRPr lang="es-ES_tradnl" sz="2000" dirty="0"/>
          </a:p>
          <a:p>
            <a:pPr algn="just"/>
            <a:r>
              <a:rPr lang="es-ES_tradnl" sz="2000" b="1" dirty="0"/>
              <a:t>La regeneración y revitalización </a:t>
            </a:r>
            <a:r>
              <a:rPr lang="es-ES_tradnl" sz="2000" b="1" dirty="0" smtClean="0"/>
              <a:t>del tejido construido preexistente, de la ciudad </a:t>
            </a:r>
            <a:r>
              <a:rPr lang="es-ES_tradnl" sz="2000" b="1" dirty="0"/>
              <a:t>como </a:t>
            </a:r>
            <a:r>
              <a:rPr lang="es-ES_tradnl" sz="2000" b="1" dirty="0" smtClean="0"/>
              <a:t>criterio preferente </a:t>
            </a:r>
            <a:r>
              <a:rPr lang="es-ES_tradnl" sz="2000" b="1" dirty="0"/>
              <a:t>en los procesos de gestión del suelo </a:t>
            </a:r>
            <a:r>
              <a:rPr lang="es-ES_tradnl" sz="2000" b="1" dirty="0" smtClean="0"/>
              <a:t>debe </a:t>
            </a:r>
            <a:r>
              <a:rPr lang="es-ES_tradnl" sz="2000" b="1" dirty="0"/>
              <a:t>prevalecer </a:t>
            </a:r>
            <a:r>
              <a:rPr lang="es-ES_tradnl" sz="2000" b="1" dirty="0" smtClean="0"/>
              <a:t>sobre cualquier </a:t>
            </a:r>
            <a:r>
              <a:rPr lang="es-ES_tradnl" sz="2000" b="1" dirty="0"/>
              <a:t>reclasificación de suelo </a:t>
            </a:r>
            <a:r>
              <a:rPr lang="es-ES_tradnl" sz="2000" b="1" dirty="0" smtClean="0"/>
              <a:t>rural</a:t>
            </a:r>
            <a:r>
              <a:rPr lang="es-ES_tradnl" sz="2000" b="1" dirty="0"/>
              <a:t>.</a:t>
            </a:r>
            <a:endParaRPr lang="es-ES_tradnl" sz="2000" b="1"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rotWithShape="1">
          <a:blip r:embed="rId5"/>
          <a:srcRect t="4845" b="-2067"/>
          <a:stretch/>
        </p:blipFill>
        <p:spPr>
          <a:xfrm>
            <a:off x="971600" y="5640791"/>
            <a:ext cx="8087199" cy="1182564"/>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GESTION URBANISTICA</a:t>
            </a:r>
            <a:endParaRPr lang="es-ES_tradnl" b="1" dirty="0"/>
          </a:p>
        </p:txBody>
      </p:sp>
    </p:spTree>
    <p:extLst>
      <p:ext uri="{BB962C8B-B14F-4D97-AF65-F5344CB8AC3E}">
        <p14:creationId xmlns:p14="http://schemas.microsoft.com/office/powerpoint/2010/main" val="14472676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15853"/>
            <a:ext cx="7921932" cy="5324535"/>
          </a:xfrm>
          <a:prstGeom prst="rect">
            <a:avLst/>
          </a:prstGeom>
          <a:solidFill>
            <a:schemeClr val="bg1">
              <a:lumMod val="75000"/>
            </a:schemeClr>
          </a:solidFill>
        </p:spPr>
        <p:txBody>
          <a:bodyPr wrap="square" rtlCol="0">
            <a:spAutoFit/>
          </a:bodyPr>
          <a:lstStyle/>
          <a:p>
            <a:pPr algn="just"/>
            <a:r>
              <a:rPr lang="es-ES_tradnl" sz="2000" dirty="0" smtClean="0"/>
              <a:t>Pero existiendo un consenso </a:t>
            </a:r>
            <a:r>
              <a:rPr lang="es-ES_tradnl" sz="2000" dirty="0"/>
              <a:t>más o menos generalizado en </a:t>
            </a:r>
            <a:r>
              <a:rPr lang="es-ES_tradnl" sz="2000" dirty="0" smtClean="0"/>
              <a:t>que hay que afrontar </a:t>
            </a:r>
            <a:r>
              <a:rPr lang="es-ES_tradnl" sz="2000" dirty="0"/>
              <a:t>la </a:t>
            </a:r>
            <a:r>
              <a:rPr lang="es-ES_tradnl" sz="2000" dirty="0" smtClean="0"/>
              <a:t>renovación </a:t>
            </a:r>
            <a:r>
              <a:rPr lang="es-ES_tradnl" sz="2000" dirty="0"/>
              <a:t>del pensamiento </a:t>
            </a:r>
            <a:r>
              <a:rPr lang="es-ES_tradnl" sz="2000" dirty="0" smtClean="0"/>
              <a:t>urbano, que estamos en un momento de cambio de modelo, sorprendentemente como resalta el profesor </a:t>
            </a:r>
            <a:r>
              <a:rPr lang="es-ES_tradnl" sz="2000" dirty="0"/>
              <a:t>Gerardo Roger </a:t>
            </a:r>
            <a:r>
              <a:rPr lang="es-ES_tradnl" sz="2000" dirty="0" err="1"/>
              <a:t>Fernández</a:t>
            </a:r>
            <a:r>
              <a:rPr lang="es-ES_tradnl" sz="2000" dirty="0"/>
              <a:t> </a:t>
            </a:r>
            <a:r>
              <a:rPr lang="es-ES_tradnl" sz="2000" dirty="0" smtClean="0"/>
              <a:t>, </a:t>
            </a:r>
            <a:r>
              <a:rPr lang="es-ES_tradnl" sz="2000" dirty="0"/>
              <a:t>algunas interpretaciones </a:t>
            </a:r>
            <a:r>
              <a:rPr lang="es-ES_tradnl" sz="2000" dirty="0" smtClean="0"/>
              <a:t>fruto de una visión muy simplista de la realidad, siguen postulando </a:t>
            </a:r>
            <a:r>
              <a:rPr lang="es-ES_tradnl" sz="2000" dirty="0"/>
              <a:t>que un </a:t>
            </a:r>
            <a:r>
              <a:rPr lang="es-ES_tradnl" sz="2000" dirty="0" smtClean="0"/>
              <a:t>suelo ya </a:t>
            </a:r>
            <a:r>
              <a:rPr lang="es-ES_tradnl" sz="2000" dirty="0"/>
              <a:t>urbanizado, es </a:t>
            </a:r>
            <a:r>
              <a:rPr lang="es-ES_tradnl" sz="2000" dirty="0" smtClean="0"/>
              <a:t>decir, que </a:t>
            </a:r>
            <a:r>
              <a:rPr lang="es-ES_tradnl" sz="2000" dirty="0"/>
              <a:t>hubiera alcanzado la condición de </a:t>
            </a:r>
            <a:r>
              <a:rPr lang="es-ES_tradnl" sz="2000" dirty="0" smtClean="0"/>
              <a:t>solar </a:t>
            </a:r>
            <a:r>
              <a:rPr lang="es-ES_tradnl" sz="2000" dirty="0"/>
              <a:t>(o que sólo le </a:t>
            </a:r>
            <a:r>
              <a:rPr lang="es-ES_tradnl" sz="2000" dirty="0" smtClean="0"/>
              <a:t>faltaran ejecutar para ello obras accesorias de urbanización), </a:t>
            </a:r>
            <a:r>
              <a:rPr lang="es-ES_tradnl" sz="2000" dirty="0"/>
              <a:t>disponía de la </a:t>
            </a:r>
            <a:r>
              <a:rPr lang="es-ES_tradnl" sz="2000" dirty="0" smtClean="0"/>
              <a:t>condición de suelo urbano, “consolidado </a:t>
            </a:r>
            <a:r>
              <a:rPr lang="es-ES_tradnl" sz="2000" dirty="0"/>
              <a:t>por la urbanización</a:t>
            </a:r>
            <a:r>
              <a:rPr lang="es-ES_tradnl" sz="2000" dirty="0" smtClean="0"/>
              <a:t>”, y todo </a:t>
            </a:r>
            <a:r>
              <a:rPr lang="es-ES_tradnl" sz="2000" dirty="0"/>
              <a:t>ello, </a:t>
            </a:r>
            <a:r>
              <a:rPr lang="es-ES_tradnl" sz="2000" dirty="0" smtClean="0"/>
              <a:t>independientemente de </a:t>
            </a:r>
            <a:r>
              <a:rPr lang="es-ES_tradnl" sz="2000" dirty="0"/>
              <a:t>que el </a:t>
            </a:r>
            <a:r>
              <a:rPr lang="es-ES_tradnl" sz="2000" dirty="0" smtClean="0"/>
              <a:t>planeamiento </a:t>
            </a:r>
            <a:r>
              <a:rPr lang="es-ES_tradnl" sz="2000" dirty="0"/>
              <a:t>le </a:t>
            </a:r>
            <a:r>
              <a:rPr lang="es-ES_tradnl" sz="2000" dirty="0" smtClean="0"/>
              <a:t>atribuya </a:t>
            </a:r>
            <a:r>
              <a:rPr lang="es-ES_tradnl" sz="2000" dirty="0"/>
              <a:t>o no aprovechamientos </a:t>
            </a:r>
            <a:r>
              <a:rPr lang="es-ES_tradnl" sz="2000" dirty="0" smtClean="0"/>
              <a:t>adicionales a </a:t>
            </a:r>
            <a:r>
              <a:rPr lang="es-ES_tradnl" sz="2000" dirty="0"/>
              <a:t>los preexistentes o </a:t>
            </a:r>
            <a:r>
              <a:rPr lang="es-ES_tradnl" sz="2000" dirty="0" smtClean="0"/>
              <a:t>a los ya </a:t>
            </a:r>
            <a:r>
              <a:rPr lang="es-ES_tradnl" sz="2000" dirty="0" err="1"/>
              <a:t>patrimonializados</a:t>
            </a:r>
            <a:r>
              <a:rPr lang="es-ES_tradnl" sz="2000" dirty="0" smtClean="0"/>
              <a:t>. </a:t>
            </a:r>
          </a:p>
          <a:p>
            <a:pPr algn="just"/>
            <a:endParaRPr lang="es-ES_tradnl" sz="2000" dirty="0"/>
          </a:p>
          <a:p>
            <a:pPr algn="just"/>
            <a:r>
              <a:rPr lang="es-ES_tradnl" sz="2000" dirty="0" smtClean="0"/>
              <a:t>Desde este prisma, estos suelos se consideraban </a:t>
            </a:r>
            <a:r>
              <a:rPr lang="es-ES_tradnl" sz="2000" dirty="0"/>
              <a:t>libres de cualquier deber </a:t>
            </a:r>
            <a:r>
              <a:rPr lang="es-ES_tradnl" sz="2000" dirty="0" smtClean="0"/>
              <a:t>urbanístico derivado </a:t>
            </a:r>
            <a:r>
              <a:rPr lang="es-ES_tradnl" sz="2000" dirty="0"/>
              <a:t>del proceso de ejecución del </a:t>
            </a:r>
            <a:r>
              <a:rPr lang="es-ES_tradnl" sz="2000" dirty="0" smtClean="0"/>
              <a:t>plan</a:t>
            </a:r>
            <a:r>
              <a:rPr lang="es-ES_tradnl" sz="2000" dirty="0"/>
              <a:t>, mientras que aquellos </a:t>
            </a:r>
            <a:r>
              <a:rPr lang="es-ES_tradnl" sz="2000" dirty="0" smtClean="0"/>
              <a:t>otros suelos urbanos </a:t>
            </a:r>
            <a:r>
              <a:rPr lang="es-ES_tradnl" sz="2000" dirty="0"/>
              <a:t>que no dispusieran de “urbanización consolidada</a:t>
            </a:r>
            <a:r>
              <a:rPr lang="es-ES_tradnl" sz="2000" dirty="0" smtClean="0"/>
              <a:t>”, se </a:t>
            </a:r>
            <a:r>
              <a:rPr lang="es-ES_tradnl" sz="2000" dirty="0"/>
              <a:t>verían en la obligación de asumir la totalidad de los </a:t>
            </a:r>
            <a:r>
              <a:rPr lang="es-ES_tradnl" sz="2000" dirty="0" smtClean="0"/>
              <a:t>deberes.</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SUC/ SUNC</a:t>
            </a:r>
            <a:endParaRPr lang="es-ES_tradnl" b="1" dirty="0"/>
          </a:p>
        </p:txBody>
      </p:sp>
    </p:spTree>
    <p:extLst>
      <p:ext uri="{BB962C8B-B14F-4D97-AF65-F5344CB8AC3E}">
        <p14:creationId xmlns:p14="http://schemas.microsoft.com/office/powerpoint/2010/main" val="9762903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15853"/>
            <a:ext cx="7921932" cy="5324535"/>
          </a:xfrm>
          <a:prstGeom prst="rect">
            <a:avLst/>
          </a:prstGeom>
          <a:solidFill>
            <a:schemeClr val="bg1">
              <a:lumMod val="75000"/>
            </a:schemeClr>
          </a:solidFill>
        </p:spPr>
        <p:txBody>
          <a:bodyPr wrap="square" rtlCol="0">
            <a:spAutoFit/>
          </a:bodyPr>
          <a:lstStyle/>
          <a:p>
            <a:pPr algn="just"/>
            <a:r>
              <a:rPr lang="es-ES_tradnl" sz="2000" dirty="0" smtClean="0"/>
              <a:t>Esta </a:t>
            </a:r>
            <a:r>
              <a:rPr lang="es-ES_tradnl" sz="2000" dirty="0"/>
              <a:t>interpretación </a:t>
            </a:r>
            <a:r>
              <a:rPr lang="es-ES_tradnl" sz="2000" dirty="0" smtClean="0"/>
              <a:t>se olvida que </a:t>
            </a:r>
            <a:r>
              <a:rPr lang="es-ES_tradnl" sz="2000" dirty="0" smtClean="0"/>
              <a:t>la </a:t>
            </a:r>
            <a:r>
              <a:rPr lang="es-ES_tradnl" sz="2000" dirty="0"/>
              <a:t>ciudad y el urbanismo es totalmente dinámico, </a:t>
            </a:r>
            <a:r>
              <a:rPr lang="es-ES_tradnl" sz="2000" dirty="0" smtClean="0"/>
              <a:t>el </a:t>
            </a:r>
            <a:r>
              <a:rPr lang="es-ES_tradnl" sz="2000" dirty="0"/>
              <a:t>planeamiento “</a:t>
            </a:r>
            <a:r>
              <a:rPr lang="es-ES_tradnl" sz="2000" dirty="0" smtClean="0"/>
              <a:t>rediseña” continuamente la </a:t>
            </a:r>
            <a:r>
              <a:rPr lang="es-ES_tradnl" sz="2000" dirty="0"/>
              <a:t>ciudad </a:t>
            </a:r>
            <a:r>
              <a:rPr lang="es-ES_tradnl" sz="2000" dirty="0" smtClean="0"/>
              <a:t>construida. Nuestro paisaje urbano no es estático ni inmutable, como parecen creer algunos autores, es dinámico, </a:t>
            </a:r>
            <a:r>
              <a:rPr lang="es-ES_tradnl" sz="2000" dirty="0"/>
              <a:t>se trasforma, se reinventa, se adecua a nuevas </a:t>
            </a:r>
            <a:r>
              <a:rPr lang="es-ES_tradnl" sz="2000" dirty="0" smtClean="0"/>
              <a:t>necesidades y </a:t>
            </a:r>
            <a:r>
              <a:rPr lang="es-ES_tradnl" sz="2000" dirty="0"/>
              <a:t>realidades, y cada vez esta necesidad de reinventar la ciudad </a:t>
            </a:r>
            <a:r>
              <a:rPr lang="es-ES_tradnl" sz="2000" dirty="0" smtClean="0"/>
              <a:t>construida, de </a:t>
            </a:r>
            <a:r>
              <a:rPr lang="es-ES_tradnl" sz="2000" dirty="0"/>
              <a:t>construir sobre lo </a:t>
            </a:r>
            <a:r>
              <a:rPr lang="es-ES_tradnl" sz="2000" dirty="0" smtClean="0"/>
              <a:t>construido est</a:t>
            </a:r>
            <a:r>
              <a:rPr lang="es-ES_tradnl" sz="2000" dirty="0" smtClean="0"/>
              <a:t>á </a:t>
            </a:r>
            <a:r>
              <a:rPr lang="es-ES_tradnl" sz="2000" dirty="0" smtClean="0"/>
              <a:t>mas ligada a criterios de sostenibilidad, eficiencia y funcionalidad. Nos llevar</a:t>
            </a:r>
            <a:r>
              <a:rPr lang="es-ES_tradnl" sz="2000" dirty="0" smtClean="0"/>
              <a:t>á a una densificación, a la innovación de usos </a:t>
            </a:r>
            <a:r>
              <a:rPr lang="es-ES_tradnl" sz="2000" dirty="0" smtClean="0"/>
              <a:t>respecto </a:t>
            </a:r>
            <a:r>
              <a:rPr lang="es-ES_tradnl" sz="2000" dirty="0" smtClean="0"/>
              <a:t>lo </a:t>
            </a:r>
            <a:r>
              <a:rPr lang="es-ES_tradnl" sz="2000" dirty="0" smtClean="0"/>
              <a:t>existente. </a:t>
            </a:r>
            <a:r>
              <a:rPr lang="es-ES_tradnl" sz="2000" dirty="0" smtClean="0"/>
              <a:t>Pero </a:t>
            </a:r>
            <a:r>
              <a:rPr lang="es-ES_tradnl" sz="2000" dirty="0" smtClean="0"/>
              <a:t>a su vez  </a:t>
            </a:r>
            <a:r>
              <a:rPr lang="es-ES_tradnl" sz="2000" dirty="0" smtClean="0"/>
              <a:t>exige </a:t>
            </a:r>
            <a:r>
              <a:rPr lang="es-ES_tradnl" sz="2000" dirty="0"/>
              <a:t>que el </a:t>
            </a:r>
            <a:r>
              <a:rPr lang="es-ES_tradnl" sz="2000" dirty="0" smtClean="0"/>
              <a:t> planeamiento prevea, </a:t>
            </a:r>
            <a:r>
              <a:rPr lang="es-ES_tradnl" sz="2000" dirty="0"/>
              <a:t>la reserva de los suelos </a:t>
            </a:r>
            <a:r>
              <a:rPr lang="es-ES_tradnl" sz="2000" dirty="0" smtClean="0"/>
              <a:t>dotacionales </a:t>
            </a:r>
            <a:r>
              <a:rPr lang="es-ES_tradnl" sz="2000" dirty="0" smtClean="0"/>
              <a:t>necesarios </a:t>
            </a:r>
            <a:r>
              <a:rPr lang="es-ES_tradnl" sz="2000" dirty="0"/>
              <a:t>para satisfacer las demandas sociales </a:t>
            </a:r>
            <a:r>
              <a:rPr lang="es-ES_tradnl" sz="2000" dirty="0" smtClean="0"/>
              <a:t>de </a:t>
            </a:r>
            <a:r>
              <a:rPr lang="es-ES_tradnl" sz="2000" dirty="0" smtClean="0"/>
              <a:t>sus </a:t>
            </a:r>
            <a:r>
              <a:rPr lang="es-ES_tradnl" sz="2000" dirty="0" smtClean="0"/>
              <a:t>habitantes</a:t>
            </a:r>
            <a:r>
              <a:rPr lang="es-ES_tradnl" sz="2000" dirty="0" smtClean="0"/>
              <a:t>, que permita </a:t>
            </a:r>
            <a:r>
              <a:rPr lang="es-ES_tradnl" sz="2000" dirty="0" smtClean="0"/>
              <a:t>que el </a:t>
            </a:r>
            <a:r>
              <a:rPr lang="es-ES_tradnl" sz="2000" dirty="0"/>
              <a:t>nuevo aprovechamiento adicional </a:t>
            </a:r>
            <a:r>
              <a:rPr lang="es-ES_tradnl" sz="2000" dirty="0" smtClean="0"/>
              <a:t>se compense con el suelo dotacional en </a:t>
            </a:r>
            <a:r>
              <a:rPr lang="es-ES_tradnl" sz="2000" dirty="0" smtClean="0"/>
              <a:t>proporción adecuada.</a:t>
            </a:r>
          </a:p>
          <a:p>
            <a:pPr algn="just"/>
            <a:endParaRPr lang="es-ES_tradnl" sz="2000" dirty="0"/>
          </a:p>
          <a:p>
            <a:pPr algn="just"/>
            <a:r>
              <a:rPr lang="es-ES_tradnl" sz="2000" dirty="0" smtClean="0"/>
              <a:t>Obviamente</a:t>
            </a:r>
            <a:r>
              <a:rPr lang="es-ES_tradnl" sz="2000" dirty="0"/>
              <a:t>, si esta carga </a:t>
            </a:r>
            <a:r>
              <a:rPr lang="es-ES_tradnl" sz="2000" dirty="0" smtClean="0"/>
              <a:t>no se </a:t>
            </a:r>
            <a:r>
              <a:rPr lang="es-ES_tradnl" sz="2000" dirty="0"/>
              <a:t>asumiera, se estaría vulnerando ese principio </a:t>
            </a:r>
            <a:r>
              <a:rPr lang="es-ES_tradnl" sz="2000" dirty="0" smtClean="0"/>
              <a:t>constitucional básico de nuestro sistema urbanístico, el </a:t>
            </a:r>
            <a:r>
              <a:rPr lang="es-ES_tradnl" sz="2000" dirty="0"/>
              <a:t>reparto </a:t>
            </a:r>
            <a:r>
              <a:rPr lang="es-ES_tradnl" sz="2000" dirty="0" smtClean="0"/>
              <a:t>de cargas </a:t>
            </a:r>
            <a:r>
              <a:rPr lang="es-ES_tradnl" sz="2000" dirty="0"/>
              <a:t>y beneficios y, sobre todo y lo que es más grave, </a:t>
            </a:r>
            <a:r>
              <a:rPr lang="es-ES_tradnl" sz="2000" dirty="0" smtClean="0"/>
              <a:t>estaríamos “</a:t>
            </a:r>
            <a:r>
              <a:rPr lang="es-ES_tradnl" sz="2000" dirty="0" err="1" smtClean="0"/>
              <a:t>patrimonializando</a:t>
            </a:r>
            <a:r>
              <a:rPr lang="es-ES_tradnl" sz="2000" dirty="0" smtClean="0"/>
              <a:t> </a:t>
            </a:r>
            <a:r>
              <a:rPr lang="es-ES_tradnl" sz="2000" dirty="0"/>
              <a:t>el </a:t>
            </a:r>
            <a:r>
              <a:rPr lang="es-ES_tradnl" sz="2000" dirty="0" smtClean="0"/>
              <a:t>beneficio del planeamiento </a:t>
            </a:r>
            <a:r>
              <a:rPr lang="es-ES_tradnl" sz="2000" dirty="0"/>
              <a:t>y socializando la carga</a:t>
            </a:r>
            <a:r>
              <a:rPr lang="es-ES_tradnl" sz="2000" dirty="0" smtClean="0"/>
              <a:t>”.</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b="1" dirty="0" smtClean="0"/>
              <a:t>SUC/ SUNC</a:t>
            </a:r>
            <a:endParaRPr lang="es-ES_tradnl" b="1" dirty="0"/>
          </a:p>
        </p:txBody>
      </p:sp>
    </p:spTree>
    <p:extLst>
      <p:ext uri="{BB962C8B-B14F-4D97-AF65-F5344CB8AC3E}">
        <p14:creationId xmlns:p14="http://schemas.microsoft.com/office/powerpoint/2010/main" val="7478443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177354"/>
            <a:ext cx="7921932" cy="4093428"/>
          </a:xfrm>
          <a:prstGeom prst="rect">
            <a:avLst/>
          </a:prstGeom>
          <a:solidFill>
            <a:schemeClr val="bg1">
              <a:lumMod val="75000"/>
            </a:schemeClr>
          </a:solidFill>
        </p:spPr>
        <p:txBody>
          <a:bodyPr wrap="square" rtlCol="0">
            <a:spAutoFit/>
          </a:bodyPr>
          <a:lstStyle/>
          <a:p>
            <a:pPr algn="just"/>
            <a:r>
              <a:rPr lang="es-ES_tradnl" sz="2000" dirty="0" smtClean="0"/>
              <a:t>Deberemos tener en cuenta a la hora de abordar los nuevos instrumentos de gestión, que el RDL 7/2015 </a:t>
            </a:r>
            <a:r>
              <a:rPr lang="es-ES_tradnl" sz="2000" dirty="0"/>
              <a:t>no clasifica </a:t>
            </a:r>
            <a:r>
              <a:rPr lang="es-ES_tradnl" sz="2000" dirty="0" smtClean="0"/>
              <a:t>suelo, sino que establece </a:t>
            </a:r>
            <a:r>
              <a:rPr lang="es-ES_tradnl" sz="2000" dirty="0"/>
              <a:t>situaciones básicas del </a:t>
            </a:r>
            <a:r>
              <a:rPr lang="es-ES_tradnl" sz="2000" dirty="0" smtClean="0"/>
              <a:t>suelo en </a:t>
            </a:r>
            <a:r>
              <a:rPr lang="es-ES_tradnl" sz="2000" dirty="0"/>
              <a:t>las que éste se encuentra por sus circunstancias </a:t>
            </a:r>
            <a:r>
              <a:rPr lang="es-ES_tradnl" sz="2000" dirty="0" smtClean="0"/>
              <a:t>fácticas, no por realidades futuras, por </a:t>
            </a:r>
            <a:r>
              <a:rPr lang="es-ES_tradnl" sz="2000" dirty="0"/>
              <a:t>lo que </a:t>
            </a:r>
            <a:r>
              <a:rPr lang="es-ES_tradnl" sz="2000" dirty="0" smtClean="0"/>
              <a:t>son y no por lo que puedan llegar a ser. Estas </a:t>
            </a:r>
            <a:r>
              <a:rPr lang="es-ES_tradnl" sz="2000" dirty="0"/>
              <a:t>situaciones son </a:t>
            </a:r>
            <a:r>
              <a:rPr lang="es-ES_tradnl" sz="2000" dirty="0" smtClean="0"/>
              <a:t>dos: suelo urbanizado y suelo rural. </a:t>
            </a:r>
            <a:r>
              <a:rPr lang="es-ES_tradnl" sz="2000" dirty="0"/>
              <a:t>El primero </a:t>
            </a:r>
            <a:r>
              <a:rPr lang="es-ES_tradnl" sz="2000" dirty="0" smtClean="0"/>
              <a:t>aquel </a:t>
            </a:r>
            <a:r>
              <a:rPr lang="es-ES_tradnl" sz="2000" dirty="0"/>
              <a:t>que se encuentra </a:t>
            </a:r>
            <a:r>
              <a:rPr lang="es-ES_tradnl" sz="2000" dirty="0" smtClean="0"/>
              <a:t>“</a:t>
            </a:r>
            <a:r>
              <a:rPr lang="es-ES_tradnl" sz="2000" i="1" dirty="0" smtClean="0"/>
              <a:t>legalmente </a:t>
            </a:r>
            <a:r>
              <a:rPr lang="es-ES_tradnl" sz="2000" i="1" dirty="0"/>
              <a:t>integrado en una malla urbana conformada por una red de viales, dotaciones y parcelas propia del núcleo o asentamiento de población del que forme parte</a:t>
            </a:r>
            <a:r>
              <a:rPr lang="es-ES_tradnl" sz="2000" dirty="0" smtClean="0"/>
              <a:t>” </a:t>
            </a:r>
            <a:r>
              <a:rPr lang="es-ES_tradnl" sz="2000" dirty="0"/>
              <a:t>(art. </a:t>
            </a:r>
            <a:r>
              <a:rPr lang="es-ES_tradnl" sz="2000" dirty="0" smtClean="0"/>
              <a:t>21.3 RDL </a:t>
            </a:r>
            <a:r>
              <a:rPr lang="es-ES_tradnl" sz="2000" dirty="0"/>
              <a:t>7/2015 </a:t>
            </a:r>
            <a:r>
              <a:rPr lang="es-ES_tradnl" sz="2000" dirty="0" smtClean="0"/>
              <a:t>), </a:t>
            </a:r>
            <a:r>
              <a:rPr lang="es-ES_tradnl" sz="2000" dirty="0"/>
              <a:t>pero será la legislación autonómica la </a:t>
            </a:r>
            <a:r>
              <a:rPr lang="es-ES_tradnl" sz="2000" dirty="0" smtClean="0"/>
              <a:t>que de </a:t>
            </a:r>
            <a:r>
              <a:rPr lang="es-ES_tradnl" sz="2000" dirty="0"/>
              <a:t>conformidad con la Sentencia 164/2001 del Tribunal Constitucional, </a:t>
            </a:r>
            <a:r>
              <a:rPr lang="es-ES_tradnl" sz="2000" dirty="0" smtClean="0"/>
              <a:t>deba establecer </a:t>
            </a:r>
            <a:r>
              <a:rPr lang="es-ES_tradnl" sz="2000" dirty="0"/>
              <a:t>los “</a:t>
            </a:r>
            <a:r>
              <a:rPr lang="es-ES_tradnl" sz="2000" i="1" dirty="0"/>
              <a:t>criterios de consolidación por urbanización, quien </a:t>
            </a:r>
            <a:r>
              <a:rPr lang="es-ES_tradnl" sz="2000" i="1" dirty="0" smtClean="0"/>
              <a:t>determine también </a:t>
            </a:r>
            <a:r>
              <a:rPr lang="es-ES_tradnl" sz="2000" i="1" dirty="0"/>
              <a:t>que suelo urbano soporta deberes de cesión y cuales no</a:t>
            </a:r>
            <a:r>
              <a:rPr lang="es-ES_tradnl" sz="2000" dirty="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11" name="Imagen 10"/>
          <p:cNvPicPr>
            <a:picLocks noChangeAspect="1"/>
          </p:cNvPicPr>
          <p:nvPr/>
        </p:nvPicPr>
        <p:blipFill>
          <a:blip r:embed="rId5"/>
          <a:stretch>
            <a:fillRect/>
          </a:stretch>
        </p:blipFill>
        <p:spPr>
          <a:xfrm>
            <a:off x="1069912" y="5345088"/>
            <a:ext cx="8022245" cy="1405900"/>
          </a:xfrm>
          <a:prstGeom prst="rect">
            <a:avLst/>
          </a:prstGeom>
        </p:spPr>
      </p:pic>
      <p:sp>
        <p:nvSpPr>
          <p:cNvPr id="12" name="CuadroTexto 11"/>
          <p:cNvSpPr txBox="1"/>
          <p:nvPr/>
        </p:nvSpPr>
        <p:spPr>
          <a:xfrm>
            <a:off x="1187624" y="131082"/>
            <a:ext cx="3024336" cy="370057"/>
          </a:xfrm>
          <a:prstGeom prst="rect">
            <a:avLst/>
          </a:prstGeom>
          <a:noFill/>
        </p:spPr>
        <p:txBody>
          <a:bodyPr wrap="square" rtlCol="0">
            <a:spAutoFit/>
          </a:bodyPr>
          <a:lstStyle/>
          <a:p>
            <a:r>
              <a:rPr lang="es-ES_tradnl" b="1" dirty="0" smtClean="0"/>
              <a:t>SUC/ SUNC</a:t>
            </a:r>
            <a:endParaRPr lang="es-ES_tradnl" b="1" dirty="0"/>
          </a:p>
        </p:txBody>
      </p:sp>
    </p:spTree>
    <p:extLst>
      <p:ext uri="{BB962C8B-B14F-4D97-AF65-F5344CB8AC3E}">
        <p14:creationId xmlns:p14="http://schemas.microsoft.com/office/powerpoint/2010/main" val="18729249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2044" y="932303"/>
            <a:ext cx="8045752" cy="5816977"/>
          </a:xfrm>
          <a:prstGeom prst="rect">
            <a:avLst/>
          </a:prstGeom>
          <a:solidFill>
            <a:schemeClr val="bg1">
              <a:lumMod val="75000"/>
            </a:schemeClr>
          </a:solidFill>
        </p:spPr>
        <p:txBody>
          <a:bodyPr wrap="square" rtlCol="0">
            <a:spAutoFit/>
          </a:bodyPr>
          <a:lstStyle/>
          <a:p>
            <a:pPr algn="just"/>
            <a:r>
              <a:rPr lang="es-ES_tradnl" sz="2000" dirty="0" smtClean="0"/>
              <a:t>Es pues nuestra legislación autonómica, Ley 2/2016, la que determina y regula el concepto de suelo urbano consolidado y no consolidado</a:t>
            </a:r>
            <a:r>
              <a:rPr lang="es-ES_tradnl" sz="2000" dirty="0"/>
              <a:t>, diferenciando entre </a:t>
            </a:r>
            <a:r>
              <a:rPr lang="es-ES_tradnl" sz="2000" dirty="0" smtClean="0"/>
              <a:t>ambos </a:t>
            </a:r>
            <a:r>
              <a:rPr lang="es-ES_tradnl" sz="2000" dirty="0"/>
              <a:t>y armonizando las definiciones de estas categorías de suelo con los conceptos contenidos en la legislación estatal del suelo, en particular con las matizaciones introducidas por la Ley 8/2013, de 26 de junio, de rehabilitación, regeneración y renovación </a:t>
            </a:r>
            <a:r>
              <a:rPr lang="es-ES_tradnl" sz="2000" dirty="0" smtClean="0"/>
              <a:t>urbanas, tal y como recoge la propia ley en su exposición de motivos.</a:t>
            </a:r>
          </a:p>
          <a:p>
            <a:pPr algn="just"/>
            <a:endParaRPr lang="es-ES_tradnl" sz="2000" dirty="0" smtClean="0"/>
          </a:p>
          <a:p>
            <a:pPr algn="just"/>
            <a:r>
              <a:rPr lang="es-ES_tradnl" sz="2000" dirty="0" smtClean="0"/>
              <a:t>Pero esta “armonización” entre lo que se mantiene</a:t>
            </a:r>
            <a:r>
              <a:rPr lang="es-ES_tradnl" sz="2000" dirty="0"/>
              <a:t>, </a:t>
            </a:r>
            <a:r>
              <a:rPr lang="es-ES_tradnl" sz="2000" dirty="0" smtClean="0"/>
              <a:t>en </a:t>
            </a:r>
            <a:r>
              <a:rPr lang="es-ES_tradnl" sz="2000" dirty="0"/>
              <a:t>lo esencial los criterios tradicionales para su clasificación y </a:t>
            </a:r>
            <a:r>
              <a:rPr lang="es-ES_tradnl" sz="2000" dirty="0" smtClean="0"/>
              <a:t>categorización, y la incorporación al suelo urbano no consolidado de los ámbitos de actuación  de las nuevas </a:t>
            </a:r>
            <a:r>
              <a:rPr lang="es-ES_tradnl" sz="2000" dirty="0"/>
              <a:t>actuaciones de transformación </a:t>
            </a:r>
            <a:r>
              <a:rPr lang="es-ES_tradnl" sz="2000" dirty="0" smtClean="0"/>
              <a:t>urbanística de la ley estatal, no deja de ser más que un intento de reactivar la propia regulación que ya figuraba en la 9/2002 cuando decía :</a:t>
            </a:r>
          </a:p>
          <a:p>
            <a:pPr algn="just"/>
            <a:endParaRPr lang="es-ES_tradnl" sz="2000" dirty="0" smtClean="0"/>
          </a:p>
          <a:p>
            <a:pPr marL="977900" algn="just"/>
            <a:r>
              <a:rPr lang="es-ES_tradnl" dirty="0" smtClean="0"/>
              <a:t>Suelo </a:t>
            </a:r>
            <a:r>
              <a:rPr lang="es-ES_tradnl" dirty="0"/>
              <a:t>urbano </a:t>
            </a:r>
            <a:r>
              <a:rPr lang="es-ES_tradnl" dirty="0" smtClean="0"/>
              <a:t>no-consolidado</a:t>
            </a:r>
            <a:r>
              <a:rPr lang="es-ES_tradnl" dirty="0"/>
              <a:t>, </a:t>
            </a:r>
            <a:r>
              <a:rPr lang="es-ES_tradnl" dirty="0" smtClean="0"/>
              <a:t>(</a:t>
            </a:r>
            <a:r>
              <a:rPr lang="is-IS" dirty="0" smtClean="0"/>
              <a:t>…) integrado </a:t>
            </a:r>
            <a:r>
              <a:rPr lang="es-ES_tradnl" dirty="0" smtClean="0"/>
              <a:t> por los terrenos en los </a:t>
            </a:r>
            <a:r>
              <a:rPr lang="es-ES_tradnl" dirty="0"/>
              <a:t>que </a:t>
            </a:r>
            <a:r>
              <a:rPr lang="es-ES_tradnl" dirty="0" smtClean="0"/>
              <a:t>sean </a:t>
            </a:r>
            <a:r>
              <a:rPr lang="es-ES_tradnl" dirty="0"/>
              <a:t>necesarios procesos de urbanización, reforma </a:t>
            </a:r>
            <a:r>
              <a:rPr lang="es-ES_tradnl" dirty="0" smtClean="0"/>
              <a:t>interior, renovación </a:t>
            </a:r>
            <a:r>
              <a:rPr lang="es-ES_tradnl" dirty="0"/>
              <a:t>urbana </a:t>
            </a:r>
            <a:r>
              <a:rPr lang="es-ES_tradnl" dirty="0" smtClean="0"/>
              <a:t>o </a:t>
            </a:r>
            <a:r>
              <a:rPr lang="es-ES_tradnl" dirty="0"/>
              <a:t>obtención de </a:t>
            </a:r>
            <a:r>
              <a:rPr lang="es-ES_tradnl" dirty="0" smtClean="0"/>
              <a:t>dotaciones </a:t>
            </a:r>
            <a:r>
              <a:rPr lang="es-ES_tradnl" dirty="0"/>
              <a:t>urbanísticas con distribución equitativa </a:t>
            </a:r>
            <a:r>
              <a:rPr lang="es-ES_tradnl" dirty="0" smtClean="0"/>
              <a:t>de beneficios </a:t>
            </a:r>
            <a:r>
              <a:rPr lang="es-ES_tradnl" dirty="0"/>
              <a:t>e cargas, </a:t>
            </a:r>
            <a:r>
              <a:rPr lang="es-ES_tradnl" dirty="0" smtClean="0"/>
              <a:t>(</a:t>
            </a:r>
            <a:r>
              <a:rPr lang="is-IS" dirty="0" smtClean="0"/>
              <a:t>…)</a:t>
            </a:r>
            <a:r>
              <a:rPr lang="es-ES_tradnl" dirty="0" smtClean="0"/>
              <a:t>.</a:t>
            </a:r>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9" name="CuadroTexto 8"/>
          <p:cNvSpPr txBox="1"/>
          <p:nvPr/>
        </p:nvSpPr>
        <p:spPr>
          <a:xfrm>
            <a:off x="1187624" y="131082"/>
            <a:ext cx="3024336" cy="370057"/>
          </a:xfrm>
          <a:prstGeom prst="rect">
            <a:avLst/>
          </a:prstGeom>
          <a:noFill/>
        </p:spPr>
        <p:txBody>
          <a:bodyPr wrap="square" rtlCol="0">
            <a:spAutoFit/>
          </a:bodyPr>
          <a:lstStyle/>
          <a:p>
            <a:r>
              <a:rPr lang="es-ES_tradnl" b="1" dirty="0" smtClean="0"/>
              <a:t>SUC/ SUNC</a:t>
            </a:r>
            <a:endParaRPr lang="es-ES_tradnl" b="1" dirty="0"/>
          </a:p>
        </p:txBody>
      </p:sp>
    </p:spTree>
    <p:extLst>
      <p:ext uri="{BB962C8B-B14F-4D97-AF65-F5344CB8AC3E}">
        <p14:creationId xmlns:p14="http://schemas.microsoft.com/office/powerpoint/2010/main" val="12087447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0448" y="1417857"/>
            <a:ext cx="7921932" cy="5016758"/>
          </a:xfrm>
          <a:prstGeom prst="rect">
            <a:avLst/>
          </a:prstGeom>
          <a:solidFill>
            <a:schemeClr val="bg1">
              <a:lumMod val="75000"/>
            </a:schemeClr>
          </a:solidFill>
        </p:spPr>
        <p:txBody>
          <a:bodyPr wrap="square" rtlCol="0">
            <a:spAutoFit/>
          </a:bodyPr>
          <a:lstStyle/>
          <a:p>
            <a:pPr algn="just"/>
            <a:r>
              <a:rPr lang="es-ES_tradnl" sz="2000" dirty="0"/>
              <a:t>En este </a:t>
            </a:r>
            <a:r>
              <a:rPr lang="es-ES_tradnl" sz="2000" dirty="0" smtClean="0"/>
              <a:t>contexto de cambio, debemos entender </a:t>
            </a:r>
            <a:r>
              <a:rPr lang="es-ES_tradnl" sz="2000" dirty="0" smtClean="0"/>
              <a:t>la </a:t>
            </a:r>
            <a:r>
              <a:rPr lang="es-ES_tradnl" sz="2000" dirty="0" smtClean="0"/>
              <a:t>relación directa </a:t>
            </a:r>
            <a:r>
              <a:rPr lang="es-ES_tradnl" sz="2000" dirty="0"/>
              <a:t>e inmediata </a:t>
            </a:r>
            <a:r>
              <a:rPr lang="es-ES_tradnl" sz="2000" dirty="0"/>
              <a:t>que nos plantea el legislador estatal entre </a:t>
            </a:r>
            <a:r>
              <a:rPr lang="es-ES_tradnl" sz="2000" dirty="0" smtClean="0"/>
              <a:t>las </a:t>
            </a:r>
            <a:r>
              <a:rPr lang="es-ES_tradnl" sz="2000" dirty="0"/>
              <a:t>actuaciones de renovación de la </a:t>
            </a:r>
            <a:r>
              <a:rPr lang="es-ES_tradnl" sz="2000" dirty="0" smtClean="0"/>
              <a:t>urbanización, las actuaciones de dotación y los </a:t>
            </a:r>
            <a:r>
              <a:rPr lang="es-ES_tradnl" sz="2000" dirty="0"/>
              <a:t>criterios de desarrollo sostenible, previstos en </a:t>
            </a:r>
            <a:r>
              <a:rPr lang="es-ES_tradnl" sz="2000" dirty="0" smtClean="0"/>
              <a:t>comentado </a:t>
            </a:r>
            <a:r>
              <a:rPr lang="es-ES_tradnl" sz="2000" dirty="0"/>
              <a:t>art. </a:t>
            </a:r>
            <a:r>
              <a:rPr lang="es-ES_tradnl" sz="2000" dirty="0" smtClean="0"/>
              <a:t>3 del RDL </a:t>
            </a:r>
            <a:r>
              <a:rPr lang="es-ES_tradnl" sz="2000" dirty="0"/>
              <a:t>7/2015 </a:t>
            </a:r>
            <a:endParaRPr lang="es-ES_tradnl" sz="2000" dirty="0" smtClean="0"/>
          </a:p>
          <a:p>
            <a:pPr algn="just"/>
            <a:endParaRPr lang="es-ES_tradnl" sz="2000" dirty="0"/>
          </a:p>
          <a:p>
            <a:pPr algn="just"/>
            <a:r>
              <a:rPr lang="es-ES_tradnl" sz="2000" dirty="0" smtClean="0"/>
              <a:t>Con carácter </a:t>
            </a:r>
            <a:r>
              <a:rPr lang="es-ES_tradnl" sz="2000" dirty="0"/>
              <a:t>previo a la reclasificación ex </a:t>
            </a:r>
            <a:r>
              <a:rPr lang="es-ES_tradnl" sz="2000" dirty="0" err="1"/>
              <a:t>novo</a:t>
            </a:r>
            <a:r>
              <a:rPr lang="es-ES_tradnl" sz="2000" dirty="0"/>
              <a:t> de suelo </a:t>
            </a:r>
            <a:r>
              <a:rPr lang="es-ES_tradnl" sz="2000" dirty="0" smtClean="0"/>
              <a:t>rural, las </a:t>
            </a:r>
            <a:r>
              <a:rPr lang="es-ES_tradnl" sz="2000" dirty="0"/>
              <a:t>nuevas </a:t>
            </a:r>
            <a:r>
              <a:rPr lang="es-ES_tradnl" sz="2000" dirty="0" smtClean="0"/>
              <a:t>legislaciones urbanísticas, las políticas </a:t>
            </a:r>
            <a:r>
              <a:rPr lang="es-ES_tradnl" sz="2000" dirty="0"/>
              <a:t>de vivienda o de </a:t>
            </a:r>
            <a:r>
              <a:rPr lang="es-ES_tradnl" sz="2000" dirty="0" smtClean="0"/>
              <a:t>implementación de equipamientos </a:t>
            </a:r>
            <a:r>
              <a:rPr lang="es-ES_tradnl" sz="2000" dirty="0"/>
              <a:t>que puedan necesitarse </a:t>
            </a:r>
            <a:r>
              <a:rPr lang="es-ES_tradnl" sz="2000" dirty="0" smtClean="0"/>
              <a:t>por ciudades </a:t>
            </a:r>
            <a:r>
              <a:rPr lang="es-ES_tradnl" sz="2000" dirty="0"/>
              <a:t>y </a:t>
            </a:r>
            <a:r>
              <a:rPr lang="es-ES_tradnl" sz="2000" dirty="0" smtClean="0"/>
              <a:t>municipios, deben </a:t>
            </a:r>
            <a:r>
              <a:rPr lang="es-ES_tradnl" sz="2000" dirty="0"/>
              <a:t>analizar la prevalencia de </a:t>
            </a:r>
            <a:r>
              <a:rPr lang="es-ES_tradnl" sz="2000" dirty="0" smtClean="0"/>
              <a:t>los </a:t>
            </a:r>
            <a:r>
              <a:rPr lang="es-ES_tradnl" sz="2000" dirty="0"/>
              <a:t>procesos de </a:t>
            </a:r>
            <a:r>
              <a:rPr lang="es-ES_tradnl" sz="2000" dirty="0" smtClean="0"/>
              <a:t>densificación, de rehabilitación, de regeneración de </a:t>
            </a:r>
            <a:r>
              <a:rPr lang="es-ES_tradnl" sz="2000" dirty="0"/>
              <a:t>un ámbito concreto de suelo urbano </a:t>
            </a:r>
            <a:r>
              <a:rPr lang="es-ES_tradnl" sz="2000" dirty="0" smtClean="0"/>
              <a:t>antes </a:t>
            </a:r>
            <a:r>
              <a:rPr lang="es-ES_tradnl" sz="2000" dirty="0"/>
              <a:t>que </a:t>
            </a:r>
            <a:r>
              <a:rPr lang="es-ES_tradnl" sz="2000" dirty="0" smtClean="0"/>
              <a:t>en permitir </a:t>
            </a:r>
            <a:r>
              <a:rPr lang="es-ES_tradnl" sz="2000" dirty="0"/>
              <a:t>nuevas intervenciones de consumo de suelo</a:t>
            </a:r>
            <a:r>
              <a:rPr lang="es-ES_tradnl" sz="2000" dirty="0" smtClean="0"/>
              <a:t>.</a:t>
            </a:r>
          </a:p>
          <a:p>
            <a:pPr algn="just"/>
            <a:endParaRPr lang="es-ES_tradnl" sz="2000" dirty="0"/>
          </a:p>
          <a:p>
            <a:pPr algn="just"/>
            <a:r>
              <a:rPr lang="es-ES_tradnl" sz="2000" dirty="0"/>
              <a:t>De esta manera y como así se ha </a:t>
            </a:r>
            <a:r>
              <a:rPr lang="es-ES_tradnl" sz="2000" dirty="0" smtClean="0"/>
              <a:t>expuesto, </a:t>
            </a:r>
            <a:r>
              <a:rPr lang="es-ES_tradnl" sz="2000" dirty="0"/>
              <a:t>las </a:t>
            </a:r>
            <a:r>
              <a:rPr lang="es-ES_tradnl" sz="2000" dirty="0" smtClean="0"/>
              <a:t>nuevas actuaciones de </a:t>
            </a:r>
            <a:r>
              <a:rPr lang="es-ES_tradnl" sz="2000" dirty="0"/>
              <a:t>transformación urbanística</a:t>
            </a:r>
            <a:r>
              <a:rPr lang="es-ES_tradnl" sz="2000" dirty="0" smtClean="0"/>
              <a:t> </a:t>
            </a:r>
            <a:r>
              <a:rPr lang="es-ES_tradnl" sz="2000" dirty="0"/>
              <a:t>previstas en el RDL 7/2015 </a:t>
            </a:r>
            <a:r>
              <a:rPr lang="es-ES_tradnl" sz="2000" dirty="0" smtClean="0"/>
              <a:t>van adquirir, de </a:t>
            </a:r>
            <a:r>
              <a:rPr lang="es-ES_tradnl" sz="2000" dirty="0"/>
              <a:t>ahora en adelante, un protagonismo y papel esencial en todos </a:t>
            </a:r>
            <a:r>
              <a:rPr lang="es-ES_tradnl" sz="2000" dirty="0" smtClean="0"/>
              <a:t>nuestros procesos de generación urbana.</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sp>
        <p:nvSpPr>
          <p:cNvPr id="9" name="CuadroTexto 8"/>
          <p:cNvSpPr txBox="1"/>
          <p:nvPr/>
        </p:nvSpPr>
        <p:spPr>
          <a:xfrm>
            <a:off x="1187624" y="131082"/>
            <a:ext cx="3024336" cy="923330"/>
          </a:xfrm>
          <a:prstGeom prst="rect">
            <a:avLst/>
          </a:prstGeom>
          <a:noFill/>
        </p:spPr>
        <p:txBody>
          <a:bodyPr wrap="square" rtlCol="0">
            <a:spAutoFit/>
          </a:bodyPr>
          <a:lstStyle/>
          <a:p>
            <a:r>
              <a:rPr lang="es-ES_tradnl" dirty="0" smtClean="0"/>
              <a:t>ACTUACIONES DE TRANSFORMACIÓN URBANÍSTICA</a:t>
            </a:r>
            <a:endParaRPr lang="es-ES_tradnl" dirty="0"/>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Tree>
    <p:extLst>
      <p:ext uri="{BB962C8B-B14F-4D97-AF65-F5344CB8AC3E}">
        <p14:creationId xmlns:p14="http://schemas.microsoft.com/office/powerpoint/2010/main" val="9817664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7996" y="1700808"/>
            <a:ext cx="7921932" cy="5016758"/>
          </a:xfrm>
          <a:prstGeom prst="rect">
            <a:avLst/>
          </a:prstGeom>
          <a:solidFill>
            <a:schemeClr val="bg1">
              <a:lumMod val="75000"/>
            </a:schemeClr>
          </a:solidFill>
        </p:spPr>
        <p:txBody>
          <a:bodyPr wrap="square" rtlCol="0">
            <a:spAutoFit/>
          </a:bodyPr>
          <a:lstStyle/>
          <a:p>
            <a:pPr algn="just"/>
            <a:r>
              <a:rPr lang="es-ES_tradnl" sz="2000" dirty="0"/>
              <a:t>El artículo </a:t>
            </a:r>
            <a:r>
              <a:rPr lang="es-ES_tradnl" sz="2000" dirty="0" smtClean="0"/>
              <a:t>7 del </a:t>
            </a:r>
            <a:r>
              <a:rPr lang="es-ES_tradnl" sz="2000" dirty="0"/>
              <a:t>RDL 7/2015</a:t>
            </a:r>
            <a:r>
              <a:rPr lang="es-ES_tradnl" sz="2000" dirty="0" smtClean="0"/>
              <a:t> </a:t>
            </a:r>
            <a:r>
              <a:rPr lang="es-ES_tradnl" sz="2000" dirty="0"/>
              <a:t>establece las actuaciones de transformación </a:t>
            </a:r>
            <a:r>
              <a:rPr lang="es-ES_tradnl" sz="2000" dirty="0" smtClean="0"/>
              <a:t>urbanística que </a:t>
            </a:r>
            <a:r>
              <a:rPr lang="es-ES_tradnl" sz="2000" dirty="0"/>
              <a:t>se pueden producir en las distintas situaciones básicas del suelo</a:t>
            </a:r>
            <a:r>
              <a:rPr lang="es-ES_tradnl" sz="2000" dirty="0" smtClean="0"/>
              <a:t>,</a:t>
            </a:r>
          </a:p>
          <a:p>
            <a:pPr algn="just"/>
            <a:endParaRPr lang="es-ES_tradnl" sz="2000" dirty="0"/>
          </a:p>
          <a:p>
            <a:pPr marL="342900" indent="-342900" algn="just">
              <a:buFont typeface="+mj-lt"/>
              <a:buAutoNum type="alphaLcParenR"/>
            </a:pPr>
            <a:r>
              <a:rPr lang="es-ES_tradnl" sz="2000" dirty="0" smtClean="0"/>
              <a:t>Las </a:t>
            </a:r>
            <a:r>
              <a:rPr lang="es-ES_tradnl" sz="2000" dirty="0"/>
              <a:t>actuaciones de urbanización, que incluyen</a:t>
            </a:r>
            <a:r>
              <a:rPr lang="es-ES_tradnl" sz="2000" dirty="0" smtClean="0"/>
              <a:t>:</a:t>
            </a:r>
          </a:p>
          <a:p>
            <a:pPr algn="just"/>
            <a:endParaRPr lang="es-ES_tradnl" sz="2000" dirty="0"/>
          </a:p>
          <a:p>
            <a:pPr marL="642938" algn="just">
              <a:buFont typeface="+mj-lt"/>
              <a:buAutoNum type="arabicPeriod"/>
            </a:pPr>
            <a:r>
              <a:rPr lang="es-ES_tradnl" sz="2000" dirty="0" smtClean="0"/>
              <a:t>Las </a:t>
            </a:r>
            <a:r>
              <a:rPr lang="es-ES_tradnl" sz="2000" dirty="0"/>
              <a:t>de nueva urbanización, que suponen el paso de un ámbito de suelo de la situación de suelo rural a la de urbanizado para crear, junto con las correspondientes infraestructuras y dotaciones públicas, una o más parcelas aptas para la edificación o uso independiente y conectadas funcionalmente con la red de los servicios exigidos por la ordenación territorial y </a:t>
            </a:r>
            <a:r>
              <a:rPr lang="es-ES_tradnl" sz="2000" dirty="0" smtClean="0"/>
              <a:t>urbanística.</a:t>
            </a:r>
          </a:p>
          <a:p>
            <a:pPr marL="642938" algn="just">
              <a:buFont typeface="+mj-lt"/>
              <a:buAutoNum type="arabicPeriod"/>
            </a:pPr>
            <a:endParaRPr lang="es-ES_tradnl" sz="2000" dirty="0" smtClean="0"/>
          </a:p>
          <a:p>
            <a:pPr marL="642938" algn="just">
              <a:buFont typeface="+mj-lt"/>
              <a:buAutoNum type="arabicPeriod"/>
            </a:pPr>
            <a:r>
              <a:rPr lang="es-ES_tradnl" sz="2000" dirty="0" smtClean="0"/>
              <a:t>Las </a:t>
            </a:r>
            <a:r>
              <a:rPr lang="es-ES_tradnl" sz="2000" dirty="0"/>
              <a:t>que tengan por objeto reformar o renovar la urbanización de un ámbito de suelo urbanizado, en los mismos términos establecidos en el párrafo anterior</a:t>
            </a:r>
            <a:r>
              <a:rPr lang="es-ES_tradnl" sz="2000" dirty="0" smtClean="0"/>
              <a:t>.</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954107"/>
          </a:xfrm>
          <a:prstGeom prst="rect">
            <a:avLst/>
          </a:prstGeom>
          <a:noFill/>
        </p:spPr>
        <p:txBody>
          <a:bodyPr wrap="square" rtlCol="0">
            <a:spAutoFit/>
          </a:bodyPr>
          <a:lstStyle/>
          <a:p>
            <a:r>
              <a:rPr lang="es-ES_tradnl" dirty="0" smtClean="0"/>
              <a:t>ACTUACIONES DE TRANSFORMACIÓN </a:t>
            </a:r>
            <a:r>
              <a:rPr lang="es-ES_tradnl" dirty="0"/>
              <a:t>URBANÍSTICA RDL 7/2015 </a:t>
            </a:r>
          </a:p>
        </p:txBody>
      </p:sp>
    </p:spTree>
    <p:extLst>
      <p:ext uri="{BB962C8B-B14F-4D97-AF65-F5344CB8AC3E}">
        <p14:creationId xmlns:p14="http://schemas.microsoft.com/office/powerpoint/2010/main" val="9932730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45107" y="1043765"/>
            <a:ext cx="8045752" cy="4524315"/>
          </a:xfrm>
          <a:prstGeom prst="rect">
            <a:avLst/>
          </a:prstGeom>
          <a:solidFill>
            <a:schemeClr val="bg1">
              <a:lumMod val="75000"/>
            </a:schemeClr>
          </a:solidFill>
        </p:spPr>
        <p:txBody>
          <a:bodyPr wrap="square" rtlCol="0">
            <a:spAutoFit/>
          </a:bodyPr>
          <a:lstStyle/>
          <a:p>
            <a:pPr marL="457200" indent="-457200" algn="just">
              <a:buFont typeface="+mj-lt"/>
              <a:buAutoNum type="alphaLcParenR" startAt="2"/>
            </a:pPr>
            <a:r>
              <a:rPr lang="es-ES_tradnl" dirty="0" smtClean="0"/>
              <a:t>Las </a:t>
            </a:r>
            <a:r>
              <a:rPr lang="es-ES_tradnl" dirty="0"/>
              <a:t>actuaciones de dotación, considerando como tales las que tengan por objeto incrementar las dotaciones públicas de un ámbito de suelo urbanizado para reajustar su proporción con </a:t>
            </a:r>
            <a:endParaRPr lang="es-ES_tradnl" dirty="0" smtClean="0"/>
          </a:p>
          <a:p>
            <a:pPr marL="871538" indent="-455613" algn="just">
              <a:buFont typeface="+mj-lt"/>
              <a:buAutoNum type="arabicPeriod"/>
            </a:pPr>
            <a:r>
              <a:rPr lang="es-ES_tradnl" dirty="0" smtClean="0"/>
              <a:t>la </a:t>
            </a:r>
            <a:r>
              <a:rPr lang="es-ES_tradnl" dirty="0"/>
              <a:t>mayor edificabilidad o </a:t>
            </a:r>
            <a:endParaRPr lang="es-ES_tradnl" dirty="0" smtClean="0"/>
          </a:p>
          <a:p>
            <a:pPr marL="871538" indent="-455613" algn="just">
              <a:buFont typeface="+mj-lt"/>
              <a:buAutoNum type="arabicPeriod"/>
            </a:pPr>
            <a:r>
              <a:rPr lang="es-ES_tradnl" dirty="0" smtClean="0"/>
              <a:t>densidad </a:t>
            </a:r>
            <a:r>
              <a:rPr lang="es-ES_tradnl" dirty="0"/>
              <a:t>o </a:t>
            </a:r>
            <a:endParaRPr lang="es-ES_tradnl" dirty="0" smtClean="0"/>
          </a:p>
          <a:p>
            <a:pPr marL="871538" indent="-455613" algn="just">
              <a:buFont typeface="+mj-lt"/>
              <a:buAutoNum type="arabicPeriod"/>
            </a:pPr>
            <a:r>
              <a:rPr lang="es-ES_tradnl" dirty="0" smtClean="0"/>
              <a:t>con </a:t>
            </a:r>
            <a:r>
              <a:rPr lang="es-ES_tradnl" dirty="0"/>
              <a:t>los nuevos usos asignados en la ordenación urbanística </a:t>
            </a:r>
            <a:endParaRPr lang="es-ES_tradnl" dirty="0" smtClean="0"/>
          </a:p>
          <a:p>
            <a:pPr marL="871538" indent="-455613" algn="just">
              <a:buFont typeface="+mj-lt"/>
              <a:buAutoNum type="arabicPeriod"/>
            </a:pPr>
            <a:endParaRPr lang="es-ES_tradnl" dirty="0"/>
          </a:p>
          <a:p>
            <a:pPr marL="415925" algn="just"/>
            <a:r>
              <a:rPr lang="es-ES_tradnl" dirty="0" smtClean="0"/>
              <a:t>A </a:t>
            </a:r>
            <a:r>
              <a:rPr lang="es-ES_tradnl" dirty="0"/>
              <a:t>una o más parcelas del </a:t>
            </a:r>
            <a:r>
              <a:rPr lang="es-ES_tradnl" dirty="0" smtClean="0"/>
              <a:t>ámbito y siempre que </a:t>
            </a:r>
            <a:r>
              <a:rPr lang="es-ES_tradnl" dirty="0"/>
              <a:t>no requieran la reforma o renovación de la </a:t>
            </a:r>
            <a:r>
              <a:rPr lang="es-ES_tradnl" dirty="0" smtClean="0"/>
              <a:t>urbanización.</a:t>
            </a:r>
          </a:p>
          <a:p>
            <a:pPr marL="415925" algn="just"/>
            <a:endParaRPr lang="es-ES_tradnl" dirty="0"/>
          </a:p>
          <a:p>
            <a:pPr marL="415925" algn="just"/>
            <a:r>
              <a:rPr lang="es-ES_tradnl" dirty="0"/>
              <a:t>El legislador estatal, ha asociado la posibilidad de generar nuevas cesiones de suelo en un ámbito ya urbanizado </a:t>
            </a:r>
            <a:r>
              <a:rPr lang="es-ES_tradnl" dirty="0" smtClean="0"/>
              <a:t>a </a:t>
            </a:r>
            <a:r>
              <a:rPr lang="es-ES_tradnl" dirty="0"/>
              <a:t>una correlativa mayor edificabilidad, mayor densidad o nuevos usos, en definitiva, a un incremento de aprovechamiento, con lo que parece claro que la introducción de mayores cargas y cesiones en este suelo ha de ir acompañada de unos equitativos mayores beneficios para el propietario</a:t>
            </a:r>
            <a:r>
              <a:rPr lang="es-ES_tradnl" dirty="0" smtClean="0"/>
              <a:t>.</a:t>
            </a:r>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pic>
        <p:nvPicPr>
          <p:cNvPr id="7" name="Imagen 6"/>
          <p:cNvPicPr>
            <a:picLocks noChangeAspect="1"/>
          </p:cNvPicPr>
          <p:nvPr/>
        </p:nvPicPr>
        <p:blipFill rotWithShape="1">
          <a:blip r:embed="rId6"/>
          <a:srcRect l="-1" t="10126" r="891" b="639"/>
          <a:stretch/>
        </p:blipFill>
        <p:spPr>
          <a:xfrm>
            <a:off x="1049796" y="5608391"/>
            <a:ext cx="8028000" cy="1186263"/>
          </a:xfrm>
          <a:prstGeom prst="rect">
            <a:avLst/>
          </a:prstGeom>
        </p:spPr>
      </p:pic>
      <p:sp>
        <p:nvSpPr>
          <p:cNvPr id="12" name="CuadroTexto 11"/>
          <p:cNvSpPr txBox="1"/>
          <p:nvPr/>
        </p:nvSpPr>
        <p:spPr>
          <a:xfrm>
            <a:off x="1187624" y="131082"/>
            <a:ext cx="3024336" cy="954107"/>
          </a:xfrm>
          <a:prstGeom prst="rect">
            <a:avLst/>
          </a:prstGeom>
          <a:noFill/>
        </p:spPr>
        <p:txBody>
          <a:bodyPr wrap="square" rtlCol="0">
            <a:spAutoFit/>
          </a:bodyPr>
          <a:lstStyle/>
          <a:p>
            <a:r>
              <a:rPr lang="es-ES_tradnl" dirty="0" smtClean="0"/>
              <a:t>ACTUACIONES DE TRANSFORMACIÓN </a:t>
            </a:r>
            <a:r>
              <a:rPr lang="es-ES_tradnl" dirty="0"/>
              <a:t>URBANÍSTICA RDL 7/2015 </a:t>
            </a:r>
          </a:p>
        </p:txBody>
      </p:sp>
    </p:spTree>
    <p:extLst>
      <p:ext uri="{BB962C8B-B14F-4D97-AF65-F5344CB8AC3E}">
        <p14:creationId xmlns:p14="http://schemas.microsoft.com/office/powerpoint/2010/main" val="126704092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2044" y="1803334"/>
            <a:ext cx="8045752" cy="4893647"/>
          </a:xfrm>
          <a:prstGeom prst="rect">
            <a:avLst/>
          </a:prstGeom>
          <a:solidFill>
            <a:schemeClr val="bg1">
              <a:lumMod val="75000"/>
            </a:schemeClr>
          </a:solidFill>
        </p:spPr>
        <p:txBody>
          <a:bodyPr wrap="square" rtlCol="0">
            <a:spAutoFit/>
          </a:bodyPr>
          <a:lstStyle/>
          <a:p>
            <a:pPr algn="just"/>
            <a:r>
              <a:rPr lang="es-ES_tradnl" sz="2000" dirty="0"/>
              <a:t>Las actuaciones de dotación vienen a establecer el régimen urbanístico de la propiedad del suelo para aquellos casos en que en el suelo urbanizado (ciudad preexistente)</a:t>
            </a:r>
            <a:r>
              <a:rPr lang="es-ES_tradnl" sz="2000" dirty="0" smtClean="0"/>
              <a:t> se </a:t>
            </a:r>
            <a:r>
              <a:rPr lang="es-ES_tradnl" sz="2000" dirty="0"/>
              <a:t>propongan incrementos de aprovechamiento que comporten mayores valores residuales del suelo (derivados de incrementos de edificabilidad o de cambio de uso por otro de mayor rentabilidad o de ambas circunstancias a la vez), incrementos que se atribuyen como adicionales a los ya </a:t>
            </a:r>
            <a:r>
              <a:rPr lang="es-ES_tradnl" sz="2000" dirty="0" err="1"/>
              <a:t>patrimonializados</a:t>
            </a:r>
            <a:r>
              <a:rPr lang="es-ES_tradnl" sz="2000" dirty="0"/>
              <a:t> aplicados a una o varias parcelas individualizadas (solares o cuasi solares) localizadas en una zona urbana de usos y tipologías homogéneas (zona de ordenación urbanística o un ámbito espacial homogéneo), lo que las exime de llevar a cabo una actuación de transformación urbanizadora integral (operaciones de renovación urbana o de reforma interior</a:t>
            </a:r>
            <a:r>
              <a:rPr lang="es-ES_tradnl" sz="2000" dirty="0" smtClean="0"/>
              <a:t>).</a:t>
            </a:r>
          </a:p>
          <a:p>
            <a:pPr algn="just"/>
            <a:endParaRPr lang="es-ES_tradnl" dirty="0"/>
          </a:p>
          <a:p>
            <a:endParaRPr lang="es-ES_tradnl" dirty="0"/>
          </a:p>
          <a:p>
            <a:r>
              <a:rPr lang="es-ES_tradnl" dirty="0"/>
              <a:t> </a:t>
            </a:r>
            <a:r>
              <a:rPr lang="es-ES_tradnl" sz="1200" dirty="0" smtClean="0"/>
              <a:t>GERARDO ROGER FERNÁNDEZ </a:t>
            </a:r>
            <a:r>
              <a:rPr lang="es-ES_tradnl" dirty="0"/>
              <a:t>	</a:t>
            </a:r>
          </a:p>
          <a:p>
            <a:pPr algn="just"/>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dirty="0" smtClean="0"/>
              <a:t>ACTUACIONES DE DOTACIÓN</a:t>
            </a:r>
            <a:endParaRPr lang="es-ES_tradnl" dirty="0"/>
          </a:p>
        </p:txBody>
      </p:sp>
    </p:spTree>
    <p:extLst>
      <p:ext uri="{BB962C8B-B14F-4D97-AF65-F5344CB8AC3E}">
        <p14:creationId xmlns:p14="http://schemas.microsoft.com/office/powerpoint/2010/main" val="361261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13139" y="2394641"/>
            <a:ext cx="8045752" cy="4001095"/>
          </a:xfrm>
          <a:prstGeom prst="rect">
            <a:avLst/>
          </a:prstGeom>
          <a:solidFill>
            <a:schemeClr val="bg1">
              <a:lumMod val="75000"/>
            </a:schemeClr>
          </a:solidFill>
        </p:spPr>
        <p:txBody>
          <a:bodyPr wrap="square" rtlCol="0">
            <a:spAutoFit/>
          </a:bodyPr>
          <a:lstStyle/>
          <a:p>
            <a:pPr algn="just"/>
            <a:r>
              <a:rPr lang="es-ES_tradnl" sz="2000" dirty="0" smtClean="0"/>
              <a:t>Las </a:t>
            </a:r>
            <a:r>
              <a:rPr lang="es-ES_tradnl" sz="2000" dirty="0"/>
              <a:t>actuaciones de dotación </a:t>
            </a:r>
            <a:r>
              <a:rPr lang="es-ES_tradnl" sz="2000" dirty="0" smtClean="0"/>
              <a:t>aparecen como </a:t>
            </a:r>
            <a:r>
              <a:rPr lang="es-ES_tradnl" sz="2000" dirty="0"/>
              <a:t>una figura nueva, que recuerda a otras ya existentes, con </a:t>
            </a:r>
            <a:r>
              <a:rPr lang="es-ES_tradnl" sz="2000" dirty="0" smtClean="0"/>
              <a:t>importantes </a:t>
            </a:r>
            <a:r>
              <a:rPr lang="es-ES_tradnl" sz="2000" dirty="0" smtClean="0"/>
              <a:t>diferencias. </a:t>
            </a:r>
            <a:r>
              <a:rPr lang="es-ES_tradnl" sz="2000" dirty="0"/>
              <a:t>El régimen jurídico de estas actuaciones </a:t>
            </a:r>
            <a:r>
              <a:rPr lang="es-ES_tradnl" sz="2000" dirty="0" smtClean="0"/>
              <a:t>resulta de </a:t>
            </a:r>
            <a:r>
              <a:rPr lang="es-ES_tradnl" sz="2000" dirty="0"/>
              <a:t>la amalgama de los arts. 14.1 b), 16.1 a) y 16.1 b) y de la disp. </a:t>
            </a:r>
            <a:r>
              <a:rPr lang="es-ES_tradnl" sz="2000" dirty="0" err="1"/>
              <a:t>transit</a:t>
            </a:r>
            <a:r>
              <a:rPr lang="es-ES_tradnl" sz="2000" dirty="0"/>
              <a:t> 2ª, y </a:t>
            </a:r>
            <a:r>
              <a:rPr lang="es-ES_tradnl" sz="2000" dirty="0" smtClean="0"/>
              <a:t>no tiene </a:t>
            </a:r>
            <a:r>
              <a:rPr lang="es-ES_tradnl" sz="2000" dirty="0"/>
              <a:t>más finalidad de financiar parcialmente, a costa del propietario, y en </a:t>
            </a:r>
            <a:r>
              <a:rPr lang="es-ES_tradnl" sz="2000" dirty="0" smtClean="0"/>
              <a:t>el momento </a:t>
            </a:r>
            <a:r>
              <a:rPr lang="es-ES_tradnl" sz="2000" dirty="0"/>
              <a:t>del otorgamiento de la licencia urbanística o de licencia de </a:t>
            </a:r>
            <a:r>
              <a:rPr lang="es-ES_tradnl" sz="2000" dirty="0" smtClean="0"/>
              <a:t>utilización, la </a:t>
            </a:r>
            <a:r>
              <a:rPr lang="es-ES_tradnl" sz="2000" dirty="0"/>
              <a:t>obtención del suelo destinado a dotaciones públicas en lo que antes </a:t>
            </a:r>
            <a:r>
              <a:rPr lang="es-ES_tradnl" sz="2000" dirty="0" smtClean="0"/>
              <a:t>era suelo </a:t>
            </a:r>
            <a:r>
              <a:rPr lang="es-ES_tradnl" sz="2000" dirty="0"/>
              <a:t>urbano consolidado mediante la, a mi juicio, criticable solución de </a:t>
            </a:r>
            <a:r>
              <a:rPr lang="es-ES_tradnl" sz="2000" dirty="0" smtClean="0"/>
              <a:t>incrementar la </a:t>
            </a:r>
            <a:r>
              <a:rPr lang="es-ES_tradnl" sz="2000" dirty="0"/>
              <a:t>edificabilidad de un ámbito o con motivo del cambio de usos, </a:t>
            </a:r>
            <a:r>
              <a:rPr lang="es-ES_tradnl" sz="2000" dirty="0" smtClean="0"/>
              <a:t>pues quien</a:t>
            </a:r>
            <a:r>
              <a:rPr lang="es-ES_tradnl" sz="2000" dirty="0"/>
              <a:t>, en definitiva, aumenta esa edificabilidad es la Administración </a:t>
            </a:r>
            <a:r>
              <a:rPr lang="es-ES_tradnl" sz="2000" dirty="0" smtClean="0"/>
              <a:t>mediante el </a:t>
            </a:r>
            <a:r>
              <a:rPr lang="es-ES_tradnl" sz="2000" dirty="0"/>
              <a:t>planeamiento.”</a:t>
            </a:r>
            <a:endParaRPr lang="es-ES_tradnl" dirty="0"/>
          </a:p>
          <a:p>
            <a:endParaRPr lang="es-ES_tradnl" dirty="0"/>
          </a:p>
          <a:p>
            <a:r>
              <a:rPr lang="es-ES_tradnl" sz="1200" dirty="0" smtClean="0"/>
              <a:t>ENERIZ </a:t>
            </a:r>
            <a:r>
              <a:rPr lang="es-ES_tradnl" sz="1200" dirty="0"/>
              <a:t>OLAECHEA </a:t>
            </a:r>
            <a:r>
              <a:rPr lang="es-ES_tradnl" dirty="0"/>
              <a:t>	</a:t>
            </a:r>
          </a:p>
          <a:p>
            <a:pPr algn="just"/>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dirty="0" smtClean="0"/>
              <a:t>ACTUACIONES DE DOTACIÓN</a:t>
            </a:r>
            <a:endParaRPr lang="es-ES_tradnl" dirty="0"/>
          </a:p>
        </p:txBody>
      </p:sp>
    </p:spTree>
    <p:extLst>
      <p:ext uri="{BB962C8B-B14F-4D97-AF65-F5344CB8AC3E}">
        <p14:creationId xmlns:p14="http://schemas.microsoft.com/office/powerpoint/2010/main" val="17228440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27216" y="1401862"/>
            <a:ext cx="8045752" cy="5324535"/>
          </a:xfrm>
          <a:prstGeom prst="rect">
            <a:avLst/>
          </a:prstGeom>
          <a:solidFill>
            <a:schemeClr val="bg1">
              <a:lumMod val="75000"/>
            </a:schemeClr>
          </a:solidFill>
        </p:spPr>
        <p:txBody>
          <a:bodyPr wrap="square" rtlCol="0">
            <a:spAutoFit/>
          </a:bodyPr>
          <a:lstStyle/>
          <a:p>
            <a:pPr algn="just"/>
            <a:r>
              <a:rPr lang="es-ES_tradnl" sz="2000" dirty="0"/>
              <a:t>Las actuaciones de dotación </a:t>
            </a:r>
            <a:r>
              <a:rPr lang="es-ES_tradnl" sz="2000" dirty="0" smtClean="0"/>
              <a:t>son pues actuaciones </a:t>
            </a:r>
            <a:r>
              <a:rPr lang="es-ES_tradnl" sz="2000" dirty="0" smtClean="0"/>
              <a:t>en suelo urbanizado que no producen una renovación o trasformación de la urbanización, por ello se excluye expresamente la necesidad de reforma o renovación (</a:t>
            </a:r>
            <a:r>
              <a:rPr lang="es-ES_tradnl" sz="2000" dirty="0" smtClean="0"/>
              <a:t>actuación integral), </a:t>
            </a:r>
            <a:r>
              <a:rPr lang="es-ES_tradnl" sz="2000" dirty="0" smtClean="0"/>
              <a:t>sino con un carácter má</a:t>
            </a:r>
            <a:r>
              <a:rPr lang="es-ES_tradnl" sz="2000" dirty="0"/>
              <a:t>s parcial y limitado en sus fines, realmente consisten en actuaciones de planeamiento. </a:t>
            </a:r>
            <a:endParaRPr lang="es-ES_tradnl" sz="2000" dirty="0" smtClean="0"/>
          </a:p>
          <a:p>
            <a:pPr algn="just"/>
            <a:endParaRPr lang="es-ES_tradnl" sz="2000" dirty="0"/>
          </a:p>
          <a:p>
            <a:pPr algn="just"/>
            <a:r>
              <a:rPr lang="es-ES_tradnl" sz="2000" dirty="0" smtClean="0"/>
              <a:t>El </a:t>
            </a:r>
            <a:r>
              <a:rPr lang="es-ES_tradnl" sz="2000" dirty="0"/>
              <a:t>carácter aislado y puntual de la actuación de dotación </a:t>
            </a:r>
            <a:r>
              <a:rPr lang="es-ES_tradnl" sz="2000" dirty="0" smtClean="0"/>
              <a:t>se desprende </a:t>
            </a:r>
            <a:r>
              <a:rPr lang="es-ES_tradnl" sz="2000" dirty="0"/>
              <a:t>particularmente del propio </a:t>
            </a:r>
            <a:r>
              <a:rPr lang="es-ES_tradnl" sz="2000" dirty="0" smtClean="0"/>
              <a:t>artículo 7.b </a:t>
            </a:r>
            <a:r>
              <a:rPr lang="es-ES_tradnl" sz="2000" dirty="0"/>
              <a:t>del RDL 7/2015 </a:t>
            </a:r>
            <a:r>
              <a:rPr lang="es-ES_tradnl" sz="2000" dirty="0" smtClean="0"/>
              <a:t>cuando determina como ámbito de aplicación de estas actuaciones a: «Una o más parcelas»</a:t>
            </a:r>
          </a:p>
          <a:p>
            <a:pPr algn="just"/>
            <a:endParaRPr lang="es-ES_tradnl" sz="2000" dirty="0" smtClean="0"/>
          </a:p>
          <a:p>
            <a:pPr algn="just"/>
            <a:r>
              <a:rPr lang="es-ES_tradnl" sz="2000" dirty="0" smtClean="0"/>
              <a:t>Las </a:t>
            </a:r>
            <a:r>
              <a:rPr lang="es-ES_tradnl" sz="2000" dirty="0"/>
              <a:t>operaciones de renovación del tejido </a:t>
            </a:r>
            <a:r>
              <a:rPr lang="es-ES_tradnl" sz="2000" dirty="0" smtClean="0"/>
              <a:t>urbano ya </a:t>
            </a:r>
            <a:r>
              <a:rPr lang="es-ES_tradnl" sz="2000" dirty="0"/>
              <a:t>existente que se realizan mediante actuaciones sistemáticas al amparo </a:t>
            </a:r>
            <a:r>
              <a:rPr lang="es-ES_tradnl" sz="2000" dirty="0" smtClean="0"/>
              <a:t>de Planes Especiales de </a:t>
            </a:r>
            <a:r>
              <a:rPr lang="es-ES_tradnl" sz="2000" dirty="0"/>
              <a:t>Reforma </a:t>
            </a:r>
            <a:r>
              <a:rPr lang="es-ES_tradnl" sz="2000" dirty="0" smtClean="0"/>
              <a:t>Interior, </a:t>
            </a:r>
            <a:r>
              <a:rPr lang="es-ES_tradnl" sz="2000" dirty="0"/>
              <a:t>aunque supongan un incremento significativo de la </a:t>
            </a:r>
            <a:r>
              <a:rPr lang="es-ES_tradnl" sz="2000" dirty="0" smtClean="0"/>
              <a:t>edificabilidad preexistente</a:t>
            </a:r>
            <a:r>
              <a:rPr lang="es-ES_tradnl" sz="2000" dirty="0"/>
              <a:t>, no podrían hacerse mediante el régimen jurídico de las </a:t>
            </a:r>
            <a:r>
              <a:rPr lang="es-ES_tradnl" sz="2000" dirty="0" smtClean="0"/>
              <a:t>actuaciones de </a:t>
            </a:r>
            <a:r>
              <a:rPr lang="es-ES_tradnl" sz="2000" dirty="0"/>
              <a:t>dotación, sino que deben considerarse en su totalidad como actuaciones </a:t>
            </a:r>
            <a:r>
              <a:rPr lang="es-ES_tradnl" sz="2000" dirty="0" smtClean="0"/>
              <a:t>de transformación </a:t>
            </a:r>
            <a:r>
              <a:rPr lang="es-ES_tradnl" sz="2000" dirty="0"/>
              <a:t>urbanística en suelo </a:t>
            </a:r>
            <a:r>
              <a:rPr lang="es-ES_tradnl" sz="2000" dirty="0" smtClean="0"/>
              <a:t>urbano, </a:t>
            </a:r>
            <a:r>
              <a:rPr lang="es-ES_tradnl" sz="2000" dirty="0" err="1" smtClean="0"/>
              <a:t>sistematicas</a:t>
            </a:r>
            <a:r>
              <a:rPr lang="es-ES_tradnl" sz="2000"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dirty="0" smtClean="0"/>
              <a:t>ACTUACIONES DE DOTACIÓN</a:t>
            </a:r>
            <a:endParaRPr lang="es-ES_tradnl" dirty="0"/>
          </a:p>
        </p:txBody>
      </p:sp>
    </p:spTree>
    <p:extLst>
      <p:ext uri="{BB962C8B-B14F-4D97-AF65-F5344CB8AC3E}">
        <p14:creationId xmlns:p14="http://schemas.microsoft.com/office/powerpoint/2010/main" val="8438869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2044" y="1196752"/>
            <a:ext cx="8045752" cy="3477875"/>
          </a:xfrm>
          <a:prstGeom prst="rect">
            <a:avLst/>
          </a:prstGeom>
          <a:solidFill>
            <a:schemeClr val="bg1">
              <a:lumMod val="75000"/>
            </a:schemeClr>
          </a:solidFill>
        </p:spPr>
        <p:txBody>
          <a:bodyPr wrap="square" rtlCol="0">
            <a:spAutoFit/>
          </a:bodyPr>
          <a:lstStyle/>
          <a:p>
            <a:pPr algn="just"/>
            <a:r>
              <a:rPr lang="es-ES_tradnl" sz="2000" dirty="0" smtClean="0"/>
              <a:t>Ramírez </a:t>
            </a:r>
            <a:r>
              <a:rPr lang="es-ES_tradnl" sz="2000" dirty="0"/>
              <a:t>Sánchez relaciona las actuaciones de dotación con las actuaciones de reforma o renovación en suelo urbano, pero, en el sentido de que estas actuaciones de dotación, a diferencia de las actuaciones de transformación, son de carácter parcial o aislado y que nunca persiguen una ordenación integral y completa del ámbito sobre el que actúan.</a:t>
            </a:r>
          </a:p>
          <a:p>
            <a:pPr algn="just"/>
            <a:endParaRPr lang="es-ES_tradnl" sz="2000" dirty="0"/>
          </a:p>
          <a:p>
            <a:pPr algn="just"/>
            <a:r>
              <a:rPr lang="es-ES_tradnl" sz="2000" dirty="0"/>
              <a:t>A la misma conclusión llegan Parejo </a:t>
            </a:r>
            <a:r>
              <a:rPr lang="es-ES_tradnl" sz="2000" dirty="0" smtClean="0"/>
              <a:t>Alfonso y </a:t>
            </a:r>
            <a:r>
              <a:rPr lang="es-ES_tradnl" sz="2000" dirty="0"/>
              <a:t>Gerardo Roger </a:t>
            </a:r>
            <a:r>
              <a:rPr lang="es-ES_tradnl" sz="2000" dirty="0" err="1"/>
              <a:t>Fernández</a:t>
            </a:r>
            <a:r>
              <a:rPr lang="es-ES_tradnl" sz="2000" dirty="0"/>
              <a:t> </a:t>
            </a:r>
            <a:r>
              <a:rPr lang="es-ES_tradnl" sz="2000" dirty="0" smtClean="0"/>
              <a:t> </a:t>
            </a:r>
            <a:r>
              <a:rPr lang="es-ES_tradnl" sz="2000" dirty="0"/>
              <a:t>que </a:t>
            </a:r>
            <a:r>
              <a:rPr lang="es-ES_tradnl" sz="2000" dirty="0" smtClean="0"/>
              <a:t>circunscriben </a:t>
            </a:r>
            <a:r>
              <a:rPr lang="es-ES_tradnl" sz="2000" dirty="0"/>
              <a:t>las actuaciones de dotación a: «Parcelas individualizadas en una zona </a:t>
            </a:r>
            <a:r>
              <a:rPr lang="es-ES_tradnl" sz="2000" dirty="0" smtClean="0"/>
              <a:t>urbana de </a:t>
            </a:r>
            <a:r>
              <a:rPr lang="es-ES_tradnl" sz="2000" dirty="0"/>
              <a:t>usos </a:t>
            </a:r>
            <a:r>
              <a:rPr lang="es-ES_tradnl" sz="2000" dirty="0" smtClean="0"/>
              <a:t>e tipologías </a:t>
            </a:r>
            <a:r>
              <a:rPr lang="es-ES_tradnl" sz="2000" dirty="0"/>
              <a:t>homogéneas, en contraposición a las actuaciones de transformación urbanizadora integral que suponen las operaciones de Reforma Interior».</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dirty="0" smtClean="0"/>
              <a:t>ACTUACIONES DE DOTACIÓN</a:t>
            </a:r>
            <a:endParaRPr lang="es-ES_tradnl" dirty="0"/>
          </a:p>
        </p:txBody>
      </p:sp>
      <p:pic>
        <p:nvPicPr>
          <p:cNvPr id="7" name="Imagen 6"/>
          <p:cNvPicPr>
            <a:picLocks noChangeAspect="1"/>
          </p:cNvPicPr>
          <p:nvPr/>
        </p:nvPicPr>
        <p:blipFill rotWithShape="1">
          <a:blip r:embed="rId6"/>
          <a:srcRect l="894" t="8262" r="1139" b="20309"/>
          <a:stretch/>
        </p:blipFill>
        <p:spPr>
          <a:xfrm>
            <a:off x="971600" y="5370965"/>
            <a:ext cx="8077355" cy="1109035"/>
          </a:xfrm>
          <a:prstGeom prst="rect">
            <a:avLst/>
          </a:prstGeom>
        </p:spPr>
      </p:pic>
    </p:spTree>
    <p:extLst>
      <p:ext uri="{BB962C8B-B14F-4D97-AF65-F5344CB8AC3E}">
        <p14:creationId xmlns:p14="http://schemas.microsoft.com/office/powerpoint/2010/main" val="13626380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7999" y="862243"/>
            <a:ext cx="8045752" cy="5940088"/>
          </a:xfrm>
          <a:prstGeom prst="rect">
            <a:avLst/>
          </a:prstGeom>
          <a:solidFill>
            <a:schemeClr val="bg1">
              <a:lumMod val="75000"/>
            </a:schemeClr>
          </a:solidFill>
        </p:spPr>
        <p:txBody>
          <a:bodyPr wrap="square" rtlCol="0">
            <a:spAutoFit/>
          </a:bodyPr>
          <a:lstStyle/>
          <a:p>
            <a:pPr algn="just"/>
            <a:r>
              <a:rPr lang="es-ES_tradnl" sz="1900" dirty="0" smtClean="0"/>
              <a:t>Es momento de ver que dice nuestra legislación autonómica, el artículo 17, categorías </a:t>
            </a:r>
            <a:r>
              <a:rPr lang="es-ES_tradnl" sz="1900" dirty="0"/>
              <a:t>de suelo </a:t>
            </a:r>
            <a:r>
              <a:rPr lang="es-ES_tradnl" sz="1900" dirty="0" smtClean="0"/>
              <a:t>urbano, de la Ley 2/2016 del suelo de Galicia, determina que </a:t>
            </a:r>
            <a:r>
              <a:rPr lang="es-ES_tradnl" sz="1900" dirty="0" smtClean="0"/>
              <a:t>adem</a:t>
            </a:r>
            <a:r>
              <a:rPr lang="es-ES_tradnl" sz="1900" dirty="0" smtClean="0"/>
              <a:t>ás de su carácter residual </a:t>
            </a:r>
            <a:r>
              <a:rPr lang="es-ES_tradnl" sz="1900" dirty="0" smtClean="0"/>
              <a:t>será </a:t>
            </a:r>
            <a:r>
              <a:rPr lang="es-ES_tradnl" sz="1900" b="1" dirty="0" smtClean="0"/>
              <a:t>suelo </a:t>
            </a:r>
            <a:r>
              <a:rPr lang="es-ES_tradnl" sz="1900" b="1" dirty="0"/>
              <a:t>urbano no consolidado</a:t>
            </a:r>
            <a:r>
              <a:rPr lang="es-ES_tradnl" sz="1900" dirty="0" smtClean="0"/>
              <a:t>, </a:t>
            </a:r>
            <a:r>
              <a:rPr lang="es-ES_tradnl" sz="1900" b="1" dirty="0" smtClean="0"/>
              <a:t>en </a:t>
            </a:r>
            <a:r>
              <a:rPr lang="es-ES_tradnl" sz="1900" b="1" dirty="0"/>
              <a:t>todo caso</a:t>
            </a:r>
            <a:r>
              <a:rPr lang="es-ES_tradnl" sz="1900" dirty="0"/>
              <a:t>, </a:t>
            </a:r>
            <a:r>
              <a:rPr lang="es-ES_tradnl" sz="1900" dirty="0" smtClean="0"/>
              <a:t>la integrada por </a:t>
            </a:r>
            <a:r>
              <a:rPr lang="es-ES_tradnl" sz="1900" dirty="0"/>
              <a:t>los terrenos que reúnan alguna de las siguientes condiciones</a:t>
            </a:r>
            <a:r>
              <a:rPr lang="es-ES_tradnl" sz="1900" dirty="0" smtClean="0"/>
              <a:t>:</a:t>
            </a:r>
          </a:p>
          <a:p>
            <a:pPr algn="just"/>
            <a:endParaRPr lang="es-ES_tradnl" sz="1900" dirty="0"/>
          </a:p>
          <a:p>
            <a:pPr marL="325438" indent="-325438" algn="just">
              <a:buAutoNum type="arabicPeriod"/>
            </a:pPr>
            <a:r>
              <a:rPr lang="es-ES_tradnl" sz="1900" dirty="0" smtClean="0"/>
              <a:t>Terrenos </a:t>
            </a:r>
            <a:r>
              <a:rPr lang="es-ES_tradnl" sz="1900" dirty="0"/>
              <a:t>en los que sean necesarios procesos de urbanización</a:t>
            </a:r>
            <a:r>
              <a:rPr lang="es-ES_tradnl" sz="1900" dirty="0" smtClean="0"/>
              <a:t>.</a:t>
            </a:r>
          </a:p>
          <a:p>
            <a:pPr marL="457200" indent="-457200" algn="just">
              <a:buAutoNum type="arabicPeriod"/>
            </a:pPr>
            <a:endParaRPr lang="es-ES_tradnl" sz="1900" dirty="0"/>
          </a:p>
          <a:p>
            <a:pPr algn="just"/>
            <a:r>
              <a:rPr lang="es-ES_tradnl" sz="1900" dirty="0"/>
              <a:t>2. Terrenos en los que sean necesarios procesos de reforma interior o renovación urbana</a:t>
            </a:r>
            <a:r>
              <a:rPr lang="es-ES_tradnl" sz="1900" dirty="0" smtClean="0"/>
              <a:t>.</a:t>
            </a:r>
          </a:p>
          <a:p>
            <a:pPr algn="just"/>
            <a:endParaRPr lang="es-ES_tradnl" sz="1900" dirty="0"/>
          </a:p>
          <a:p>
            <a:pPr algn="just"/>
            <a:r>
              <a:rPr lang="es-ES_tradnl" sz="1900" dirty="0"/>
              <a:t>3. Terrenos en los que se desarrollen actuaciones de dotación, entendiendo como tales aquellos en los que sea necesario incrementar las dotaciones públicas para reajustar su proporción con la mayor edificabilidad o con los nuevos usos asignados en la ordenación urbanística, sin requerir la reforma o renovación de la urbanización</a:t>
            </a:r>
            <a:r>
              <a:rPr lang="es-ES_tradnl" sz="1900" dirty="0" smtClean="0"/>
              <a:t>.</a:t>
            </a:r>
          </a:p>
          <a:p>
            <a:pPr algn="just"/>
            <a:endParaRPr lang="es-ES_tradnl" sz="1900" dirty="0"/>
          </a:p>
          <a:p>
            <a:pPr algn="just"/>
            <a:r>
              <a:rPr lang="es-ES_tradnl" sz="1900" dirty="0"/>
              <a:t>Se entiende que ese aumento de edificabilidad o cambio de uso requerirá el incremento de las dotaciones públicas cuando conlleve un aumento del aprovechamiento superior al 30 % del existente.</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ACTUACIONES DE </a:t>
            </a:r>
            <a:r>
              <a:rPr lang="es-ES_tradnl" dirty="0" smtClean="0"/>
              <a:t>DOTACIÓN LSG</a:t>
            </a:r>
            <a:endParaRPr lang="es-ES_tradnl" dirty="0"/>
          </a:p>
        </p:txBody>
      </p:sp>
    </p:spTree>
    <p:extLst>
      <p:ext uri="{BB962C8B-B14F-4D97-AF65-F5344CB8AC3E}">
        <p14:creationId xmlns:p14="http://schemas.microsoft.com/office/powerpoint/2010/main" val="3029051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2044" y="1082072"/>
            <a:ext cx="8045752" cy="5693866"/>
          </a:xfrm>
          <a:prstGeom prst="rect">
            <a:avLst/>
          </a:prstGeom>
          <a:solidFill>
            <a:schemeClr val="bg1">
              <a:lumMod val="75000"/>
            </a:schemeClr>
          </a:solidFill>
        </p:spPr>
        <p:txBody>
          <a:bodyPr wrap="square" rtlCol="0">
            <a:spAutoFit/>
          </a:bodyPr>
          <a:lstStyle/>
          <a:p>
            <a:pPr algn="just"/>
            <a:r>
              <a:rPr lang="es-ES_tradnl" dirty="0" smtClean="0"/>
              <a:t>Como podemos ver el articulo 17 de la LSG 2/2016 recoge dentro del suelo no consolidado los tres supuestos que recoge la ley estatal </a:t>
            </a:r>
            <a:r>
              <a:rPr lang="es-ES_tradnl" dirty="0" smtClean="0"/>
              <a:t>como </a:t>
            </a:r>
            <a:r>
              <a:rPr lang="es-ES_tradnl" dirty="0" smtClean="0"/>
              <a:t>actuaciones </a:t>
            </a:r>
            <a:r>
              <a:rPr lang="es-ES_tradnl" dirty="0"/>
              <a:t>de transformación urbanística </a:t>
            </a:r>
            <a:r>
              <a:rPr lang="es-ES_tradnl" dirty="0" smtClean="0"/>
              <a:t>:</a:t>
            </a:r>
          </a:p>
          <a:p>
            <a:pPr algn="just"/>
            <a:endParaRPr lang="es-ES_tradnl" sz="2000" dirty="0" smtClean="0"/>
          </a:p>
          <a:p>
            <a:pPr marL="985838" indent="-342900" algn="just">
              <a:buFont typeface="+mj-lt"/>
              <a:buAutoNum type="arabicPeriod"/>
            </a:pPr>
            <a:r>
              <a:rPr lang="es-ES_tradnl" b="1" dirty="0"/>
              <a:t>Las de nueva urbanización.</a:t>
            </a:r>
          </a:p>
          <a:p>
            <a:pPr marL="642938" algn="just"/>
            <a:r>
              <a:rPr lang="es-ES_tradnl" sz="1600" dirty="0" smtClean="0"/>
              <a:t>Entendiendo por tales los que supongan el paso de un ámbito de suelo a la situación de urbanizado, para crear, junto con las correspondientes infraestructuras y dotaciones públicas, una o más parcelas aptas para  la  edificación  o  uso  independiente  y  conectadas  funcionalmente  con la  red  de los servicios exigidos por la ordenación territorial y urbanística. </a:t>
            </a:r>
          </a:p>
          <a:p>
            <a:pPr marL="642938" algn="just">
              <a:buFont typeface="+mj-lt"/>
              <a:buAutoNum type="arabicPeriod"/>
            </a:pPr>
            <a:endParaRPr lang="es-ES_tradnl" sz="2000" dirty="0" smtClean="0"/>
          </a:p>
          <a:p>
            <a:pPr marL="985838" indent="-342900" algn="just">
              <a:buFont typeface="+mj-lt"/>
              <a:buAutoNum type="arabicPeriod" startAt="2"/>
            </a:pPr>
            <a:r>
              <a:rPr lang="es-ES_tradnl" b="1" dirty="0" smtClean="0"/>
              <a:t>Las que tengan por objeto reformar o renovar la urbanización , de reforma interior o renovación urbana de un ámbito de suelo urbanizado. </a:t>
            </a:r>
          </a:p>
          <a:p>
            <a:pPr marL="642938" algn="just"/>
            <a:r>
              <a:rPr lang="es-ES_tradnl" sz="1600" dirty="0" smtClean="0"/>
              <a:t>Este tipo de actuaciones tendrán por objeto realizar obras de rehabilitación edificatoria,  cuando  existan  situaciones  de  insuficiencia  o  degradación  de los  requisitos básicos de funcionalidad, seguridad y habitabilidad de las edificaciones, y las de regeneración y renovación urbanas cuando afecten, tanto a edificios como a remate de manzanas,  pudiendo  llegar  a  incluir  obras  de  nueva  edificación  en  substitución  de edificios previamente demolidos, así como al reajuste de viales existentes.</a:t>
            </a:r>
          </a:p>
          <a:p>
            <a:pPr marL="642938" algn="just"/>
            <a:endParaRPr lang="es-ES_tradnl" sz="2000" dirty="0" smtClean="0"/>
          </a:p>
          <a:p>
            <a:pPr marL="985838" indent="-342900" algn="just">
              <a:buFont typeface="+mj-lt"/>
              <a:buAutoNum type="arabicPeriod" startAt="3"/>
            </a:pPr>
            <a:r>
              <a:rPr lang="es-ES_tradnl" b="1" dirty="0" smtClean="0"/>
              <a:t>Las actuaciones de dotación</a:t>
            </a:r>
            <a:endParaRPr lang="es-ES_tradnl" b="1"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2" name="CuadroTexto 11"/>
          <p:cNvSpPr txBox="1"/>
          <p:nvPr/>
        </p:nvSpPr>
        <p:spPr>
          <a:xfrm>
            <a:off x="1187624" y="131082"/>
            <a:ext cx="3024336" cy="646331"/>
          </a:xfrm>
          <a:prstGeom prst="rect">
            <a:avLst/>
          </a:prstGeom>
          <a:noFill/>
        </p:spPr>
        <p:txBody>
          <a:bodyPr wrap="square" rtlCol="0">
            <a:spAutoFit/>
          </a:bodyPr>
          <a:lstStyle/>
          <a:p>
            <a:r>
              <a:rPr lang="es-ES_tradnl" dirty="0" smtClean="0"/>
              <a:t>ACTUACIONES DE </a:t>
            </a:r>
            <a:r>
              <a:rPr lang="es-ES_tradnl" dirty="0" smtClean="0"/>
              <a:t>DOTACIÓN LSG</a:t>
            </a:r>
            <a:endParaRPr lang="es-ES_tradnl" dirty="0"/>
          </a:p>
        </p:txBody>
      </p:sp>
    </p:spTree>
    <p:extLst>
      <p:ext uri="{BB962C8B-B14F-4D97-AF65-F5344CB8AC3E}">
        <p14:creationId xmlns:p14="http://schemas.microsoft.com/office/powerpoint/2010/main" val="1721542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18534" y="1126935"/>
            <a:ext cx="8045752" cy="5616922"/>
          </a:xfrm>
          <a:prstGeom prst="rect">
            <a:avLst/>
          </a:prstGeom>
          <a:solidFill>
            <a:schemeClr val="bg1">
              <a:lumMod val="75000"/>
            </a:schemeClr>
          </a:solidFill>
        </p:spPr>
        <p:txBody>
          <a:bodyPr wrap="square" rtlCol="0">
            <a:spAutoFit/>
          </a:bodyPr>
          <a:lstStyle/>
          <a:p>
            <a:pPr algn="just"/>
            <a:r>
              <a:rPr lang="es-ES_tradnl" sz="2000" dirty="0" smtClean="0"/>
              <a:t>Existe una </a:t>
            </a:r>
            <a:r>
              <a:rPr lang="es-ES_tradnl" sz="2000" dirty="0" smtClean="0"/>
              <a:t>ligera </a:t>
            </a:r>
            <a:r>
              <a:rPr lang="es-ES_tradnl" sz="2000" dirty="0" smtClean="0"/>
              <a:t>diferencia </a:t>
            </a:r>
            <a:r>
              <a:rPr lang="es-ES_tradnl" sz="2000" dirty="0" smtClean="0"/>
              <a:t>en la regulación de las actuaciones de dotación, la ley gallega entiende como tales aquellas que se producen cuando sea necesario incrementar las dotaciones públicas para reajustar su proporción en relación a:</a:t>
            </a:r>
          </a:p>
          <a:p>
            <a:pPr algn="just"/>
            <a:endParaRPr lang="es-ES_tradnl" sz="2000" dirty="0" smtClean="0"/>
          </a:p>
          <a:p>
            <a:pPr marL="722313" indent="-449263" algn="just">
              <a:buFont typeface="+mj-lt"/>
              <a:buAutoNum type="arabicPeriod"/>
            </a:pPr>
            <a:r>
              <a:rPr lang="es-ES_tradnl" sz="2000" dirty="0" smtClean="0"/>
              <a:t>la mayor edificabilidad </a:t>
            </a:r>
          </a:p>
          <a:p>
            <a:pPr marL="722313" indent="-449263" algn="just">
              <a:buFont typeface="+mj-lt"/>
              <a:buAutoNum type="arabicPeriod"/>
            </a:pPr>
            <a:r>
              <a:rPr lang="es-ES_tradnl" sz="2000" dirty="0" smtClean="0"/>
              <a:t>los nuevos usos asignados en la ordenación urbanística.</a:t>
            </a:r>
          </a:p>
          <a:p>
            <a:pPr marL="722313" indent="-449263" algn="just">
              <a:buFont typeface="+mj-lt"/>
              <a:buAutoNum type="arabicPeriod"/>
            </a:pPr>
            <a:endParaRPr lang="es-ES_tradnl" sz="2000" dirty="0" smtClean="0"/>
          </a:p>
          <a:p>
            <a:pPr algn="just"/>
            <a:r>
              <a:rPr lang="es-ES_tradnl" sz="2000" dirty="0"/>
              <a:t>El legislador gallego obvia las modificaciones de densidad del ámbito </a:t>
            </a:r>
            <a:r>
              <a:rPr lang="es-ES_tradnl" sz="2000" dirty="0" smtClean="0"/>
              <a:t>que </a:t>
            </a:r>
            <a:r>
              <a:rPr lang="es-ES_tradnl" sz="2000" dirty="0"/>
              <a:t>si recoge la legislación estatal.</a:t>
            </a:r>
          </a:p>
          <a:p>
            <a:pPr algn="just"/>
            <a:endParaRPr lang="es-ES_tradnl" sz="2000" dirty="0" smtClean="0"/>
          </a:p>
          <a:p>
            <a:pPr algn="just"/>
            <a:r>
              <a:rPr lang="es-ES_tradnl" sz="2000" dirty="0" smtClean="0"/>
              <a:t>Parece lógico que si la ley </a:t>
            </a:r>
            <a:r>
              <a:rPr lang="es-ES_tradnl" sz="2000" dirty="0" smtClean="0"/>
              <a:t>2/2016</a:t>
            </a:r>
            <a:r>
              <a:rPr lang="es-ES_tradnl" sz="2000" dirty="0" smtClean="0"/>
              <a:t> </a:t>
            </a:r>
            <a:r>
              <a:rPr lang="es-ES_tradnl" sz="2000" dirty="0" smtClean="0"/>
              <a:t>para la determinación de los límites de sostenibilidad, calidad de vida y cohesión social tiene en cuenta únicamente la edificabilidad y el uso,  establezca ese mismo criterio a la hora de establecer la necesidad de nuevas dotaciones, aunque no es menos cierto que existen en Galicia muchos ámbitos con planeamientos vigentes, ejecutados, que si cuentan con determinaciones de densidad, generalmente de muy baja intensidad y que deberían ser densificados.</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ACTUACIONES DE </a:t>
            </a:r>
            <a:r>
              <a:rPr lang="es-ES_tradnl" dirty="0" smtClean="0"/>
              <a:t>DOTACIÓN LSG</a:t>
            </a:r>
            <a:endParaRPr lang="es-ES_tradnl" dirty="0"/>
          </a:p>
        </p:txBody>
      </p:sp>
    </p:spTree>
    <p:extLst>
      <p:ext uri="{BB962C8B-B14F-4D97-AF65-F5344CB8AC3E}">
        <p14:creationId xmlns:p14="http://schemas.microsoft.com/office/powerpoint/2010/main" val="4746250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3" cstate="print"/>
          <a:srcRect l="10937" r="10937"/>
          <a:stretch>
            <a:fillRect/>
          </a:stretch>
        </p:blipFill>
        <p:spPr>
          <a:xfrm>
            <a:off x="0" y="0"/>
            <a:ext cx="9144000" cy="6858000"/>
          </a:xfrm>
          <a:prstGeom prst="rect">
            <a:avLst/>
          </a:prstGeom>
        </p:spPr>
      </p:pic>
      <p:sp>
        <p:nvSpPr>
          <p:cNvPr id="2" name="CuadroTexto 1"/>
          <p:cNvSpPr txBox="1"/>
          <p:nvPr/>
        </p:nvSpPr>
        <p:spPr>
          <a:xfrm>
            <a:off x="1032044" y="1177354"/>
            <a:ext cx="8045752" cy="5632311"/>
          </a:xfrm>
          <a:prstGeom prst="rect">
            <a:avLst/>
          </a:prstGeom>
          <a:solidFill>
            <a:schemeClr val="bg1">
              <a:lumMod val="75000"/>
            </a:schemeClr>
          </a:solidFill>
        </p:spPr>
        <p:txBody>
          <a:bodyPr wrap="square" rtlCol="0">
            <a:spAutoFit/>
          </a:bodyPr>
          <a:lstStyle/>
          <a:p>
            <a:pPr algn="just"/>
            <a:r>
              <a:rPr lang="es-ES_tradnl" sz="2000" dirty="0" smtClean="0"/>
              <a:t>Pero también debemos recordar que las actuaciones de dotación </a:t>
            </a:r>
            <a:r>
              <a:rPr lang="es-ES_tradnl" sz="2000" dirty="0" smtClean="0"/>
              <a:t>suponen </a:t>
            </a:r>
            <a:r>
              <a:rPr lang="es-ES_tradnl" sz="2000" dirty="0" smtClean="0"/>
              <a:t>un instrumento que pretende requilibrar </a:t>
            </a:r>
            <a:r>
              <a:rPr lang="es-ES_tradnl" sz="2000" dirty="0" smtClean="0"/>
              <a:t>las dotaciones necesarias para las nuevas intensidades  </a:t>
            </a:r>
            <a:r>
              <a:rPr lang="es-ES_tradnl" sz="2000" dirty="0" smtClean="0"/>
              <a:t>que otorga el </a:t>
            </a:r>
            <a:r>
              <a:rPr lang="es-ES_tradnl" sz="2000" dirty="0" smtClean="0"/>
              <a:t>plan, </a:t>
            </a:r>
            <a:r>
              <a:rPr lang="es-ES_tradnl" sz="2000" dirty="0" smtClean="0"/>
              <a:t>con las dotaciones </a:t>
            </a:r>
            <a:r>
              <a:rPr lang="es-ES_tradnl" sz="2000" dirty="0" smtClean="0"/>
              <a:t>necesarias para los nuevos ciudadanos en </a:t>
            </a:r>
            <a:r>
              <a:rPr lang="es-ES_tradnl" sz="2000" dirty="0" smtClean="0"/>
              <a:t>un ámbito </a:t>
            </a:r>
            <a:r>
              <a:rPr lang="es-ES_tradnl" sz="2000" dirty="0" smtClean="0"/>
              <a:t>urbanizado, así como un intento de </a:t>
            </a:r>
            <a:r>
              <a:rPr lang="es-ES_tradnl" sz="2000" dirty="0" smtClean="0"/>
              <a:t>hacer valer el mandato constitucional de </a:t>
            </a:r>
            <a:r>
              <a:rPr lang="es-ES_tradnl" sz="2000" dirty="0" smtClean="0"/>
              <a:t>la participaci</a:t>
            </a:r>
            <a:r>
              <a:rPr lang="es-ES_tradnl" sz="2000" dirty="0" smtClean="0"/>
              <a:t>ón de las plusvalías</a:t>
            </a:r>
            <a:r>
              <a:rPr lang="es-ES_tradnl" sz="2000" dirty="0" smtClean="0"/>
              <a:t> </a:t>
            </a:r>
            <a:r>
              <a:rPr lang="es-ES_tradnl" sz="2000" dirty="0" smtClean="0"/>
              <a:t>en la actividad urbanística, y el aumento de la densidad puede suponer una modificación del valor de la parcela, dado que el valor urbanístico no tiene porque ser directamente proporcional a la unidad de superficie de un ámbito determinado.</a:t>
            </a:r>
          </a:p>
          <a:p>
            <a:pPr algn="just"/>
            <a:endParaRPr lang="es-ES_tradnl" sz="2000" dirty="0" smtClean="0"/>
          </a:p>
          <a:p>
            <a:pPr algn="just"/>
            <a:r>
              <a:rPr lang="es-ES_tradnl" sz="2000" dirty="0" smtClean="0"/>
              <a:t>Existe así mismo, otra condición que a la vista del borrador de reglamento gallego podría parecer que la normativa gallega se aparta de la legislación estatal y me refiero al ámbito de aplicación de las actuaciones de dotación, mientras que para la ley estatal será en una o varias parcelas, con una lectura rápida del borrador de reglamento podría entenderse que lo refiere  a  un  ámbito  que  afecte,  como  mínimo,  a  una manzana o pieza equivalente, aunque lo que refiere a ese ámbito es el cálculo del incremento del aprovechamiento y no </a:t>
            </a:r>
            <a:r>
              <a:rPr lang="es-ES_tradnl" sz="2000" dirty="0" smtClean="0"/>
              <a:t>el </a:t>
            </a:r>
            <a:r>
              <a:rPr lang="es-ES_tradnl" sz="2000" dirty="0" smtClean="0"/>
              <a:t>ámbito </a:t>
            </a:r>
            <a:r>
              <a:rPr lang="es-ES_tradnl" sz="2000" dirty="0" smtClean="0"/>
              <a:t>de la actuación</a:t>
            </a:r>
            <a:r>
              <a:rPr lang="es-ES_tradnl" sz="2000" dirty="0" smtClean="0"/>
              <a:t>.</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_tradnl" sz="2000" dirty="0" smtClean="0">
                <a:solidFill>
                  <a:schemeClr val="bg1"/>
                </a:solidFill>
              </a:rPr>
              <a:t>ESTADO ACTUAL Y FUTURO DEL URBANISMO ESPAÑOL. </a:t>
            </a:r>
          </a:p>
          <a:p>
            <a:r>
              <a:rPr lang="es-ES_tradnl" sz="2000" dirty="0" smtClean="0">
                <a:solidFill>
                  <a:schemeClr val="bg1"/>
                </a:solidFill>
              </a:rPr>
              <a:t>Una apuesta por las actuaciones de dotación: La Ley 8/2013, una apuesta por la 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ACTUACIONES DE </a:t>
            </a:r>
            <a:r>
              <a:rPr lang="es-ES_tradnl" dirty="0" smtClean="0"/>
              <a:t>DOTACIÓN LSG</a:t>
            </a:r>
            <a:endParaRPr lang="es-ES_tradnl" dirty="0"/>
          </a:p>
        </p:txBody>
      </p:sp>
    </p:spTree>
    <p:extLst>
      <p:ext uri="{BB962C8B-B14F-4D97-AF65-F5344CB8AC3E}">
        <p14:creationId xmlns:p14="http://schemas.microsoft.com/office/powerpoint/2010/main" val="9466382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2276872"/>
            <a:ext cx="7921932" cy="4401205"/>
          </a:xfrm>
          <a:prstGeom prst="rect">
            <a:avLst/>
          </a:prstGeom>
          <a:solidFill>
            <a:schemeClr val="bg1">
              <a:lumMod val="75000"/>
            </a:schemeClr>
          </a:solidFill>
        </p:spPr>
        <p:txBody>
          <a:bodyPr wrap="square" rtlCol="0">
            <a:spAutoFit/>
          </a:bodyPr>
          <a:lstStyle/>
          <a:p>
            <a:pPr algn="just"/>
            <a:r>
              <a:rPr lang="es-ES_tradnl" sz="2000" dirty="0"/>
              <a:t>El artículo 18 del RDL 7/2015 establece los deberes de los propietarios en la promoción de las actuaciones de transformación urbanística, y por tanto, en las de </a:t>
            </a:r>
            <a:r>
              <a:rPr lang="es-ES_tradnl" sz="2000" dirty="0" smtClean="0"/>
              <a:t>dotación:</a:t>
            </a:r>
            <a:endParaRPr lang="es-ES_tradnl" sz="2000" dirty="0"/>
          </a:p>
          <a:p>
            <a:pPr algn="just"/>
            <a:endParaRPr lang="es-ES_tradnl" sz="2000" dirty="0"/>
          </a:p>
          <a:p>
            <a:pPr marL="457200" indent="-457200" algn="just">
              <a:buFont typeface="+mj-lt"/>
              <a:buAutoNum type="alphaLcPeriod"/>
            </a:pPr>
            <a:r>
              <a:rPr lang="es-ES_tradnl" sz="2000" dirty="0" smtClean="0"/>
              <a:t>Entregar </a:t>
            </a:r>
            <a:r>
              <a:rPr lang="es-ES_tradnl" sz="2000" dirty="0"/>
              <a:t>a la Administración competente el suelo </a:t>
            </a:r>
            <a:r>
              <a:rPr lang="es-ES_tradnl" sz="2000" dirty="0" smtClean="0"/>
              <a:t>reservado para </a:t>
            </a:r>
            <a:r>
              <a:rPr lang="es-ES_tradnl" sz="2000" dirty="0"/>
              <a:t>viales, espacios libres, zonas verdes y </a:t>
            </a:r>
            <a:r>
              <a:rPr lang="es-ES_tradnl" sz="2000" dirty="0" smtClean="0"/>
              <a:t>restantes dotaciones </a:t>
            </a:r>
            <a:r>
              <a:rPr lang="es-ES_tradnl" sz="2000" dirty="0"/>
              <a:t>públicas incluidas en la propia actuación o </a:t>
            </a:r>
            <a:r>
              <a:rPr lang="es-ES_tradnl" sz="2000" dirty="0" smtClean="0"/>
              <a:t>adscritas a </a:t>
            </a:r>
            <a:r>
              <a:rPr lang="es-ES_tradnl" sz="2000" dirty="0"/>
              <a:t>ella para su </a:t>
            </a:r>
            <a:r>
              <a:rPr lang="es-ES_tradnl" sz="2000" dirty="0" smtClean="0"/>
              <a:t>obtención.</a:t>
            </a:r>
          </a:p>
          <a:p>
            <a:pPr marL="457200" indent="-457200" algn="just">
              <a:buFont typeface="+mj-lt"/>
              <a:buAutoNum type="alphaLcPeriod"/>
            </a:pPr>
            <a:endParaRPr lang="es-ES_tradnl" sz="2000" dirty="0"/>
          </a:p>
          <a:p>
            <a:pPr algn="just"/>
            <a:r>
              <a:rPr lang="es-ES_tradnl" sz="2000" dirty="0" smtClean="0"/>
              <a:t>En </a:t>
            </a:r>
            <a:r>
              <a:rPr lang="es-ES_tradnl" sz="2000" dirty="0"/>
              <a:t>las actuaciones de dotación, la entrega del suelo podrá sustituirse, en caso de imposibilidad física de materializarlo en el ámbito correspondiente, por la entrega de superficie edificada o edificabilidad no lucrativa, en un complejo inmobiliario, situado dentro del </a:t>
            </a:r>
            <a:r>
              <a:rPr lang="es-ES_tradnl" sz="2000" dirty="0" smtClean="0"/>
              <a:t>mismo, </a:t>
            </a:r>
            <a:r>
              <a:rPr lang="es-ES_tradnl" sz="2000" dirty="0"/>
              <a:t>o por otras formas de cumplimiento del deber en los casos y condiciones en que así lo prevea la legislación sobre ordenación territorial y urbanística.</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RDL 7/2015 </a:t>
            </a:r>
            <a:endParaRPr lang="es-ES_tradnl" dirty="0"/>
          </a:p>
        </p:txBody>
      </p:sp>
    </p:spTree>
    <p:extLst>
      <p:ext uri="{BB962C8B-B14F-4D97-AF65-F5344CB8AC3E}">
        <p14:creationId xmlns:p14="http://schemas.microsoft.com/office/powerpoint/2010/main" val="12263511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870748"/>
            <a:ext cx="7921932" cy="5940088"/>
          </a:xfrm>
          <a:prstGeom prst="rect">
            <a:avLst/>
          </a:prstGeom>
          <a:solidFill>
            <a:schemeClr val="bg1">
              <a:lumMod val="75000"/>
            </a:schemeClr>
          </a:solidFill>
        </p:spPr>
        <p:txBody>
          <a:bodyPr wrap="square" rtlCol="0">
            <a:spAutoFit/>
          </a:bodyPr>
          <a:lstStyle/>
          <a:p>
            <a:r>
              <a:rPr lang="es-ES_tradnl" sz="2000" dirty="0" smtClean="0"/>
              <a:t>El artículo 21, deberes </a:t>
            </a:r>
            <a:r>
              <a:rPr lang="es-ES_tradnl" sz="2000" dirty="0"/>
              <a:t>de los propietarios de suelo urbano no </a:t>
            </a:r>
            <a:r>
              <a:rPr lang="es-ES_tradnl" sz="2000" dirty="0" smtClean="0"/>
              <a:t>consolidado, determina que en </a:t>
            </a:r>
            <a:r>
              <a:rPr lang="es-ES_tradnl" sz="2000" dirty="0"/>
              <a:t>el suelo urbano no consolidado, definido en el </a:t>
            </a:r>
            <a:r>
              <a:rPr lang="es-ES_tradnl" sz="2000" dirty="0" smtClean="0"/>
              <a:t>artículo </a:t>
            </a:r>
            <a:r>
              <a:rPr lang="es-ES_tradnl" sz="2000" dirty="0"/>
              <a:t>17.b</a:t>
            </a:r>
            <a:r>
              <a:rPr lang="es-ES_tradnl" sz="2000" dirty="0" smtClean="0"/>
              <a:t>), </a:t>
            </a:r>
            <a:r>
              <a:rPr lang="es-ES_tradnl" sz="2000" dirty="0"/>
              <a:t>los propietarios tienen los siguientes deberes</a:t>
            </a:r>
            <a:r>
              <a:rPr lang="es-ES_tradnl" sz="2000" dirty="0" smtClean="0"/>
              <a:t>:</a:t>
            </a:r>
          </a:p>
          <a:p>
            <a:endParaRPr lang="es-ES_tradnl" sz="2000" dirty="0"/>
          </a:p>
          <a:p>
            <a:pPr marL="457200" indent="-457200" algn="just">
              <a:buAutoNum type="alphaLcParenR"/>
            </a:pPr>
            <a:r>
              <a:rPr lang="es-ES_tradnl" sz="2000" dirty="0"/>
              <a:t>Ceder obligatoria y gratuitamente al ayuntamiento el suelo destinado al sistema local de espacios libres, zonas verdes y equipamientos, y a la administración titular correspondiente, el destinado a viales</a:t>
            </a:r>
            <a:r>
              <a:rPr lang="es-ES_tradnl" sz="2000" dirty="0" smtClean="0"/>
              <a:t>.</a:t>
            </a:r>
          </a:p>
          <a:p>
            <a:pPr marL="457200" indent="-457200" algn="just">
              <a:buAutoNum type="alphaLcParenR"/>
            </a:pPr>
            <a:r>
              <a:rPr lang="es-ES_tradnl" sz="2000" dirty="0"/>
              <a:t>Ceder obligatoria, gratuitamente y sin cargas a la administración municipal el suelo necesario para la ejecución de los sistemas generales que el plan general incluya o adscriba al polígono en el que estén comprendidos los terrenos, así como ejecutar la urbanización únicamente de los incluidos en el polígono en las condiciones que determine el plan. </a:t>
            </a:r>
            <a:endParaRPr lang="es-ES_tradnl" sz="2000" dirty="0" smtClean="0"/>
          </a:p>
          <a:p>
            <a:pPr algn="just"/>
            <a:endParaRPr lang="es-ES_tradnl" sz="2000" dirty="0" smtClean="0"/>
          </a:p>
          <a:p>
            <a:pPr algn="just"/>
            <a:r>
              <a:rPr lang="es-ES_tradnl" sz="2000" dirty="0" smtClean="0"/>
              <a:t>El </a:t>
            </a:r>
            <a:r>
              <a:rPr lang="es-ES_tradnl" sz="2000" dirty="0"/>
              <a:t>deber de entregar a la Administración el suelo para dotaciones públicas relacionado con el reajuste de su proporción podrá sustituirse, en caso de imposibilidad física de materializarlo en el ámbito correspondiente, por la entrega de superficie edificada o edificabilidad no lucrativa en un complejo inmobiliario ubicado dentro del mismo.</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a:t>
            </a:r>
            <a:endParaRPr lang="es-ES_tradnl" dirty="0"/>
          </a:p>
        </p:txBody>
      </p:sp>
    </p:spTree>
    <p:extLst>
      <p:ext uri="{BB962C8B-B14F-4D97-AF65-F5344CB8AC3E}">
        <p14:creationId xmlns:p14="http://schemas.microsoft.com/office/powerpoint/2010/main" val="17685801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5135" y="1139518"/>
            <a:ext cx="7921932" cy="5632311"/>
          </a:xfrm>
          <a:prstGeom prst="rect">
            <a:avLst/>
          </a:prstGeom>
          <a:solidFill>
            <a:schemeClr val="bg1">
              <a:lumMod val="75000"/>
            </a:schemeClr>
          </a:solidFill>
        </p:spPr>
        <p:txBody>
          <a:bodyPr wrap="square" rtlCol="0">
            <a:spAutoFit/>
          </a:bodyPr>
          <a:lstStyle/>
          <a:p>
            <a:pPr algn="just"/>
            <a:r>
              <a:rPr lang="es-ES_tradnl" sz="2000" dirty="0"/>
              <a:t>El artículo 18 del RDL 7/2015 establece los deberes de los propietarios en la promoción de las actuaciones de transformación urbanística, y por tanto, en las de dotación</a:t>
            </a:r>
            <a:r>
              <a:rPr lang="es-ES_tradnl" sz="2000" dirty="0" smtClean="0"/>
              <a:t>.</a:t>
            </a:r>
          </a:p>
          <a:p>
            <a:pPr algn="just"/>
            <a:endParaRPr lang="es-ES_tradnl" sz="2000" dirty="0" smtClean="0"/>
          </a:p>
          <a:p>
            <a:pPr marL="457200" indent="-457200" algn="just">
              <a:buFont typeface="+mj-lt"/>
              <a:buAutoNum type="alphaLcPeriod" startAt="2"/>
            </a:pPr>
            <a:r>
              <a:rPr lang="es-ES_tradnl" sz="2000" dirty="0" smtClean="0"/>
              <a:t>Entregar </a:t>
            </a:r>
            <a:r>
              <a:rPr lang="es-ES_tradnl" sz="2000" dirty="0"/>
              <a:t>a la Administración competente, y con destino </a:t>
            </a:r>
            <a:r>
              <a:rPr lang="es-ES_tradnl" sz="2000" dirty="0" smtClean="0"/>
              <a:t>a patrimonio </a:t>
            </a:r>
            <a:r>
              <a:rPr lang="es-ES_tradnl" sz="2000" dirty="0"/>
              <a:t>público de suelo, el suelo libre de cargas </a:t>
            </a:r>
            <a:r>
              <a:rPr lang="es-ES_tradnl" sz="2000" dirty="0" smtClean="0"/>
              <a:t>de urbanización </a:t>
            </a:r>
            <a:r>
              <a:rPr lang="es-ES_tradnl" sz="2000" dirty="0"/>
              <a:t>correspondiente al porcentaje de la </a:t>
            </a:r>
            <a:r>
              <a:rPr lang="es-ES_tradnl" sz="2000" dirty="0" smtClean="0"/>
              <a:t>edificabilidad media </a:t>
            </a:r>
            <a:r>
              <a:rPr lang="es-ES_tradnl" sz="2000" dirty="0"/>
              <a:t>ponderada de la actuación, o del ámbito superior </a:t>
            </a:r>
            <a:r>
              <a:rPr lang="es-ES_tradnl" sz="2000" dirty="0" smtClean="0"/>
              <a:t>de referencia </a:t>
            </a:r>
            <a:r>
              <a:rPr lang="es-ES_tradnl" sz="2000" dirty="0"/>
              <a:t>en que ésta se incluya, que fije la </a:t>
            </a:r>
            <a:r>
              <a:rPr lang="es-ES_tradnl" sz="2000" dirty="0" smtClean="0"/>
              <a:t>legislación reguladora </a:t>
            </a:r>
            <a:r>
              <a:rPr lang="es-ES_tradnl" sz="2000" dirty="0"/>
              <a:t>de la ordenación territorial y urbanística</a:t>
            </a:r>
            <a:r>
              <a:rPr lang="es-ES_tradnl" sz="2000" dirty="0" smtClean="0"/>
              <a:t>.</a:t>
            </a:r>
          </a:p>
          <a:p>
            <a:pPr algn="just"/>
            <a:endParaRPr lang="es-ES_tradnl" sz="2000" dirty="0"/>
          </a:p>
          <a:p>
            <a:pPr algn="just"/>
            <a:r>
              <a:rPr lang="es-ES_tradnl" sz="2000" dirty="0"/>
              <a:t>En las actuaciones de dotación, este porcentaje se </a:t>
            </a:r>
            <a:r>
              <a:rPr lang="es-ES_tradnl" sz="2000" dirty="0" smtClean="0"/>
              <a:t>entenderá referido </a:t>
            </a:r>
            <a:r>
              <a:rPr lang="es-ES_tradnl" sz="2000" dirty="0"/>
              <a:t>al incremento de la edificabilidad media </a:t>
            </a:r>
            <a:r>
              <a:rPr lang="es-ES_tradnl" sz="2000" dirty="0" smtClean="0"/>
              <a:t>ponderada atribuida </a:t>
            </a:r>
            <a:r>
              <a:rPr lang="es-ES_tradnl" sz="2000" dirty="0"/>
              <a:t>a los terrenos incluidos en la actuación</a:t>
            </a:r>
            <a:r>
              <a:rPr lang="es-ES_tradnl" sz="2000" dirty="0" smtClean="0"/>
              <a:t>.</a:t>
            </a:r>
          </a:p>
          <a:p>
            <a:pPr algn="just"/>
            <a:endParaRPr lang="es-ES_tradnl" sz="2000" dirty="0"/>
          </a:p>
          <a:p>
            <a:pPr algn="just"/>
            <a:r>
              <a:rPr lang="es-ES_tradnl" sz="2000" dirty="0"/>
              <a:t>Con carácter general, el porcentaje a que se refieren </a:t>
            </a:r>
            <a:r>
              <a:rPr lang="es-ES_tradnl" sz="2000" dirty="0" smtClean="0"/>
              <a:t>los párrafos </a:t>
            </a:r>
            <a:r>
              <a:rPr lang="es-ES_tradnl" sz="2000" dirty="0"/>
              <a:t>anteriores no podrá ser inferior al cinco por ciento </a:t>
            </a:r>
            <a:r>
              <a:rPr lang="es-ES_tradnl" sz="2000" dirty="0" smtClean="0"/>
              <a:t>ni superior </a:t>
            </a:r>
            <a:r>
              <a:rPr lang="es-ES_tradnl" sz="2000" dirty="0"/>
              <a:t>al quince por ciento</a:t>
            </a:r>
            <a:r>
              <a:rPr lang="es-ES_tradnl" sz="2000"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RDL 7/2015 </a:t>
            </a:r>
            <a:endParaRPr lang="es-ES_tradnl" dirty="0"/>
          </a:p>
        </p:txBody>
      </p:sp>
    </p:spTree>
    <p:extLst>
      <p:ext uri="{BB962C8B-B14F-4D97-AF65-F5344CB8AC3E}">
        <p14:creationId xmlns:p14="http://schemas.microsoft.com/office/powerpoint/2010/main" val="2185743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5135" y="1139518"/>
            <a:ext cx="7921932" cy="4093428"/>
          </a:xfrm>
          <a:prstGeom prst="rect">
            <a:avLst/>
          </a:prstGeom>
          <a:solidFill>
            <a:schemeClr val="bg1">
              <a:lumMod val="75000"/>
            </a:schemeClr>
          </a:solidFill>
        </p:spPr>
        <p:txBody>
          <a:bodyPr wrap="square" rtlCol="0">
            <a:spAutoFit/>
          </a:bodyPr>
          <a:lstStyle/>
          <a:p>
            <a:pPr algn="just"/>
            <a:r>
              <a:rPr lang="es-ES_tradnl" sz="2000" dirty="0" smtClean="0"/>
              <a:t>La </a:t>
            </a:r>
            <a:r>
              <a:rPr lang="es-ES_tradnl" sz="2000" dirty="0"/>
              <a:t>legislación sobre ordenación territorial y urbanística </a:t>
            </a:r>
            <a:r>
              <a:rPr lang="es-ES_tradnl" sz="2000" dirty="0" smtClean="0"/>
              <a:t>podrá permitir </a:t>
            </a:r>
            <a:r>
              <a:rPr lang="es-ES_tradnl" sz="2000" dirty="0"/>
              <a:t>excepcionalmente reducir o incrementar </a:t>
            </a:r>
            <a:r>
              <a:rPr lang="es-ES_tradnl" sz="2000" dirty="0" smtClean="0"/>
              <a:t>este porcentaje </a:t>
            </a:r>
            <a:r>
              <a:rPr lang="es-ES_tradnl" sz="2000" dirty="0"/>
              <a:t>de forma proporcionada y motivada, hasta </a:t>
            </a:r>
            <a:r>
              <a:rPr lang="es-ES_tradnl" sz="2000" dirty="0" smtClean="0"/>
              <a:t>alcanzar un </a:t>
            </a:r>
            <a:r>
              <a:rPr lang="es-ES_tradnl" sz="2000" dirty="0"/>
              <a:t>máximo del veinte por ciento en el caso de su </a:t>
            </a:r>
            <a:r>
              <a:rPr lang="es-ES_tradnl" sz="2000" dirty="0" smtClean="0"/>
              <a:t>incremento, para </a:t>
            </a:r>
            <a:r>
              <a:rPr lang="es-ES_tradnl" sz="2000" dirty="0"/>
              <a:t>las actuaciones o los ámbitos en los que el valor de </a:t>
            </a:r>
            <a:r>
              <a:rPr lang="es-ES_tradnl" sz="2000" dirty="0" smtClean="0"/>
              <a:t>las parcelas </a:t>
            </a:r>
            <a:r>
              <a:rPr lang="es-ES_tradnl" sz="2000" dirty="0"/>
              <a:t>resultantes sea sensiblemente inferior o </a:t>
            </a:r>
            <a:r>
              <a:rPr lang="es-ES_tradnl" sz="2000" dirty="0" smtClean="0"/>
              <a:t>superior, respectivamente</a:t>
            </a:r>
            <a:r>
              <a:rPr lang="es-ES_tradnl" sz="2000" dirty="0"/>
              <a:t>, al medio en los restantes de su </a:t>
            </a:r>
            <a:r>
              <a:rPr lang="es-ES_tradnl" sz="2000" dirty="0" smtClean="0"/>
              <a:t>misma categoría </a:t>
            </a:r>
            <a:r>
              <a:rPr lang="es-ES_tradnl" sz="2000" dirty="0"/>
              <a:t>de suelo</a:t>
            </a:r>
            <a:r>
              <a:rPr lang="es-ES_tradnl" sz="2000" dirty="0" smtClean="0"/>
              <a:t>.</a:t>
            </a:r>
          </a:p>
          <a:p>
            <a:pPr algn="just"/>
            <a:endParaRPr lang="es-ES_tradnl" sz="2000" dirty="0"/>
          </a:p>
          <a:p>
            <a:pPr algn="just"/>
            <a:r>
              <a:rPr lang="es-ES_tradnl" sz="2000" dirty="0"/>
              <a:t>La legislación sobre ordenación territorial y urbanística </a:t>
            </a:r>
            <a:r>
              <a:rPr lang="es-ES_tradnl" sz="2000" dirty="0" smtClean="0"/>
              <a:t>podrá determinar </a:t>
            </a:r>
            <a:r>
              <a:rPr lang="es-ES_tradnl" sz="2000" dirty="0"/>
              <a:t>los casos y condiciones en que quepa sustituir </a:t>
            </a:r>
            <a:r>
              <a:rPr lang="es-ES_tradnl" sz="2000" dirty="0" smtClean="0"/>
              <a:t>la entrega </a:t>
            </a:r>
            <a:r>
              <a:rPr lang="es-ES_tradnl" sz="2000" dirty="0"/>
              <a:t>del suelo por otras formas de cumplimiento del </a:t>
            </a:r>
            <a:r>
              <a:rPr lang="es-ES_tradnl" sz="2000" dirty="0" smtClean="0"/>
              <a:t>deber, excepto </a:t>
            </a:r>
            <a:r>
              <a:rPr lang="es-ES_tradnl" sz="2000" dirty="0"/>
              <a:t>cuando pueda cumplirse con suelo destinado </a:t>
            </a:r>
            <a:r>
              <a:rPr lang="es-ES_tradnl" sz="2000" dirty="0" smtClean="0"/>
              <a:t>a vivienda </a:t>
            </a:r>
            <a:r>
              <a:rPr lang="es-ES_tradnl" sz="2000" dirty="0"/>
              <a:t>sometida a algún régimen de protección pública </a:t>
            </a:r>
            <a:r>
              <a:rPr lang="es-ES_tradnl" sz="2000" dirty="0" smtClean="0"/>
              <a:t>en virtud </a:t>
            </a:r>
            <a:r>
              <a:rPr lang="es-ES_tradnl" sz="2000" dirty="0"/>
              <a:t>de la reserva a que se refiere la letra b) del artículo </a:t>
            </a:r>
            <a:r>
              <a:rPr lang="es-ES_tradnl" sz="2000" dirty="0" smtClean="0"/>
              <a:t>20</a:t>
            </a:r>
            <a:r>
              <a:rPr lang="es-ES_tradnl" sz="2000" dirty="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RDL 7/2015 </a:t>
            </a:r>
            <a:endParaRPr lang="es-ES_tradnl" dirty="0"/>
          </a:p>
        </p:txBody>
      </p:sp>
    </p:spTree>
    <p:extLst>
      <p:ext uri="{BB962C8B-B14F-4D97-AF65-F5344CB8AC3E}">
        <p14:creationId xmlns:p14="http://schemas.microsoft.com/office/powerpoint/2010/main" val="8404188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17054" y="1885813"/>
            <a:ext cx="7921932" cy="4708981"/>
          </a:xfrm>
          <a:prstGeom prst="rect">
            <a:avLst/>
          </a:prstGeom>
          <a:solidFill>
            <a:schemeClr val="bg1">
              <a:lumMod val="75000"/>
            </a:schemeClr>
          </a:solidFill>
        </p:spPr>
        <p:txBody>
          <a:bodyPr wrap="square" rtlCol="0">
            <a:spAutoFit/>
          </a:bodyPr>
          <a:lstStyle/>
          <a:p>
            <a:pPr marL="457200" indent="-457200" algn="just">
              <a:buFont typeface="+mj-lt"/>
              <a:buAutoNum type="alphaLcParenR" startAt="3"/>
            </a:pPr>
            <a:r>
              <a:rPr lang="es-ES_tradnl" sz="2000" strike="sngStrike" dirty="0">
                <a:solidFill>
                  <a:srgbClr val="FF0000"/>
                </a:solidFill>
              </a:rPr>
              <a:t>Costear y, en su caso, ejecutar o completar las obras de urbanización del polígono, así como las conexiones con los sistemas generales existentes, en los plazos establecidos por el </a:t>
            </a:r>
            <a:r>
              <a:rPr lang="es-ES_tradnl" sz="2000" strike="sngStrike" dirty="0" smtClean="0">
                <a:solidFill>
                  <a:srgbClr val="FF0000"/>
                </a:solidFill>
              </a:rPr>
              <a:t>planeamiento. </a:t>
            </a:r>
            <a:endParaRPr lang="es-ES_tradnl" sz="2000" strike="sngStrike" dirty="0">
              <a:solidFill>
                <a:srgbClr val="FF0000"/>
              </a:solidFill>
            </a:endParaRPr>
          </a:p>
          <a:p>
            <a:pPr marL="457200" indent="-457200" algn="just">
              <a:buFont typeface="+mj-lt"/>
              <a:buAutoNum type="alphaLcParenR" startAt="3"/>
            </a:pPr>
            <a:r>
              <a:rPr lang="es-ES_tradnl" sz="2000" dirty="0"/>
              <a:t>Ceder obligatoria, gratuitamente y libre de cargas al ayuntamiento el suelo correspondiente al 10 % del aprovechamiento tipo del área de reparto. La Administración no tendrá que contribuir a las cargas de urbanización correspondientes de esos terrenos, que habrán de ser asumidas por los propietarios.</a:t>
            </a:r>
          </a:p>
          <a:p>
            <a:pPr marL="457200" indent="-457200" algn="just">
              <a:buFont typeface="+mj-lt"/>
              <a:buAutoNum type="alphaLcParenR" startAt="3"/>
            </a:pPr>
            <a:r>
              <a:rPr lang="es-ES_tradnl" sz="2000" strike="sngStrike" dirty="0" smtClean="0">
                <a:solidFill>
                  <a:srgbClr val="FF0000"/>
                </a:solidFill>
              </a:rPr>
              <a:t>Garantizar </a:t>
            </a:r>
            <a:r>
              <a:rPr lang="es-ES_tradnl" sz="2000" strike="sngStrike" dirty="0">
                <a:solidFill>
                  <a:srgbClr val="FF0000"/>
                </a:solidFill>
              </a:rPr>
              <a:t>el realojo de los ocupantes legales que se precise desalojar de inmuebles ubicados en el área de la actuación y que constituyan su residencia habitual, así como el retorno cuando tengan derecho al mismo, en los términos establecidos en la legislación </a:t>
            </a:r>
            <a:r>
              <a:rPr lang="es-ES_tradnl" sz="2000" strike="sngStrike" dirty="0" smtClean="0">
                <a:solidFill>
                  <a:srgbClr val="FF0000"/>
                </a:solidFill>
              </a:rPr>
              <a:t>vigente.</a:t>
            </a:r>
          </a:p>
          <a:p>
            <a:pPr marL="457200" indent="-457200" algn="just">
              <a:buFont typeface="+mj-lt"/>
              <a:buAutoNum type="alphaLcParenR" startAt="3"/>
            </a:pPr>
            <a:r>
              <a:rPr lang="es-ES_tradnl" sz="2000" dirty="0" smtClean="0"/>
              <a:t>Proceder </a:t>
            </a:r>
            <a:r>
              <a:rPr lang="es-ES_tradnl" sz="2000" dirty="0"/>
              <a:t>a la distribución equitativa de los beneficios y cargas del planeamiento con anterioridad al inicio de su ejecución </a:t>
            </a:r>
            <a:r>
              <a:rPr lang="es-ES_tradnl" sz="2000" dirty="0" smtClean="0"/>
              <a:t>material.</a:t>
            </a:r>
          </a:p>
          <a:p>
            <a:pPr marL="457200" indent="-457200" algn="just">
              <a:buFont typeface="+mj-lt"/>
              <a:buAutoNum type="alphaLcParenR" startAt="3"/>
            </a:pPr>
            <a:r>
              <a:rPr lang="es-ES_tradnl" sz="2000" dirty="0" smtClean="0"/>
              <a:t>Edificar </a:t>
            </a:r>
            <a:r>
              <a:rPr lang="es-ES_tradnl" sz="2000" dirty="0"/>
              <a:t>los solares en el plazo establecido</a:t>
            </a:r>
            <a:r>
              <a:rPr lang="es-ES_tradnl" sz="2000" dirty="0" smtClean="0"/>
              <a:t>.</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 </a:t>
            </a:r>
            <a:endParaRPr lang="es-ES_tradnl" dirty="0"/>
          </a:p>
        </p:txBody>
      </p:sp>
    </p:spTree>
    <p:extLst>
      <p:ext uri="{BB962C8B-B14F-4D97-AF65-F5344CB8AC3E}">
        <p14:creationId xmlns:p14="http://schemas.microsoft.com/office/powerpoint/2010/main" val="13053696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5135" y="1139518"/>
            <a:ext cx="7921932" cy="2862322"/>
          </a:xfrm>
          <a:prstGeom prst="rect">
            <a:avLst/>
          </a:prstGeom>
          <a:solidFill>
            <a:schemeClr val="bg1">
              <a:lumMod val="75000"/>
            </a:schemeClr>
          </a:solidFill>
        </p:spPr>
        <p:txBody>
          <a:bodyPr wrap="square" rtlCol="0">
            <a:spAutoFit/>
          </a:bodyPr>
          <a:lstStyle/>
          <a:p>
            <a:pPr algn="just"/>
            <a:r>
              <a:rPr lang="es-ES_tradnl" sz="2000" dirty="0"/>
              <a:t>Llama especialmente la atención que la legislación autonómica no haya incluido entre los deberes de los propietarios de suelo urbano el deber de rehabilitar, regenerar y </a:t>
            </a:r>
            <a:r>
              <a:rPr lang="es-ES_tradnl" sz="2000" dirty="0" smtClean="0"/>
              <a:t>renovar en consonancia con las recomendaciones tanto del estado español como de la uni</a:t>
            </a:r>
            <a:r>
              <a:rPr lang="es-ES_tradnl" sz="2000" dirty="0" smtClean="0"/>
              <a:t>ón europea</a:t>
            </a:r>
            <a:r>
              <a:rPr lang="es-ES_tradnl" sz="2000" dirty="0" smtClean="0"/>
              <a:t>. </a:t>
            </a:r>
            <a:r>
              <a:rPr lang="es-ES_tradnl" sz="2000" dirty="0"/>
              <a:t>Los propietarios siguen sujetos a </a:t>
            </a:r>
            <a:r>
              <a:rPr lang="es-ES_tradnl" sz="2000" dirty="0" smtClean="0"/>
              <a:t>las  “tradicionales” obligaciones </a:t>
            </a:r>
            <a:r>
              <a:rPr lang="es-ES_tradnl" sz="2000" dirty="0"/>
              <a:t>de costear y ejecutar las obras de urbanización </a:t>
            </a:r>
            <a:r>
              <a:rPr lang="es-ES_tradnl" sz="2000" dirty="0" smtClean="0"/>
              <a:t>as</a:t>
            </a:r>
            <a:r>
              <a:rPr lang="es-ES_tradnl" sz="2000" dirty="0" smtClean="0"/>
              <a:t>í como</a:t>
            </a:r>
            <a:r>
              <a:rPr lang="es-ES_tradnl" sz="2000" dirty="0" smtClean="0"/>
              <a:t> </a:t>
            </a:r>
            <a:r>
              <a:rPr lang="es-ES_tradnl" sz="2000" dirty="0"/>
              <a:t>al de </a:t>
            </a:r>
            <a:r>
              <a:rPr lang="es-ES_tradnl" sz="2000" dirty="0" smtClean="0"/>
              <a:t>edificar. </a:t>
            </a:r>
          </a:p>
          <a:p>
            <a:pPr algn="just"/>
            <a:endParaRPr lang="es-ES_tradnl" sz="2000" dirty="0"/>
          </a:p>
          <a:p>
            <a:pPr algn="just"/>
            <a:r>
              <a:rPr lang="es-ES_tradnl" sz="2000" dirty="0" smtClean="0"/>
              <a:t>Habrá </a:t>
            </a:r>
            <a:r>
              <a:rPr lang="es-ES_tradnl" sz="2000" dirty="0"/>
              <a:t>que </a:t>
            </a:r>
            <a:r>
              <a:rPr lang="es-ES_tradnl" sz="2000" dirty="0" smtClean="0"/>
              <a:t>seguir entendiendo </a:t>
            </a:r>
            <a:r>
              <a:rPr lang="es-ES_tradnl" sz="2000" dirty="0"/>
              <a:t>entonces que </a:t>
            </a:r>
            <a:r>
              <a:rPr lang="es-ES_tradnl" sz="2000" dirty="0" smtClean="0"/>
              <a:t> su obligaci</a:t>
            </a:r>
            <a:r>
              <a:rPr lang="es-ES_tradnl" sz="2000" dirty="0" smtClean="0"/>
              <a:t>ón </a:t>
            </a:r>
            <a:r>
              <a:rPr lang="es-ES_tradnl" sz="2000" dirty="0" smtClean="0"/>
              <a:t>forma </a:t>
            </a:r>
            <a:r>
              <a:rPr lang="es-ES_tradnl" sz="2000" dirty="0"/>
              <a:t>parte del deber de conservación.</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7" name="Imagen 6"/>
          <p:cNvPicPr>
            <a:picLocks noChangeAspect="1"/>
          </p:cNvPicPr>
          <p:nvPr/>
        </p:nvPicPr>
        <p:blipFill rotWithShape="1">
          <a:blip r:embed="rId5"/>
          <a:srcRect t="11341" r="-513" b="11340"/>
          <a:stretch/>
        </p:blipFill>
        <p:spPr>
          <a:xfrm>
            <a:off x="971599" y="5066180"/>
            <a:ext cx="8142015" cy="1642687"/>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 </a:t>
            </a:r>
            <a:endParaRPr lang="es-ES_tradnl" dirty="0"/>
          </a:p>
        </p:txBody>
      </p:sp>
    </p:spTree>
    <p:extLst>
      <p:ext uri="{BB962C8B-B14F-4D97-AF65-F5344CB8AC3E}">
        <p14:creationId xmlns:p14="http://schemas.microsoft.com/office/powerpoint/2010/main" val="20088043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5135" y="1139518"/>
            <a:ext cx="7921932" cy="5632311"/>
          </a:xfrm>
          <a:prstGeom prst="rect">
            <a:avLst/>
          </a:prstGeom>
          <a:solidFill>
            <a:schemeClr val="bg1">
              <a:lumMod val="75000"/>
            </a:schemeClr>
          </a:solidFill>
        </p:spPr>
        <p:txBody>
          <a:bodyPr wrap="square" rtlCol="0">
            <a:spAutoFit/>
          </a:bodyPr>
          <a:lstStyle/>
          <a:p>
            <a:pPr marL="457200" indent="-457200" algn="just">
              <a:buFont typeface="+mj-lt"/>
              <a:buAutoNum type="alphaLcParenR" startAt="4"/>
            </a:pPr>
            <a:r>
              <a:rPr lang="es-ES_tradnl" sz="2000" dirty="0" smtClean="0"/>
              <a:t>Ceder obligatoria, gratuitamente y libre de cargas al ayuntamiento el suelo correspondiente al 10 % del aprovechamiento tipo del área de reparto. La Administración no tendrá que contribuir a las cargas de urbanización correspondientes de esos terrenos, que habrán de ser asumidas por los propietarios.</a:t>
            </a:r>
          </a:p>
          <a:p>
            <a:pPr marL="457200" indent="-457200" algn="just">
              <a:buFont typeface="+mj-lt"/>
              <a:buAutoNum type="alphaLcParenR" startAt="6"/>
            </a:pPr>
            <a:r>
              <a:rPr lang="es-ES_tradnl" sz="2000" dirty="0"/>
              <a:t>Proceder a la distribución equitativa de los beneficios y cargas del planeamiento con anterioridad al inicio de su ejecución material.</a:t>
            </a:r>
          </a:p>
          <a:p>
            <a:pPr algn="just"/>
            <a:endParaRPr lang="es-ES_tradnl" sz="2000" dirty="0"/>
          </a:p>
          <a:p>
            <a:pPr algn="just"/>
            <a:r>
              <a:rPr lang="es-ES_tradnl" sz="2000" dirty="0"/>
              <a:t>El deber de cesión al ayuntamiento obligatoria, gratuitamente y sin cargas del suelo correspondiente al </a:t>
            </a:r>
            <a:r>
              <a:rPr lang="es-ES_tradnl" sz="2000" b="1" dirty="0"/>
              <a:t>aprovechamiento</a:t>
            </a:r>
            <a:r>
              <a:rPr lang="es-ES_tradnl" sz="2000" dirty="0"/>
              <a:t> urbanístico que le </a:t>
            </a:r>
            <a:r>
              <a:rPr lang="es-ES_tradnl" sz="2000" dirty="0" smtClean="0"/>
              <a:t>corresponda, </a:t>
            </a:r>
            <a:r>
              <a:rPr lang="es-ES_tradnl" sz="2000" dirty="0"/>
              <a:t>se determinará atendiendo sólo al incremento de edificabilidad media ponderada que, en su caso, resulte de la modificación del instrumento urbanístico, pudiendo cumplirse, en su caso, mediante la sustitución de la entrega de suelo por su valor en metálico, con la finalidad de costear la parte de financiación pública que pudiese estar prevista en la propia actuación, o integrarse en el patrimonio público del suelo, con destino preferente a actuaciones de rehabilitación o de regeneración y renovación urbanas.</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 </a:t>
            </a:r>
            <a:endParaRPr lang="es-ES_tradnl" dirty="0"/>
          </a:p>
        </p:txBody>
      </p:sp>
    </p:spTree>
    <p:extLst>
      <p:ext uri="{BB962C8B-B14F-4D97-AF65-F5344CB8AC3E}">
        <p14:creationId xmlns:p14="http://schemas.microsoft.com/office/powerpoint/2010/main" val="12011454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35135" y="1139518"/>
            <a:ext cx="7921932" cy="3785652"/>
          </a:xfrm>
          <a:prstGeom prst="rect">
            <a:avLst/>
          </a:prstGeom>
          <a:solidFill>
            <a:schemeClr val="bg1">
              <a:lumMod val="75000"/>
            </a:schemeClr>
          </a:solidFill>
        </p:spPr>
        <p:txBody>
          <a:bodyPr wrap="square" rtlCol="0">
            <a:spAutoFit/>
          </a:bodyPr>
          <a:lstStyle/>
          <a:p>
            <a:pPr algn="just"/>
            <a:r>
              <a:rPr lang="es-ES_tradnl" sz="2000" dirty="0"/>
              <a:t>Con independencia de lo establecido en los apartados anteriores, con carácter excepcional y siempre que se justifique adecuadamente que no cabe ninguna otra solución técnica o económicamente viable, los instrumentos de ordenación urbanística podrán eximir del cumplimiento de los deberes de nuevas entregas de suelo que les correspondieran a actuaciones sobre zonas con un alto grado de degradación e inexistencia material de suelos disponibles en su entorno inmediato.</a:t>
            </a:r>
          </a:p>
          <a:p>
            <a:pPr algn="just"/>
            <a:endParaRPr lang="es-ES_tradnl" sz="2000" dirty="0" smtClean="0"/>
          </a:p>
          <a:p>
            <a:pPr algn="just"/>
            <a:r>
              <a:rPr lang="es-ES_tradnl" sz="2000" dirty="0" smtClean="0"/>
              <a:t>La </a:t>
            </a:r>
            <a:r>
              <a:rPr lang="es-ES_tradnl" sz="2000" dirty="0"/>
              <a:t>misma regla podrá aplicarse </a:t>
            </a:r>
            <a:r>
              <a:rPr lang="es-ES_tradnl" sz="2000" b="1" dirty="0"/>
              <a:t>a los incrementos de la densidad </a:t>
            </a:r>
            <a:r>
              <a:rPr lang="es-ES_tradnl" sz="2000" dirty="0"/>
              <a:t>o edificabilidad que fueran precisos para sustituir la infravivienda por vivienda que reúna los requisitos legalmente exigibles, con destino al realojo y al retorno que exija la correspondiente actuación.</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11" name="Imagen 10"/>
          <p:cNvPicPr>
            <a:picLocks noChangeAspect="1"/>
          </p:cNvPicPr>
          <p:nvPr/>
        </p:nvPicPr>
        <p:blipFill>
          <a:blip r:embed="rId5"/>
          <a:stretch>
            <a:fillRect/>
          </a:stretch>
        </p:blipFill>
        <p:spPr>
          <a:xfrm>
            <a:off x="1043608" y="5609502"/>
            <a:ext cx="8012648" cy="985292"/>
          </a:xfrm>
          <a:prstGeom prst="rect">
            <a:avLst/>
          </a:prstGeom>
        </p:spPr>
      </p:pic>
      <p:sp>
        <p:nvSpPr>
          <p:cNvPr id="12" name="CuadroTexto 11"/>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 </a:t>
            </a:r>
            <a:endParaRPr lang="es-ES_tradnl" dirty="0"/>
          </a:p>
        </p:txBody>
      </p:sp>
    </p:spTree>
    <p:extLst>
      <p:ext uri="{BB962C8B-B14F-4D97-AF65-F5344CB8AC3E}">
        <p14:creationId xmlns:p14="http://schemas.microsoft.com/office/powerpoint/2010/main" val="10035189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4827" y="870748"/>
            <a:ext cx="7921932" cy="5940088"/>
          </a:xfrm>
          <a:prstGeom prst="rect">
            <a:avLst/>
          </a:prstGeom>
          <a:solidFill>
            <a:schemeClr val="bg1">
              <a:lumMod val="75000"/>
            </a:schemeClr>
          </a:solidFill>
        </p:spPr>
        <p:txBody>
          <a:bodyPr wrap="square" rtlCol="0">
            <a:spAutoFit/>
          </a:bodyPr>
          <a:lstStyle/>
          <a:p>
            <a:pPr algn="just"/>
            <a:r>
              <a:rPr lang="es-ES_tradnl" sz="1900" dirty="0" smtClean="0"/>
              <a:t>Como hemos visto para el caso de la cesión de suelos dotacionales la ley gallega contempla tres posibilidades</a:t>
            </a:r>
            <a:r>
              <a:rPr lang="es-ES_tradnl" sz="1900" dirty="0" smtClean="0"/>
              <a:t>:</a:t>
            </a:r>
          </a:p>
          <a:p>
            <a:pPr algn="just"/>
            <a:endParaRPr lang="es-ES_tradnl" sz="1900" dirty="0"/>
          </a:p>
          <a:p>
            <a:pPr marL="457200" indent="-457200" algn="just">
              <a:buFont typeface="+mj-lt"/>
              <a:buAutoNum type="arabicPeriod"/>
            </a:pPr>
            <a:r>
              <a:rPr lang="es-ES_tradnl" sz="1900" dirty="0" smtClean="0"/>
              <a:t>Cesión del suelo destinado a dotaciones</a:t>
            </a:r>
          </a:p>
          <a:p>
            <a:pPr marL="457200" indent="-457200" algn="just">
              <a:buFont typeface="+mj-lt"/>
              <a:buAutoNum type="arabicPeriod"/>
            </a:pPr>
            <a:r>
              <a:rPr lang="es-ES_tradnl" sz="1900" dirty="0" smtClean="0"/>
              <a:t>Entrega </a:t>
            </a:r>
            <a:r>
              <a:rPr lang="es-ES_tradnl" sz="1900" dirty="0"/>
              <a:t>de superficie edificada o edificabilidad no lucrativa en un complejo </a:t>
            </a:r>
            <a:r>
              <a:rPr lang="es-ES_tradnl" sz="1900" dirty="0" smtClean="0"/>
              <a:t>inmobiliario</a:t>
            </a:r>
          </a:p>
          <a:p>
            <a:pPr marL="457200" indent="-457200" algn="just">
              <a:buFont typeface="+mj-lt"/>
              <a:buAutoNum type="arabicPeriod"/>
            </a:pPr>
            <a:r>
              <a:rPr lang="es-ES_tradnl" sz="1900" dirty="0" smtClean="0"/>
              <a:t>Exención </a:t>
            </a:r>
            <a:r>
              <a:rPr lang="es-ES_tradnl" sz="1900" dirty="0"/>
              <a:t>del cumplimiento de los deberes de nuevas entregas de </a:t>
            </a:r>
            <a:r>
              <a:rPr lang="es-ES_tradnl" sz="1900" dirty="0" smtClean="0"/>
              <a:t>suelo</a:t>
            </a:r>
          </a:p>
          <a:p>
            <a:pPr algn="just"/>
            <a:endParaRPr lang="es-ES_tradnl" sz="1900" dirty="0" smtClean="0"/>
          </a:p>
          <a:p>
            <a:pPr algn="just"/>
            <a:r>
              <a:rPr lang="es-ES_tradnl" sz="1900" dirty="0" smtClean="0"/>
              <a:t>En </a:t>
            </a:r>
            <a:r>
              <a:rPr lang="es-ES_tradnl" sz="1900" dirty="0"/>
              <a:t>el caso de optar por la posibilidad de entrega de superficie edificada en un complejo inmobiliario habría que valorar el suelo </a:t>
            </a:r>
            <a:r>
              <a:rPr lang="es-ES_tradnl" sz="1900" dirty="0" smtClean="0"/>
              <a:t>dotacional a entregar. </a:t>
            </a:r>
            <a:endParaRPr lang="es-ES_tradnl" sz="1900" dirty="0"/>
          </a:p>
          <a:p>
            <a:pPr algn="just"/>
            <a:endParaRPr lang="es-ES_tradnl" sz="1900" dirty="0"/>
          </a:p>
          <a:p>
            <a:pPr algn="just"/>
            <a:r>
              <a:rPr lang="es-ES_tradnl" sz="1900" dirty="0"/>
              <a:t>Para ello resulta necesario disponer de un aprovechamiento “virtual” sobre el que aplicar el valor de repercusión del suelo correspondiente al uso mayoritario de la </a:t>
            </a:r>
            <a:r>
              <a:rPr lang="es-ES_tradnl" sz="1900" dirty="0" smtClean="0"/>
              <a:t>manzana o equivalente.</a:t>
            </a:r>
            <a:endParaRPr lang="es-ES_tradnl" sz="1900" dirty="0"/>
          </a:p>
          <a:p>
            <a:pPr algn="just"/>
            <a:endParaRPr lang="es-ES_tradnl" sz="1900" dirty="0"/>
          </a:p>
          <a:p>
            <a:pPr algn="just"/>
            <a:r>
              <a:rPr lang="es-ES_tradnl" sz="1900" dirty="0"/>
              <a:t>Para ello, </a:t>
            </a:r>
            <a:r>
              <a:rPr lang="es-ES_tradnl" sz="1900" dirty="0" smtClean="0"/>
              <a:t>habr</a:t>
            </a:r>
            <a:r>
              <a:rPr lang="es-ES_tradnl" sz="1900" dirty="0" smtClean="0"/>
              <a:t>á</a:t>
            </a:r>
            <a:r>
              <a:rPr lang="es-ES_tradnl" sz="1900" dirty="0" smtClean="0"/>
              <a:t> </a:t>
            </a:r>
            <a:r>
              <a:rPr lang="es-ES_tradnl" sz="1900" dirty="0"/>
              <a:t>que acudir a la Ley de Suelo estatal, que define que “si los terrenos no tienen asignada edificabilidad o uso privado por la ordenación urbanística, se le atribuirá la edificabilidad media y el uso mayoritario en el ámbito espacial homogéneo en que por usos y tipologías la ordenación urbanística los haya incluido</a:t>
            </a:r>
            <a:r>
              <a:rPr lang="es-ES_tradnl" sz="1900" dirty="0" smtClean="0"/>
              <a:t>”.</a:t>
            </a:r>
            <a:endParaRPr lang="es-ES_tradnl" sz="19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646331"/>
          </a:xfrm>
          <a:prstGeom prst="rect">
            <a:avLst/>
          </a:prstGeom>
          <a:noFill/>
        </p:spPr>
        <p:txBody>
          <a:bodyPr wrap="square" rtlCol="0">
            <a:spAutoFit/>
          </a:bodyPr>
          <a:lstStyle/>
          <a:p>
            <a:r>
              <a:rPr lang="es-ES_tradnl" dirty="0" smtClean="0"/>
              <a:t>DEBERES ACTUACIONES </a:t>
            </a:r>
            <a:r>
              <a:rPr lang="es-ES_tradnl" dirty="0" smtClean="0"/>
              <a:t>DE </a:t>
            </a:r>
            <a:r>
              <a:rPr lang="es-ES_tradnl" dirty="0"/>
              <a:t>DOTACIÓN </a:t>
            </a:r>
            <a:r>
              <a:rPr lang="es-ES_tradnl" dirty="0" smtClean="0"/>
              <a:t>LSG </a:t>
            </a:r>
            <a:endParaRPr lang="es-ES_tradnl" dirty="0"/>
          </a:p>
        </p:txBody>
      </p:sp>
    </p:spTree>
    <p:extLst>
      <p:ext uri="{BB962C8B-B14F-4D97-AF65-F5344CB8AC3E}">
        <p14:creationId xmlns:p14="http://schemas.microsoft.com/office/powerpoint/2010/main" val="206337336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3275857" y="1139518"/>
            <a:ext cx="5781210" cy="5016758"/>
          </a:xfrm>
          <a:prstGeom prst="rect">
            <a:avLst/>
          </a:prstGeom>
          <a:solidFill>
            <a:schemeClr val="bg1">
              <a:lumMod val="75000"/>
            </a:schemeClr>
          </a:solidFill>
        </p:spPr>
        <p:txBody>
          <a:bodyPr wrap="square" rtlCol="0">
            <a:spAutoFit/>
          </a:bodyPr>
          <a:lstStyle/>
          <a:p>
            <a:pPr algn="just"/>
            <a:r>
              <a:rPr lang="es-ES_tradnl" sz="2000" dirty="0" smtClean="0"/>
              <a:t>Pero pasemos a </a:t>
            </a:r>
            <a:r>
              <a:rPr lang="es-ES_tradnl" sz="2000" dirty="0" smtClean="0"/>
              <a:t>la realidad ¿que </a:t>
            </a:r>
            <a:r>
              <a:rPr lang="es-ES_tradnl" sz="2000" dirty="0" smtClean="0"/>
              <a:t>ocurriría si </a:t>
            </a:r>
            <a:r>
              <a:rPr lang="es-ES_tradnl" sz="2000" dirty="0"/>
              <a:t>un propietario desea </a:t>
            </a:r>
            <a:r>
              <a:rPr lang="es-ES_tradnl" sz="2000" dirty="0" err="1"/>
              <a:t>patrimonializar</a:t>
            </a:r>
            <a:r>
              <a:rPr lang="es-ES_tradnl" sz="2000" dirty="0"/>
              <a:t> el eventual aprovechamiento adicional que el plan le hubiera atribuido en relación al ya </a:t>
            </a:r>
            <a:r>
              <a:rPr lang="es-ES_tradnl" sz="2000" dirty="0" err="1" smtClean="0"/>
              <a:t>patrimonializado</a:t>
            </a:r>
            <a:r>
              <a:rPr lang="es-ES_tradnl" sz="2000" dirty="0" smtClean="0"/>
              <a:t>?</a:t>
            </a:r>
          </a:p>
          <a:p>
            <a:pPr algn="just"/>
            <a:endParaRPr lang="es-ES_tradnl" sz="2000" dirty="0"/>
          </a:p>
          <a:p>
            <a:pPr algn="just"/>
            <a:r>
              <a:rPr lang="es-ES_tradnl" sz="2000" dirty="0" smtClean="0"/>
              <a:t>¿Deberá </a:t>
            </a:r>
            <a:r>
              <a:rPr lang="es-ES_tradnl" sz="2000" dirty="0"/>
              <a:t>asumir, previa o simultáneamente a la obtención de la preceptiva licencia, la </a:t>
            </a:r>
            <a:r>
              <a:rPr lang="es-ES_tradnl" sz="2000" dirty="0" smtClean="0"/>
              <a:t>cuota </a:t>
            </a:r>
            <a:r>
              <a:rPr lang="es-ES_tradnl" sz="2000" dirty="0"/>
              <a:t>de cesión de suelo dotacional </a:t>
            </a:r>
            <a:r>
              <a:rPr lang="es-ES_tradnl" sz="2000" dirty="0" smtClean="0"/>
              <a:t>relacionado </a:t>
            </a:r>
            <a:r>
              <a:rPr lang="es-ES_tradnl" sz="2000" dirty="0"/>
              <a:t>con el reajuste de su proporción </a:t>
            </a:r>
            <a:r>
              <a:rPr lang="es-ES_tradnl" sz="2000" dirty="0" smtClean="0"/>
              <a:t>?</a:t>
            </a:r>
            <a:endParaRPr lang="es-ES_tradnl" sz="2000" dirty="0" smtClean="0"/>
          </a:p>
          <a:p>
            <a:pPr algn="just"/>
            <a:endParaRPr lang="es-ES_tradnl" sz="2000" dirty="0"/>
          </a:p>
          <a:p>
            <a:pPr algn="just"/>
            <a:r>
              <a:rPr lang="es-ES_tradnl" sz="2000" dirty="0"/>
              <a:t>Asimismo, </a:t>
            </a:r>
            <a:r>
              <a:rPr lang="es-ES_tradnl" sz="2000" dirty="0" smtClean="0"/>
              <a:t>¿el </a:t>
            </a:r>
            <a:r>
              <a:rPr lang="es-ES_tradnl" sz="2000" dirty="0"/>
              <a:t>mandato constitucional de participación pública de la comunidad en las plusvalías generadas por la acción </a:t>
            </a:r>
            <a:r>
              <a:rPr lang="es-ES_tradnl" sz="2000" dirty="0" err="1" smtClean="0"/>
              <a:t>urbanistica</a:t>
            </a:r>
            <a:r>
              <a:rPr lang="es-ES_tradnl" sz="2000" dirty="0" smtClean="0"/>
              <a:t>, </a:t>
            </a:r>
            <a:r>
              <a:rPr lang="es-ES_tradnl" sz="2000" dirty="0"/>
              <a:t>comporta que del incremento de aprovechamiento </a:t>
            </a:r>
            <a:r>
              <a:rPr lang="es-ES_tradnl" sz="2000" dirty="0" smtClean="0"/>
              <a:t>atribuido, el </a:t>
            </a:r>
            <a:r>
              <a:rPr lang="es-ES_tradnl" sz="2000" dirty="0"/>
              <a:t>porcentaje </a:t>
            </a:r>
            <a:r>
              <a:rPr lang="es-ES_tradnl" sz="2000" dirty="0" smtClean="0"/>
              <a:t>del 10% corresponde a la administración </a:t>
            </a:r>
            <a:r>
              <a:rPr lang="es-ES_tradnl" sz="2000" dirty="0" smtClean="0"/>
              <a:t>actuante?</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sp>
        <p:nvSpPr>
          <p:cNvPr id="9" name="CuadroTexto 8"/>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11" name="Imagen 10"/>
          <p:cNvPicPr>
            <a:picLocks noChangeAspect="1"/>
          </p:cNvPicPr>
          <p:nvPr/>
        </p:nvPicPr>
        <p:blipFill>
          <a:blip r:embed="rId5">
            <a:duotone>
              <a:schemeClr val="accent6">
                <a:shade val="45000"/>
                <a:satMod val="135000"/>
              </a:schemeClr>
              <a:prstClr val="white"/>
            </a:duotone>
            <a:extLst>
              <a:ext uri="{BEBA8EAE-BF5A-486C-A8C5-ECC9F3942E4B}">
                <a14:imgProps xmlns:a14="http://schemas.microsoft.com/office/drawing/2010/main">
                  <a14:imgLayer r:embed="rId6">
                    <a14:imgEffect>
                      <a14:backgroundRemoval t="0" b="100000" l="4167" r="92361">
                        <a14:foregroundMark x1="43750" y1="22569" x2="43750" y2="22569"/>
                        <a14:foregroundMark x1="40625" y1="30903" x2="40625" y2="30903"/>
                        <a14:foregroundMark x1="33333" y1="33681" x2="33333" y2="33681"/>
                        <a14:foregroundMark x1="28819" y1="15625" x2="28819" y2="15625"/>
                        <a14:foregroundMark x1="56597" y1="23958" x2="56597" y2="23958"/>
                        <a14:foregroundMark x1="56944" y1="9722" x2="56944" y2="9722"/>
                        <a14:foregroundMark x1="63889" y1="31944" x2="63889" y2="31944"/>
                        <a14:foregroundMark x1="66667" y1="25694" x2="66667" y2="25694"/>
                      </a14:backgroundRemoval>
                    </a14:imgEffect>
                  </a14:imgLayer>
                </a14:imgProps>
              </a:ext>
            </a:extLst>
          </a:blip>
          <a:stretch>
            <a:fillRect/>
          </a:stretch>
        </p:blipFill>
        <p:spPr>
          <a:xfrm>
            <a:off x="755576" y="2060848"/>
            <a:ext cx="3061702" cy="3061702"/>
          </a:xfrm>
          <a:prstGeom prst="rect">
            <a:avLst/>
          </a:prstGeom>
        </p:spPr>
      </p:pic>
    </p:spTree>
    <p:extLst>
      <p:ext uri="{BB962C8B-B14F-4D97-AF65-F5344CB8AC3E}">
        <p14:creationId xmlns:p14="http://schemas.microsoft.com/office/powerpoint/2010/main" val="8679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5990" y="1365133"/>
            <a:ext cx="7921932" cy="5324535"/>
          </a:xfrm>
          <a:prstGeom prst="rect">
            <a:avLst/>
          </a:prstGeom>
          <a:solidFill>
            <a:schemeClr val="bg1">
              <a:lumMod val="75000"/>
            </a:schemeClr>
          </a:solidFill>
        </p:spPr>
        <p:txBody>
          <a:bodyPr wrap="square" rtlCol="0">
            <a:spAutoFit/>
          </a:bodyPr>
          <a:lstStyle/>
          <a:p>
            <a:pPr algn="just"/>
            <a:r>
              <a:rPr lang="es-ES_tradnl" sz="2000" dirty="0" smtClean="0"/>
              <a:t>Para </a:t>
            </a:r>
            <a:r>
              <a:rPr lang="es-ES_tradnl" sz="2000" dirty="0"/>
              <a:t>que podamos </a:t>
            </a:r>
            <a:r>
              <a:rPr lang="es-ES_tradnl" sz="2000" dirty="0" smtClean="0"/>
              <a:t>hablar de </a:t>
            </a:r>
            <a:r>
              <a:rPr lang="es-ES_tradnl" sz="2000" dirty="0"/>
              <a:t>actuación de dotación deben confluir</a:t>
            </a:r>
            <a:r>
              <a:rPr lang="es-ES_tradnl" sz="2000" dirty="0" smtClean="0"/>
              <a:t>:</a:t>
            </a:r>
          </a:p>
          <a:p>
            <a:pPr algn="just"/>
            <a:endParaRPr lang="es-ES_tradnl" sz="2000" dirty="0"/>
          </a:p>
          <a:p>
            <a:pPr algn="just"/>
            <a:r>
              <a:rPr lang="es-ES_tradnl" sz="2000" dirty="0"/>
              <a:t>• Un cambio de ordenación en parcela o parcelas de suelo urbano </a:t>
            </a:r>
            <a:r>
              <a:rPr lang="es-ES_tradnl" sz="2000" dirty="0" smtClean="0"/>
              <a:t>consistente </a:t>
            </a:r>
            <a:r>
              <a:rPr lang="es-ES_tradnl" sz="2000" dirty="0"/>
              <a:t>en dotar a la parcela o </a:t>
            </a:r>
            <a:r>
              <a:rPr lang="es-ES_tradnl" sz="2000" dirty="0" smtClean="0"/>
              <a:t>parcelas de </a:t>
            </a:r>
            <a:r>
              <a:rPr lang="es-ES_tradnl" sz="2000" dirty="0"/>
              <a:t>mayor </a:t>
            </a:r>
            <a:r>
              <a:rPr lang="es-ES_tradnl" sz="2000" dirty="0" smtClean="0"/>
              <a:t>edificabilidad  o</a:t>
            </a:r>
            <a:r>
              <a:rPr lang="es-ES_tradnl" sz="2000" dirty="0"/>
              <a:t>, </a:t>
            </a:r>
            <a:r>
              <a:rPr lang="es-ES_tradnl" sz="2000" dirty="0" smtClean="0"/>
              <a:t>de un </a:t>
            </a:r>
            <a:r>
              <a:rPr lang="es-ES_tradnl" sz="2000" dirty="0"/>
              <a:t>cambio de uso. </a:t>
            </a:r>
            <a:endParaRPr lang="es-ES_tradnl" sz="2000" dirty="0" smtClean="0"/>
          </a:p>
          <a:p>
            <a:pPr algn="just"/>
            <a:r>
              <a:rPr lang="es-ES_tradnl" sz="2000" dirty="0" smtClean="0"/>
              <a:t>• </a:t>
            </a:r>
            <a:r>
              <a:rPr lang="es-ES_tradnl" sz="2000" dirty="0"/>
              <a:t>Un nuevo equilibrio entre la nueva edificabilidad, </a:t>
            </a:r>
            <a:r>
              <a:rPr lang="es-ES_tradnl" sz="2000" dirty="0" smtClean="0"/>
              <a:t>o </a:t>
            </a:r>
            <a:r>
              <a:rPr lang="es-ES_tradnl" sz="2000" dirty="0"/>
              <a:t>uso y </a:t>
            </a:r>
            <a:r>
              <a:rPr lang="es-ES_tradnl" sz="2000" dirty="0" smtClean="0"/>
              <a:t>las dotaciones</a:t>
            </a:r>
            <a:r>
              <a:rPr lang="es-ES_tradnl" sz="2000" dirty="0"/>
              <a:t>, conforme a los estándares legalmente fijados a fin de </a:t>
            </a:r>
            <a:r>
              <a:rPr lang="es-ES_tradnl" sz="2000" dirty="0" smtClean="0"/>
              <a:t>que la </a:t>
            </a:r>
            <a:r>
              <a:rPr lang="es-ES_tradnl" sz="2000" dirty="0"/>
              <a:t>nueva ciudad no tenga déficits </a:t>
            </a:r>
            <a:r>
              <a:rPr lang="es-ES_tradnl" sz="2000" dirty="0" smtClean="0"/>
              <a:t>dotacionales.</a:t>
            </a:r>
            <a:endParaRPr lang="es-ES_tradnl" sz="2000" dirty="0"/>
          </a:p>
          <a:p>
            <a:pPr algn="just"/>
            <a:r>
              <a:rPr lang="es-ES_tradnl" sz="2000" dirty="0"/>
              <a:t>• Que </a:t>
            </a:r>
            <a:r>
              <a:rPr lang="es-ES_tradnl" sz="2000" dirty="0" smtClean="0"/>
              <a:t>la edificabilidad que </a:t>
            </a:r>
            <a:r>
              <a:rPr lang="es-ES_tradnl" sz="2000" dirty="0"/>
              <a:t>se incrementa, </a:t>
            </a:r>
            <a:r>
              <a:rPr lang="es-ES_tradnl" sz="2000" dirty="0" smtClean="0"/>
              <a:t>y/o </a:t>
            </a:r>
            <a:r>
              <a:rPr lang="es-ES_tradnl" sz="2000" dirty="0"/>
              <a:t>el </a:t>
            </a:r>
            <a:r>
              <a:rPr lang="es-ES_tradnl" sz="2000" dirty="0" smtClean="0"/>
              <a:t>cambio de </a:t>
            </a:r>
            <a:r>
              <a:rPr lang="es-ES_tradnl" sz="2000" dirty="0"/>
              <a:t>usos, suponga plusvalías urbanísticas para los propietarios, </a:t>
            </a:r>
            <a:r>
              <a:rPr lang="es-ES_tradnl" sz="2000" dirty="0" smtClean="0"/>
              <a:t>pues sin </a:t>
            </a:r>
            <a:r>
              <a:rPr lang="es-ES_tradnl" sz="2000" dirty="0"/>
              <a:t>incremento de plusvalía no procede la cesión de </a:t>
            </a:r>
            <a:r>
              <a:rPr lang="es-ES_tradnl" sz="2000" dirty="0" smtClean="0"/>
              <a:t>aprovechamiento a </a:t>
            </a:r>
            <a:r>
              <a:rPr lang="es-ES_tradnl" sz="2000" dirty="0"/>
              <a:t>la administración. Estas plusvalías para que sean objeto de </a:t>
            </a:r>
            <a:r>
              <a:rPr lang="es-ES_tradnl" sz="2000" dirty="0" smtClean="0"/>
              <a:t>cesión deben </a:t>
            </a:r>
            <a:r>
              <a:rPr lang="es-ES_tradnl" sz="2000" dirty="0"/>
              <a:t>poder ser </a:t>
            </a:r>
            <a:r>
              <a:rPr lang="es-ES_tradnl" sz="2000" dirty="0" err="1" smtClean="0"/>
              <a:t>patrimonializadas</a:t>
            </a:r>
            <a:r>
              <a:rPr lang="es-ES_tradnl" sz="2000" dirty="0" smtClean="0"/>
              <a:t>. </a:t>
            </a:r>
            <a:r>
              <a:rPr lang="es-ES_tradnl" sz="2000" dirty="0"/>
              <a:t>Por ello es </a:t>
            </a:r>
            <a:r>
              <a:rPr lang="es-ES_tradnl" sz="2000" dirty="0" smtClean="0"/>
              <a:t>esencial conocer si </a:t>
            </a:r>
            <a:r>
              <a:rPr lang="es-ES_tradnl" sz="2000" dirty="0"/>
              <a:t>se modifica o no el </a:t>
            </a:r>
            <a:r>
              <a:rPr lang="es-ES_tradnl" sz="2000" dirty="0" smtClean="0"/>
              <a:t>aprovechamiento urbanístico </a:t>
            </a:r>
            <a:r>
              <a:rPr lang="es-ES_tradnl" sz="2000" dirty="0"/>
              <a:t>de la </a:t>
            </a:r>
            <a:r>
              <a:rPr lang="es-ES_tradnl" sz="2000" dirty="0" smtClean="0"/>
              <a:t>parcela pues </a:t>
            </a:r>
            <a:r>
              <a:rPr lang="es-ES_tradnl" sz="2000" dirty="0"/>
              <a:t>sin incremento del </a:t>
            </a:r>
            <a:r>
              <a:rPr lang="es-ES_tradnl" sz="2000" dirty="0" smtClean="0"/>
              <a:t>aprovechamiento urbanístico </a:t>
            </a:r>
            <a:r>
              <a:rPr lang="es-ES_tradnl" sz="2000" dirty="0" err="1"/>
              <a:t>patrimonializable</a:t>
            </a:r>
            <a:r>
              <a:rPr lang="es-ES_tradnl" sz="2000" dirty="0"/>
              <a:t> no hay plusvalías urbanísticas, pues no se producirá incremento del valor residual del suelo aunque se </a:t>
            </a:r>
            <a:r>
              <a:rPr lang="es-ES_tradnl" sz="2000" dirty="0" smtClean="0"/>
              <a:t>haya producido </a:t>
            </a:r>
            <a:r>
              <a:rPr lang="es-ES_tradnl" sz="2000" dirty="0"/>
              <a:t>incremento de </a:t>
            </a:r>
            <a:r>
              <a:rPr lang="es-ES_tradnl" sz="2000" dirty="0" smtClean="0"/>
              <a:t>edificabilidad</a:t>
            </a:r>
            <a:r>
              <a:rPr lang="es-ES_tradnl" sz="1900" dirty="0" smtClean="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spTree>
    <p:extLst>
      <p:ext uri="{BB962C8B-B14F-4D97-AF65-F5344CB8AC3E}">
        <p14:creationId xmlns:p14="http://schemas.microsoft.com/office/powerpoint/2010/main" val="4477544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1700" y="2193589"/>
            <a:ext cx="7921932" cy="4401205"/>
          </a:xfrm>
          <a:prstGeom prst="rect">
            <a:avLst/>
          </a:prstGeom>
          <a:solidFill>
            <a:schemeClr val="bg1">
              <a:lumMod val="75000"/>
            </a:schemeClr>
          </a:solidFill>
        </p:spPr>
        <p:txBody>
          <a:bodyPr wrap="square" rtlCol="0">
            <a:spAutoFit/>
          </a:bodyPr>
          <a:lstStyle/>
          <a:p>
            <a:pPr algn="just"/>
            <a:r>
              <a:rPr lang="es-ES_tradnl" sz="2000" dirty="0" smtClean="0"/>
              <a:t>Ante todo para que se considere actuaci</a:t>
            </a:r>
            <a:r>
              <a:rPr lang="es-ES_tradnl" sz="2000" dirty="0" smtClean="0"/>
              <a:t>ón de dotación recordemos que debe </a:t>
            </a:r>
            <a:r>
              <a:rPr lang="es-ES_tradnl" sz="2000" dirty="0" smtClean="0"/>
              <a:t> existir </a:t>
            </a:r>
            <a:r>
              <a:rPr lang="es-ES_tradnl" sz="2000" dirty="0"/>
              <a:t>un aumento del aprovechamiento superior al 30 % del existente tomando como ámbito la manzana o equivalente. </a:t>
            </a:r>
            <a:endParaRPr lang="es-ES_tradnl" sz="2000" dirty="0" smtClean="0"/>
          </a:p>
          <a:p>
            <a:pPr algn="just"/>
            <a:endParaRPr lang="es-ES_tradnl" sz="2000" dirty="0"/>
          </a:p>
          <a:p>
            <a:pPr algn="just"/>
            <a:r>
              <a:rPr lang="es-ES_tradnl" sz="2000" dirty="0" smtClean="0"/>
              <a:t>Estos </a:t>
            </a:r>
            <a:r>
              <a:rPr lang="es-ES_tradnl" sz="2000" dirty="0"/>
              <a:t>tres elementos tienen una doble consecuencia, que se deberá </a:t>
            </a:r>
            <a:r>
              <a:rPr lang="es-ES_tradnl" sz="2000" dirty="0" smtClean="0"/>
              <a:t>analizar y </a:t>
            </a:r>
            <a:r>
              <a:rPr lang="es-ES_tradnl" sz="2000" dirty="0"/>
              <a:t>justificar en cada </a:t>
            </a:r>
            <a:r>
              <a:rPr lang="es-ES_tradnl" sz="2000" dirty="0" smtClean="0"/>
              <a:t>caso:</a:t>
            </a:r>
          </a:p>
          <a:p>
            <a:pPr algn="just"/>
            <a:endParaRPr lang="es-ES_tradnl" sz="2000" dirty="0"/>
          </a:p>
          <a:p>
            <a:pPr marL="457200" indent="-457200" algn="just">
              <a:buAutoNum type="alphaLcParenR"/>
            </a:pPr>
            <a:r>
              <a:rPr lang="es-ES_tradnl" sz="2000" dirty="0" smtClean="0"/>
              <a:t>Si </a:t>
            </a:r>
            <a:r>
              <a:rPr lang="es-ES_tradnl" sz="2000" dirty="0"/>
              <a:t>se produce desequilibrio dotacional por motivo de la actuación, </a:t>
            </a:r>
            <a:r>
              <a:rPr lang="es-ES_tradnl" sz="2000" dirty="0" smtClean="0"/>
              <a:t>este deber</a:t>
            </a:r>
            <a:r>
              <a:rPr lang="es-ES_tradnl" sz="2000" dirty="0" smtClean="0"/>
              <a:t>á</a:t>
            </a:r>
            <a:r>
              <a:rPr lang="es-ES_tradnl" sz="2000" dirty="0" smtClean="0"/>
              <a:t> corregirse </a:t>
            </a:r>
            <a:r>
              <a:rPr lang="es-ES_tradnl" sz="2000" dirty="0"/>
              <a:t>mediante la cesión de suelo, </a:t>
            </a:r>
            <a:r>
              <a:rPr lang="es-ES_tradnl" sz="2000" dirty="0" smtClean="0"/>
              <a:t>o edificabilidad o edificaci</a:t>
            </a:r>
            <a:r>
              <a:rPr lang="es-ES_tradnl" sz="2000" dirty="0" smtClean="0"/>
              <a:t>ón</a:t>
            </a:r>
            <a:r>
              <a:rPr lang="es-ES_tradnl" sz="2000" dirty="0" smtClean="0"/>
              <a:t>, para </a:t>
            </a:r>
            <a:r>
              <a:rPr lang="es-ES_tradnl" sz="2000" dirty="0"/>
              <a:t>cumplir lo previsto en el artículo </a:t>
            </a:r>
            <a:r>
              <a:rPr lang="es-ES_tradnl" sz="2000" dirty="0" smtClean="0"/>
              <a:t>21.a LSG. (Carga)</a:t>
            </a:r>
          </a:p>
          <a:p>
            <a:pPr marL="457200" indent="-457200" algn="just">
              <a:buAutoNum type="alphaLcParenR"/>
            </a:pPr>
            <a:endParaRPr lang="es-ES_tradnl" sz="2000" dirty="0"/>
          </a:p>
          <a:p>
            <a:pPr marL="457200" indent="-457200" algn="just">
              <a:buAutoNum type="alphaLcParenR"/>
            </a:pPr>
            <a:r>
              <a:rPr lang="es-ES_tradnl" sz="2000" dirty="0" smtClean="0"/>
              <a:t>Si </a:t>
            </a:r>
            <a:r>
              <a:rPr lang="es-ES_tradnl" sz="2000" dirty="0"/>
              <a:t>se producen plusvalías urbanísticas se deberá ceder a la </a:t>
            </a:r>
            <a:r>
              <a:rPr lang="es-ES_tradnl" sz="2000" dirty="0" smtClean="0"/>
              <a:t>administración el </a:t>
            </a:r>
            <a:r>
              <a:rPr lang="es-ES_tradnl" sz="2000" dirty="0"/>
              <a:t>porcentaje del </a:t>
            </a:r>
            <a:r>
              <a:rPr lang="es-ES_tradnl" sz="2000" dirty="0" smtClean="0"/>
              <a:t>10 % del incremento</a:t>
            </a:r>
            <a:r>
              <a:rPr lang="es-ES_tradnl" sz="2000" dirty="0"/>
              <a:t>, artículo 2</a:t>
            </a:r>
            <a:r>
              <a:rPr lang="es-ES_tradnl" sz="2000" dirty="0" smtClean="0"/>
              <a:t>1.b</a:t>
            </a:r>
            <a:r>
              <a:rPr lang="es-ES_tradnl" sz="2000" dirty="0"/>
              <a:t>) </a:t>
            </a:r>
            <a:r>
              <a:rPr lang="es-ES_tradnl" sz="2000" dirty="0" smtClean="0"/>
              <a:t>LSG.(Deber)</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spTree>
    <p:extLst>
      <p:ext uri="{BB962C8B-B14F-4D97-AF65-F5344CB8AC3E}">
        <p14:creationId xmlns:p14="http://schemas.microsoft.com/office/powerpoint/2010/main" val="11004494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2512" y="1015100"/>
            <a:ext cx="7921932" cy="707886"/>
          </a:xfrm>
          <a:prstGeom prst="rect">
            <a:avLst/>
          </a:prstGeom>
          <a:solidFill>
            <a:schemeClr val="bg1">
              <a:lumMod val="75000"/>
            </a:schemeClr>
          </a:solidFill>
        </p:spPr>
        <p:txBody>
          <a:bodyPr wrap="square" rtlCol="0">
            <a:spAutoFit/>
          </a:bodyPr>
          <a:lstStyle/>
          <a:p>
            <a:pPr algn="just"/>
            <a:r>
              <a:rPr lang="es-ES_tradnl" sz="2000" smtClean="0"/>
              <a:t>¿Cuando </a:t>
            </a:r>
            <a:r>
              <a:rPr lang="es-ES_tradnl" sz="2000" dirty="0" smtClean="0"/>
              <a:t>se produce un aumento </a:t>
            </a:r>
            <a:r>
              <a:rPr lang="es-ES_tradnl" sz="2000" dirty="0"/>
              <a:t>del aprovechamiento </a:t>
            </a:r>
            <a:r>
              <a:rPr lang="es-ES_tradnl" sz="2000" dirty="0" smtClean="0"/>
              <a:t>&gt; </a:t>
            </a:r>
            <a:r>
              <a:rPr lang="es-ES_tradnl" sz="2000" dirty="0"/>
              <a:t>30 % </a:t>
            </a:r>
            <a:r>
              <a:rPr lang="es-ES_tradnl" sz="2000"/>
              <a:t>del </a:t>
            </a:r>
            <a:r>
              <a:rPr lang="es-ES_tradnl" sz="2000" smtClean="0"/>
              <a:t>existente</a:t>
            </a:r>
            <a:r>
              <a:rPr lang="es-ES_tradnl" sz="2000" smtClean="0"/>
              <a:t>?.</a:t>
            </a:r>
            <a:endParaRPr lang="es-ES_tradnl" sz="2000" dirty="0" smtClean="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13525" y="1789825"/>
            <a:ext cx="7921932" cy="4478149"/>
          </a:xfrm>
          <a:prstGeom prst="rect">
            <a:avLst/>
          </a:prstGeom>
          <a:solidFill>
            <a:schemeClr val="bg1">
              <a:lumMod val="75000"/>
            </a:schemeClr>
          </a:solidFill>
        </p:spPr>
        <p:txBody>
          <a:bodyPr wrap="square" rtlCol="0">
            <a:spAutoFit/>
          </a:bodyPr>
          <a:lstStyle/>
          <a:p>
            <a:pPr algn="just"/>
            <a:r>
              <a:rPr lang="es-ES_tradnl" sz="1900" dirty="0" smtClean="0"/>
              <a:t>Si atendemos al borrador del reglamento deberemos referirlo  </a:t>
            </a:r>
            <a:r>
              <a:rPr lang="es-ES_tradnl" sz="1900" dirty="0"/>
              <a:t>a  un  ámbito  que  afecte,  como  mínimo,  a  </a:t>
            </a:r>
            <a:r>
              <a:rPr lang="es-ES_tradnl" sz="1900" dirty="0" smtClean="0"/>
              <a:t>una manzana o pieza </a:t>
            </a:r>
            <a:r>
              <a:rPr lang="es-ES_tradnl" sz="1900" dirty="0" smtClean="0"/>
              <a:t>equivalente y que llamaremos aprovechamiento medio ponderado de manzana (AMPM).</a:t>
            </a:r>
            <a:endParaRPr lang="es-ES_tradnl" sz="1900" dirty="0" smtClean="0"/>
          </a:p>
          <a:p>
            <a:pPr algn="just"/>
            <a:endParaRPr lang="es-ES_tradnl" sz="1900" dirty="0"/>
          </a:p>
          <a:p>
            <a:pPr algn="just"/>
            <a:r>
              <a:rPr lang="es-ES_tradnl" sz="1900" dirty="0" smtClean="0"/>
              <a:t>Su cálculo se realizará </a:t>
            </a:r>
            <a:r>
              <a:rPr lang="es-ES_tradnl" sz="1900" dirty="0"/>
              <a:t>mediante la suma de </a:t>
            </a:r>
            <a:r>
              <a:rPr lang="es-ES_tradnl" sz="1900" dirty="0" smtClean="0"/>
              <a:t>las edificabilidades </a:t>
            </a:r>
            <a:r>
              <a:rPr lang="es-ES_tradnl" sz="1900" dirty="0"/>
              <a:t>atribuidas a las diferentes parcelas, </a:t>
            </a:r>
            <a:r>
              <a:rPr lang="es-ES_tradnl" sz="1900" dirty="0" smtClean="0"/>
              <a:t>homogeneizadas por </a:t>
            </a:r>
            <a:r>
              <a:rPr lang="es-ES_tradnl" sz="1900" dirty="0"/>
              <a:t>los correspondientes coeficientes de ponderación, y dividida por </a:t>
            </a:r>
            <a:r>
              <a:rPr lang="es-ES_tradnl" sz="1900" dirty="0" smtClean="0"/>
              <a:t>la superficie </a:t>
            </a:r>
            <a:r>
              <a:rPr lang="es-ES_tradnl" sz="1900" dirty="0" smtClean="0"/>
              <a:t>total de la manzana o equivalente.</a:t>
            </a:r>
            <a:endParaRPr lang="es-ES_tradnl" sz="1900" dirty="0" smtClean="0"/>
          </a:p>
          <a:p>
            <a:pPr algn="just"/>
            <a:endParaRPr lang="es-ES_tradnl" sz="1900" dirty="0" smtClean="0"/>
          </a:p>
          <a:p>
            <a:pPr algn="just"/>
            <a:r>
              <a:rPr lang="es-ES_tradnl" sz="1900" dirty="0"/>
              <a:t>Por otro lado, si entendemos que tal y como figura en la ley estatal la actuación de dotación es parcela a parcela, el aprovechamiento preexistente lo podemos definir como la edificabilidad ponderada preexistente y lícitamente materializada.</a:t>
            </a:r>
          </a:p>
          <a:p>
            <a:pPr algn="just"/>
            <a:endParaRPr lang="es-ES_tradnl" sz="1900" dirty="0"/>
          </a:p>
          <a:p>
            <a:pPr algn="just"/>
            <a:r>
              <a:rPr lang="es-ES_tradnl" sz="1900" dirty="0" smtClean="0"/>
              <a:t>S</a:t>
            </a:r>
            <a:r>
              <a:rPr lang="es-ES_tradnl" sz="1900" dirty="0" smtClean="0"/>
              <a:t>ólo nos queda comprobar </a:t>
            </a:r>
            <a:r>
              <a:rPr lang="es-ES_tradnl" sz="1900" dirty="0" smtClean="0"/>
              <a:t> </a:t>
            </a:r>
            <a:r>
              <a:rPr lang="es-ES_tradnl" sz="1900" dirty="0" smtClean="0"/>
              <a:t>si dicho aprovechamiento medio supera en más de 30% al aprovechamiento </a:t>
            </a:r>
            <a:r>
              <a:rPr lang="es-ES_tradnl" sz="1900" dirty="0"/>
              <a:t>preexistente.</a:t>
            </a:r>
            <a:endParaRPr lang="es-ES_tradnl" sz="1900" dirty="0"/>
          </a:p>
        </p:txBody>
      </p:sp>
      <p:sp>
        <p:nvSpPr>
          <p:cNvPr id="12" name="CuadroTexto 11"/>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spTree>
    <p:extLst>
      <p:ext uri="{BB962C8B-B14F-4D97-AF65-F5344CB8AC3E}">
        <p14:creationId xmlns:p14="http://schemas.microsoft.com/office/powerpoint/2010/main" val="12485868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mc:AlternateContent xmlns:mc="http://schemas.openxmlformats.org/markup-compatibility/2006">
        <mc:Choice xmlns:a14="http://schemas.microsoft.com/office/drawing/2010/main" Requires="a14">
          <p:sp>
            <p:nvSpPr>
              <p:cNvPr id="11" name="CuadroTexto 10"/>
              <p:cNvSpPr txBox="1"/>
              <p:nvPr/>
            </p:nvSpPr>
            <p:spPr>
              <a:xfrm>
                <a:off x="1187624" y="964304"/>
                <a:ext cx="7921932" cy="5173276"/>
              </a:xfrm>
              <a:prstGeom prst="rect">
                <a:avLst/>
              </a:prstGeom>
              <a:solidFill>
                <a:schemeClr val="bg1">
                  <a:lumMod val="75000"/>
                </a:schemeClr>
              </a:solidFill>
            </p:spPr>
            <p:txBody>
              <a:bodyPr wrap="square" rtlCol="0">
                <a:spAutoFit/>
              </a:bodyPr>
              <a:lstStyle/>
              <a:p>
                <a:pPr algn="just"/>
                <a:endParaRPr lang="es-ES_tradnl" sz="2000" i="1" dirty="0" smtClean="0">
                  <a:latin typeface="Cambria Math" charset="0"/>
                </a:endParaRPr>
              </a:p>
              <a:p>
                <a:pPr algn="just"/>
                <a14:m>
                  <m:oMathPara xmlns:m="http://schemas.openxmlformats.org/officeDocument/2006/math">
                    <m:oMathParaPr>
                      <m:jc m:val="center"/>
                    </m:oMathParaPr>
                    <m:oMath xmlns:m="http://schemas.openxmlformats.org/officeDocument/2006/math">
                      <m:r>
                        <a:rPr lang="es-ES_tradnl" sz="2000" b="0" i="1" smtClean="0">
                          <a:latin typeface="Cambria Math" charset="0"/>
                        </a:rPr>
                        <m:t>𝐴</m:t>
                      </m:r>
                      <m:r>
                        <a:rPr lang="es-ES_tradnl" sz="2000" i="1">
                          <a:latin typeface="Cambria Math" charset="0"/>
                        </a:rPr>
                        <m:t>𝑀𝑃</m:t>
                      </m:r>
                      <m:r>
                        <a:rPr lang="es-ES_tradnl" sz="2000" b="0" i="1" smtClean="0">
                          <a:latin typeface="Cambria Math" charset="0"/>
                        </a:rPr>
                        <m:t>𝑀</m:t>
                      </m:r>
                      <m:r>
                        <a:rPr lang="es-ES_tradnl" sz="2000" i="1">
                          <a:latin typeface="Cambria Math" charset="0"/>
                          <a:ea typeface="Cambria Math" charset="0"/>
                          <a:cs typeface="Cambria Math" charset="0"/>
                        </a:rPr>
                        <m:t>=</m:t>
                      </m:r>
                      <m:f>
                        <m:fPr>
                          <m:ctrlPr>
                            <a:rPr lang="bg-BG" sz="2000" i="1">
                              <a:latin typeface="Cambria Math" charset="0"/>
                            </a:rPr>
                          </m:ctrlPr>
                        </m:fPr>
                        <m:num>
                          <m:nary>
                            <m:naryPr>
                              <m:chr m:val="∑"/>
                              <m:subHide m:val="on"/>
                              <m:supHide m:val="on"/>
                              <m:ctrlPr>
                                <a:rPr lang="bg-BG" sz="2000" i="1">
                                  <a:latin typeface="Cambria Math" charset="0"/>
                                </a:rPr>
                              </m:ctrlPr>
                            </m:naryPr>
                            <m:sub/>
                            <m:sup/>
                            <m:e>
                              <m:f>
                                <m:fPr>
                                  <m:ctrlPr>
                                    <a:rPr lang="bg-BG" sz="2000" i="1">
                                      <a:latin typeface="Cambria Math" charset="0"/>
                                    </a:rPr>
                                  </m:ctrlPr>
                                </m:fPr>
                                <m:num>
                                  <m:sSub>
                                    <m:sSubPr>
                                      <m:ctrlPr>
                                        <a:rPr lang="en-US" sz="2000" i="1">
                                          <a:latin typeface="Cambria Math" charset="0"/>
                                        </a:rPr>
                                      </m:ctrlPr>
                                    </m:sSubPr>
                                    <m:e>
                                      <m:r>
                                        <a:rPr lang="es-ES_tradnl" sz="2000" i="1">
                                          <a:latin typeface="Cambria Math" charset="0"/>
                                        </a:rPr>
                                        <m:t>𝐸</m:t>
                                      </m:r>
                                    </m:e>
                                    <m:sub>
                                      <m:r>
                                        <a:rPr lang="es-ES_tradnl" sz="2000" i="1">
                                          <a:latin typeface="Cambria Math" charset="0"/>
                                        </a:rPr>
                                        <m:t>𝑖</m:t>
                                      </m:r>
                                    </m:sub>
                                  </m:sSub>
                                  <m:r>
                                    <a:rPr lang="en-US" sz="2000" i="1">
                                      <a:latin typeface="Cambria Math" charset="0"/>
                                      <a:ea typeface="Cambria Math" charset="0"/>
                                      <a:cs typeface="Cambria Math" charset="0"/>
                                    </a:rPr>
                                    <m:t>×</m:t>
                                  </m:r>
                                  <m:sSub>
                                    <m:sSubPr>
                                      <m:ctrlPr>
                                        <a:rPr lang="en-US" sz="2000" i="1">
                                          <a:latin typeface="Cambria Math" charset="0"/>
                                        </a:rPr>
                                      </m:ctrlPr>
                                    </m:sSubPr>
                                    <m:e>
                                      <m:r>
                                        <a:rPr lang="es-ES_tradnl" sz="2000" i="1">
                                          <a:latin typeface="Cambria Math" charset="0"/>
                                        </a:rPr>
                                        <m:t>𝑆</m:t>
                                      </m:r>
                                    </m:e>
                                    <m:sub>
                                      <m:r>
                                        <a:rPr lang="es-ES_tradnl" sz="2000" i="1">
                                          <a:latin typeface="Cambria Math" charset="0"/>
                                        </a:rPr>
                                        <m:t>𝑖</m:t>
                                      </m:r>
                                    </m:sub>
                                  </m:sSub>
                                  <m:r>
                                    <a:rPr lang="es-ES_tradnl" sz="2000" i="1">
                                      <a:latin typeface="Cambria Math" charset="0"/>
                                      <a:ea typeface="Cambria Math" charset="0"/>
                                      <a:cs typeface="Cambria Math" charset="0"/>
                                    </a:rPr>
                                    <m:t>×</m:t>
                                  </m:r>
                                  <m:sSub>
                                    <m:sSubPr>
                                      <m:ctrlPr>
                                        <a:rPr lang="en-US" sz="2000" i="1">
                                          <a:latin typeface="Cambria Math" charset="0"/>
                                        </a:rPr>
                                      </m:ctrlPr>
                                    </m:sSubPr>
                                    <m:e>
                                      <m:r>
                                        <a:rPr lang="es-ES_tradnl" sz="2000" i="1">
                                          <a:latin typeface="Cambria Math" charset="0"/>
                                        </a:rPr>
                                        <m:t>𝑉𝑅𝑆</m:t>
                                      </m:r>
                                    </m:e>
                                    <m:sub>
                                      <m:r>
                                        <a:rPr lang="es-ES_tradnl" sz="2000" i="1">
                                          <a:latin typeface="Cambria Math" charset="0"/>
                                        </a:rPr>
                                        <m:t>𝑖</m:t>
                                      </m:r>
                                    </m:sub>
                                  </m:sSub>
                                </m:num>
                                <m:den>
                                  <m:sSub>
                                    <m:sSubPr>
                                      <m:ctrlPr>
                                        <a:rPr lang="en-US" sz="2000" i="1">
                                          <a:latin typeface="Cambria Math" charset="0"/>
                                        </a:rPr>
                                      </m:ctrlPr>
                                    </m:sSubPr>
                                    <m:e>
                                      <m:r>
                                        <a:rPr lang="es-ES_tradnl" sz="2000" i="1">
                                          <a:latin typeface="Cambria Math" charset="0"/>
                                        </a:rPr>
                                        <m:t>𝑉𝑅𝑆</m:t>
                                      </m:r>
                                    </m:e>
                                    <m:sub>
                                      <m:r>
                                        <a:rPr lang="es-ES_tradnl" sz="2000" b="0" i="1" smtClean="0">
                                          <a:latin typeface="Cambria Math" charset="0"/>
                                        </a:rPr>
                                        <m:t>𝑚</m:t>
                                      </m:r>
                                    </m:sub>
                                  </m:sSub>
                                </m:den>
                              </m:f>
                            </m:e>
                          </m:nary>
                        </m:num>
                        <m:den>
                          <m:r>
                            <a:rPr lang="es-ES_tradnl" sz="2000" i="1">
                              <a:latin typeface="Cambria Math" charset="0"/>
                            </a:rPr>
                            <m:t>𝑆</m:t>
                          </m:r>
                          <m:r>
                            <a:rPr lang="es-ES_tradnl" sz="2000" b="0" i="1" smtClean="0">
                              <a:latin typeface="Cambria Math" charset="0"/>
                            </a:rPr>
                            <m:t>𝑚</m:t>
                          </m:r>
                          <m:r>
                            <a:rPr lang="es-ES_tradnl" sz="2000" i="1">
                              <a:latin typeface="Cambria Math" charset="0"/>
                            </a:rPr>
                            <m:t>−</m:t>
                          </m:r>
                          <m:r>
                            <a:rPr lang="es-ES_tradnl" sz="2000" i="1">
                              <a:latin typeface="Cambria Math" charset="0"/>
                            </a:rPr>
                            <m:t>𝑆𝐷</m:t>
                          </m:r>
                        </m:den>
                      </m:f>
                    </m:oMath>
                  </m:oMathPara>
                </a14:m>
                <a:endParaRPr lang="es-ES_tradnl" sz="2000" dirty="0" smtClean="0"/>
              </a:p>
              <a:p>
                <a:pPr algn="just"/>
                <a:endParaRPr lang="es-ES_tradnl" sz="2000" dirty="0" smtClean="0"/>
              </a:p>
              <a:p>
                <a:pPr algn="just"/>
                <a:r>
                  <a:rPr lang="es-ES_tradnl" dirty="0" smtClean="0"/>
                  <a:t>AMPM= Aprovechamiento Medio Ponderado de la Manzana </a:t>
                </a:r>
                <a:r>
                  <a:rPr lang="es-ES_tradnl" dirty="0"/>
                  <a:t>(m</a:t>
                </a:r>
                <a:r>
                  <a:rPr lang="es-ES_tradnl" baseline="30000" dirty="0"/>
                  <a:t>2</a:t>
                </a:r>
                <a:r>
                  <a:rPr lang="es-ES_tradnl" dirty="0"/>
                  <a:t>t/m</a:t>
                </a:r>
                <a:r>
                  <a:rPr lang="es-ES_tradnl" baseline="30000" dirty="0"/>
                  <a:t>2</a:t>
                </a:r>
                <a:r>
                  <a:rPr lang="es-ES_tradnl" dirty="0"/>
                  <a:t>s).</a:t>
                </a:r>
              </a:p>
              <a:p>
                <a:pPr algn="just"/>
                <a:r>
                  <a:rPr lang="es-ES_tradnl" dirty="0" smtClean="0"/>
                  <a:t>Ei= Edificabilidad </a:t>
                </a:r>
                <a:r>
                  <a:rPr lang="es-ES_tradnl" dirty="0"/>
                  <a:t>Atribuida a cada parcela “i” </a:t>
                </a:r>
                <a:r>
                  <a:rPr lang="es-ES_tradnl" dirty="0" smtClean="0"/>
                  <a:t>de la manzana </a:t>
                </a:r>
                <a:r>
                  <a:rPr lang="es-ES_tradnl" dirty="0"/>
                  <a:t>(m</a:t>
                </a:r>
                <a:r>
                  <a:rPr lang="es-ES_tradnl" baseline="30000" dirty="0"/>
                  <a:t>2</a:t>
                </a:r>
                <a:r>
                  <a:rPr lang="es-ES_tradnl" dirty="0"/>
                  <a:t>t/m</a:t>
                </a:r>
                <a:r>
                  <a:rPr lang="es-ES_tradnl" baseline="30000" dirty="0"/>
                  <a:t>2</a:t>
                </a:r>
                <a:r>
                  <a:rPr lang="es-ES_tradnl" dirty="0"/>
                  <a:t>s).</a:t>
                </a:r>
              </a:p>
              <a:p>
                <a:pPr algn="just"/>
                <a:r>
                  <a:rPr lang="es-ES_tradnl" dirty="0" smtClean="0"/>
                  <a:t>Si= Superficie </a:t>
                </a:r>
                <a:r>
                  <a:rPr lang="es-ES_tradnl" dirty="0"/>
                  <a:t>de cada Parcela “i” </a:t>
                </a:r>
                <a:r>
                  <a:rPr lang="es-ES_tradnl" dirty="0" smtClean="0"/>
                  <a:t>de  la manzana </a:t>
                </a:r>
                <a:r>
                  <a:rPr lang="es-ES_tradnl" dirty="0"/>
                  <a:t>(m</a:t>
                </a:r>
                <a:r>
                  <a:rPr lang="es-ES_tradnl" baseline="30000" dirty="0"/>
                  <a:t>2</a:t>
                </a:r>
                <a:r>
                  <a:rPr lang="es-ES_tradnl" dirty="0"/>
                  <a:t>s).</a:t>
                </a:r>
              </a:p>
              <a:p>
                <a:pPr algn="just"/>
                <a:r>
                  <a:rPr lang="es-ES_tradnl" dirty="0" err="1" smtClean="0"/>
                  <a:t>VRSi</a:t>
                </a:r>
                <a:r>
                  <a:rPr lang="es-ES_tradnl" dirty="0" smtClean="0"/>
                  <a:t>= Valor </a:t>
                </a:r>
                <a:r>
                  <a:rPr lang="es-ES_tradnl" dirty="0"/>
                  <a:t>Repercusión Suelo de cada Parcela “i” (€/m</a:t>
                </a:r>
                <a:r>
                  <a:rPr lang="es-ES_tradnl" baseline="30000" dirty="0"/>
                  <a:t>2</a:t>
                </a:r>
                <a:r>
                  <a:rPr lang="es-ES_tradnl" dirty="0"/>
                  <a:t>t).</a:t>
                </a:r>
              </a:p>
              <a:p>
                <a:pPr algn="just"/>
                <a:r>
                  <a:rPr lang="es-ES_tradnl" dirty="0" err="1" smtClean="0"/>
                  <a:t>VRSm</a:t>
                </a:r>
                <a:r>
                  <a:rPr lang="es-ES_tradnl" dirty="0" smtClean="0"/>
                  <a:t>= </a:t>
                </a:r>
                <a:r>
                  <a:rPr lang="es-ES_tradnl" dirty="0" smtClean="0"/>
                  <a:t>Valor </a:t>
                </a:r>
                <a:r>
                  <a:rPr lang="es-ES_tradnl" dirty="0"/>
                  <a:t>Repercusión Suelo del Uso Característico </a:t>
                </a:r>
                <a:r>
                  <a:rPr lang="es-ES_tradnl" dirty="0" smtClean="0"/>
                  <a:t>de la manzana ( uso mayoritario de la manzana)(</a:t>
                </a:r>
                <a:r>
                  <a:rPr lang="es-ES_tradnl" dirty="0"/>
                  <a:t>€/m</a:t>
                </a:r>
                <a:r>
                  <a:rPr lang="es-ES_tradnl" baseline="30000" dirty="0"/>
                  <a:t>2</a:t>
                </a:r>
                <a:r>
                  <a:rPr lang="es-ES_tradnl" dirty="0"/>
                  <a:t>t).</a:t>
                </a:r>
              </a:p>
              <a:p>
                <a:pPr algn="just"/>
                <a:r>
                  <a:rPr lang="es-ES_tradnl" dirty="0" err="1" smtClean="0"/>
                  <a:t>VRSi</a:t>
                </a:r>
                <a:r>
                  <a:rPr lang="es-ES_tradnl" dirty="0" smtClean="0"/>
                  <a:t>/</a:t>
                </a:r>
                <a:r>
                  <a:rPr lang="es-ES_tradnl" dirty="0" err="1" smtClean="0"/>
                  <a:t>VRSr</a:t>
                </a:r>
                <a:r>
                  <a:rPr lang="es-ES_tradnl" dirty="0" smtClean="0"/>
                  <a:t>= </a:t>
                </a:r>
                <a:r>
                  <a:rPr lang="es-ES_tradnl" dirty="0" smtClean="0"/>
                  <a:t>Podr</a:t>
                </a:r>
                <a:r>
                  <a:rPr lang="es-ES_tradnl" dirty="0" smtClean="0"/>
                  <a:t>á sustituirse por el </a:t>
                </a:r>
                <a:r>
                  <a:rPr lang="es-ES_tradnl" dirty="0" smtClean="0"/>
                  <a:t>coeficiente </a:t>
                </a:r>
                <a:r>
                  <a:rPr lang="es-ES_tradnl" dirty="0"/>
                  <a:t>de </a:t>
                </a:r>
                <a:r>
                  <a:rPr lang="es-ES_tradnl" dirty="0" smtClean="0"/>
                  <a:t>ponderación del plan si consideramos que su valor est</a:t>
                </a:r>
                <a:r>
                  <a:rPr lang="es-ES_tradnl" dirty="0" smtClean="0"/>
                  <a:t>á</a:t>
                </a:r>
                <a:r>
                  <a:rPr lang="es-ES_tradnl" dirty="0" smtClean="0"/>
                  <a:t> vigente</a:t>
                </a:r>
                <a:endParaRPr lang="es-ES_tradnl" dirty="0"/>
              </a:p>
              <a:p>
                <a:pPr algn="just"/>
                <a:r>
                  <a:rPr lang="es-ES_tradnl" dirty="0" smtClean="0"/>
                  <a:t>Sm= </a:t>
                </a:r>
                <a:r>
                  <a:rPr lang="es-ES_tradnl" dirty="0" smtClean="0"/>
                  <a:t>Superficie </a:t>
                </a:r>
                <a:r>
                  <a:rPr lang="es-ES_tradnl" dirty="0" smtClean="0"/>
                  <a:t>de la manzana(m</a:t>
                </a:r>
                <a:r>
                  <a:rPr lang="es-ES_tradnl" baseline="30000" dirty="0" smtClean="0"/>
                  <a:t>2</a:t>
                </a:r>
                <a:r>
                  <a:rPr lang="es-ES_tradnl" dirty="0" smtClean="0"/>
                  <a:t>s</a:t>
                </a:r>
                <a:r>
                  <a:rPr lang="es-ES_tradnl" dirty="0"/>
                  <a:t>).</a:t>
                </a:r>
              </a:p>
              <a:p>
                <a:pPr algn="just"/>
                <a:r>
                  <a:rPr lang="es-ES_tradnl" dirty="0" smtClean="0"/>
                  <a:t>SD= Superficie </a:t>
                </a:r>
                <a:r>
                  <a:rPr lang="es-ES_tradnl" dirty="0"/>
                  <a:t>Suelo Dotación Existente </a:t>
                </a:r>
                <a:r>
                  <a:rPr lang="es-ES_tradnl" dirty="0" smtClean="0"/>
                  <a:t>que se mantiene (m</a:t>
                </a:r>
                <a:r>
                  <a:rPr lang="es-ES_tradnl" baseline="30000" dirty="0" smtClean="0"/>
                  <a:t>2</a:t>
                </a:r>
                <a:r>
                  <a:rPr lang="es-ES_tradnl" dirty="0" smtClean="0"/>
                  <a:t>s).</a:t>
                </a:r>
              </a:p>
              <a:p>
                <a:pPr algn="just"/>
                <a:r>
                  <a:rPr lang="es-ES_tradnl" dirty="0" err="1" smtClean="0"/>
                  <a:t>Aprex</a:t>
                </a:r>
                <a:r>
                  <a:rPr lang="es-ES_tradnl" dirty="0" smtClean="0"/>
                  <a:t>.= Aprovechamiento </a:t>
                </a:r>
                <a:r>
                  <a:rPr lang="es-ES_tradnl" dirty="0"/>
                  <a:t>preexistente </a:t>
                </a:r>
                <a:endParaRPr lang="es-ES_tradnl" dirty="0" smtClean="0"/>
              </a:p>
              <a:p>
                <a:pPr algn="just"/>
                <a:endParaRPr lang="es-ES_tradnl" dirty="0" smtClean="0"/>
              </a:p>
              <a:p>
                <a:pPr algn="just"/>
                <a14:m>
                  <m:oMathPara xmlns:m="http://schemas.openxmlformats.org/officeDocument/2006/math">
                    <m:oMathParaPr>
                      <m:jc m:val="centerGroup"/>
                    </m:oMathParaPr>
                    <m:oMath xmlns:m="http://schemas.openxmlformats.org/officeDocument/2006/math">
                      <m:r>
                        <a:rPr lang="es-ES_tradnl" sz="2000" b="0" i="1" smtClean="0">
                          <a:latin typeface="Cambria Math" charset="0"/>
                        </a:rPr>
                        <m:t>𝐴𝑀𝑃𝑀</m:t>
                      </m:r>
                      <m:r>
                        <a:rPr lang="es-ES_tradnl" sz="2000" b="0" i="1" smtClean="0">
                          <a:latin typeface="Cambria Math" charset="0"/>
                          <a:ea typeface="Cambria Math" charset="0"/>
                          <a:cs typeface="Cambria Math" charset="0"/>
                        </a:rPr>
                        <m:t>×</m:t>
                      </m:r>
                      <m:sSub>
                        <m:sSubPr>
                          <m:ctrlPr>
                            <a:rPr lang="en-US" sz="2000" b="0" i="1" smtClean="0">
                              <a:latin typeface="Cambria Math" charset="0"/>
                              <a:ea typeface="Cambria Math" charset="0"/>
                              <a:cs typeface="Cambria Math" charset="0"/>
                            </a:rPr>
                          </m:ctrlPr>
                        </m:sSubPr>
                        <m:e>
                          <m:r>
                            <a:rPr lang="es-ES_tradnl" sz="2000" b="0" i="1" smtClean="0">
                              <a:latin typeface="Cambria Math" charset="0"/>
                              <a:ea typeface="Cambria Math" charset="0"/>
                              <a:cs typeface="Cambria Math" charset="0"/>
                            </a:rPr>
                            <m:t>𝑃</m:t>
                          </m:r>
                        </m:e>
                        <m:sub>
                          <m:r>
                            <a:rPr lang="es-ES_tradnl" sz="2000" b="0" i="1" smtClean="0">
                              <a:latin typeface="Cambria Math" charset="0"/>
                              <a:ea typeface="Cambria Math" charset="0"/>
                              <a:cs typeface="Cambria Math" charset="0"/>
                            </a:rPr>
                            <m:t>𝑖</m:t>
                          </m:r>
                        </m:sub>
                      </m:sSub>
                      <m:r>
                        <a:rPr lang="hr-HR" sz="2000" b="0" i="1" dirty="0" smtClean="0">
                          <a:latin typeface="Cambria Math" charset="0"/>
                          <a:ea typeface="Cambria Math" charset="0"/>
                          <a:cs typeface="Cambria Math" charset="0"/>
                        </a:rPr>
                        <m:t>&lt;</m:t>
                      </m:r>
                      <m:r>
                        <a:rPr lang="en-US" sz="2000" b="0" i="1" dirty="0" smtClean="0">
                          <a:latin typeface="Cambria Math" charset="0"/>
                          <a:ea typeface="Cambria Math" charset="0"/>
                          <a:cs typeface="Cambria Math" charset="0"/>
                        </a:rPr>
                        <m:t>&gt;</m:t>
                      </m:r>
                      <m:r>
                        <a:rPr lang="es-ES_tradnl" sz="2000" b="0" i="1" smtClean="0">
                          <a:latin typeface="Cambria Math" charset="0"/>
                          <a:ea typeface="Cambria Math" charset="0"/>
                          <a:cs typeface="Cambria Math" charset="0"/>
                        </a:rPr>
                        <m:t>1,3 </m:t>
                      </m:r>
                      <m:r>
                        <a:rPr lang="es-ES_tradnl" sz="2000" b="0" i="1" smtClean="0">
                          <a:latin typeface="Cambria Math" charset="0"/>
                          <a:ea typeface="Cambria Math" charset="0"/>
                          <a:cs typeface="Cambria Math" charset="0"/>
                        </a:rPr>
                        <m:t>𝐴𝑃𝑟𝑒𝑥</m:t>
                      </m:r>
                      <m:r>
                        <a:rPr lang="es-ES_tradnl" sz="2000" b="0" i="1" smtClean="0">
                          <a:latin typeface="Cambria Math" charset="0"/>
                          <a:ea typeface="Cambria Math" charset="0"/>
                          <a:cs typeface="Cambria Math" charset="0"/>
                        </a:rPr>
                        <m:t>.</m:t>
                      </m:r>
                    </m:oMath>
                  </m:oMathPara>
                </a14:m>
                <a:endParaRPr lang="es-ES_tradnl" sz="2000" dirty="0"/>
              </a:p>
            </p:txBody>
          </p:sp>
        </mc:Choice>
        <mc:Fallback>
          <p:sp>
            <p:nvSpPr>
              <p:cNvPr id="11" name="CuadroTexto 10"/>
              <p:cNvSpPr txBox="1">
                <a:spLocks noRot="1" noChangeAspect="1" noMove="1" noResize="1" noEditPoints="1" noAdjustHandles="1" noChangeArrowheads="1" noChangeShapeType="1" noTextEdit="1"/>
              </p:cNvSpPr>
              <p:nvPr/>
            </p:nvSpPr>
            <p:spPr>
              <a:xfrm>
                <a:off x="1187624" y="964304"/>
                <a:ext cx="7921932" cy="5173276"/>
              </a:xfrm>
              <a:prstGeom prst="rect">
                <a:avLst/>
              </a:prstGeom>
              <a:blipFill rotWithShape="0">
                <a:blip r:embed="rId5"/>
                <a:stretch>
                  <a:fillRect l="-693" r="-616" b="-8834"/>
                </a:stretch>
              </a:blipFill>
            </p:spPr>
            <p:txBody>
              <a:bodyPr/>
              <a:lstStyle/>
              <a:p>
                <a:r>
                  <a:rPr lang="es-ES_tradnl">
                    <a:noFill/>
                  </a:rPr>
                  <a:t> </a:t>
                </a:r>
              </a:p>
            </p:txBody>
          </p:sp>
        </mc:Fallback>
      </mc:AlternateContent>
      <p:sp>
        <p:nvSpPr>
          <p:cNvPr id="12" name="CuadroTexto 11"/>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spTree>
    <p:extLst>
      <p:ext uri="{BB962C8B-B14F-4D97-AF65-F5344CB8AC3E}">
        <p14:creationId xmlns:p14="http://schemas.microsoft.com/office/powerpoint/2010/main" val="20834720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7996" y="2951351"/>
            <a:ext cx="7921932" cy="3754874"/>
          </a:xfrm>
          <a:prstGeom prst="rect">
            <a:avLst/>
          </a:prstGeom>
          <a:solidFill>
            <a:schemeClr val="bg1">
              <a:lumMod val="75000"/>
            </a:schemeClr>
          </a:solidFill>
        </p:spPr>
        <p:txBody>
          <a:bodyPr wrap="square" rtlCol="0">
            <a:spAutoFit/>
          </a:bodyPr>
          <a:lstStyle/>
          <a:p>
            <a:pPr algn="just"/>
            <a:r>
              <a:rPr lang="es-ES_tradnl" sz="2000" b="1" dirty="0" smtClean="0"/>
              <a:t>Cuota de suelo dotacional</a:t>
            </a:r>
            <a:endParaRPr lang="es-ES_tradnl" sz="2000" b="1" dirty="0" smtClean="0"/>
          </a:p>
          <a:p>
            <a:pPr algn="just"/>
            <a:endParaRPr lang="es-ES_tradnl" sz="2000" dirty="0" smtClean="0"/>
          </a:p>
          <a:p>
            <a:pPr algn="just"/>
            <a:r>
              <a:rPr lang="es-ES_tradnl" sz="2000" dirty="0" smtClean="0"/>
              <a:t>Constituida </a:t>
            </a:r>
            <a:r>
              <a:rPr lang="es-ES_tradnl" sz="2000" dirty="0"/>
              <a:t>por </a:t>
            </a:r>
            <a:r>
              <a:rPr lang="es-ES_tradnl" sz="2000" dirty="0" smtClean="0"/>
              <a:t>una reserva de suelo </a:t>
            </a:r>
            <a:r>
              <a:rPr lang="es-ES_tradnl" sz="2000" dirty="0"/>
              <a:t>para </a:t>
            </a:r>
            <a:r>
              <a:rPr lang="es-ES_tradnl" sz="2000" dirty="0" smtClean="0"/>
              <a:t>Dotaciones (RD</a:t>
            </a:r>
            <a:r>
              <a:rPr lang="es-ES_tradnl" sz="2000" dirty="0" smtClean="0"/>
              <a:t>) necesarias </a:t>
            </a:r>
            <a:r>
              <a:rPr lang="es-ES_tradnl" sz="2000" dirty="0"/>
              <a:t>para satisfacer las demandas de </a:t>
            </a:r>
            <a:r>
              <a:rPr lang="es-ES_tradnl" sz="2000" dirty="0" smtClean="0"/>
              <a:t>servicios públicos </a:t>
            </a:r>
            <a:r>
              <a:rPr lang="es-ES_tradnl" sz="2000" dirty="0"/>
              <a:t>derivadas de los </a:t>
            </a:r>
            <a:r>
              <a:rPr lang="es-ES_tradnl" sz="2000" dirty="0" smtClean="0"/>
              <a:t> nuevos ciudadanos  “generados” </a:t>
            </a:r>
            <a:r>
              <a:rPr lang="es-ES_tradnl" sz="2000" dirty="0"/>
              <a:t>por las nuevas edificabilidades </a:t>
            </a:r>
            <a:r>
              <a:rPr lang="es-ES_tradnl" sz="2000" dirty="0" smtClean="0"/>
              <a:t>y/o cambios de uso atribuidos</a:t>
            </a:r>
            <a:r>
              <a:rPr lang="es-ES_tradnl" sz="2000" dirty="0"/>
              <a:t>, </a:t>
            </a:r>
            <a:r>
              <a:rPr lang="es-ES_tradnl" sz="2000" dirty="0" smtClean="0"/>
              <a:t>suelos para </a:t>
            </a:r>
            <a:r>
              <a:rPr lang="es-ES_tradnl" sz="2000" dirty="0" smtClean="0"/>
              <a:t>RD </a:t>
            </a:r>
            <a:r>
              <a:rPr lang="es-ES_tradnl" sz="2000" dirty="0"/>
              <a:t>que deberán dimensionarse en proporción </a:t>
            </a:r>
            <a:r>
              <a:rPr lang="es-ES_tradnl" sz="2000" dirty="0" smtClean="0"/>
              <a:t>al incremento </a:t>
            </a:r>
            <a:r>
              <a:rPr lang="es-ES_tradnl" sz="2000" dirty="0"/>
              <a:t>de aprovechamiento atribuido sobre </a:t>
            </a:r>
            <a:r>
              <a:rPr lang="es-ES_tradnl" sz="2000" dirty="0" smtClean="0"/>
              <a:t>el preexistente </a:t>
            </a:r>
            <a:r>
              <a:rPr lang="es-ES_tradnl" sz="2000" dirty="0"/>
              <a:t>y cuya cuantificación debe establecerse </a:t>
            </a:r>
            <a:r>
              <a:rPr lang="es-ES_tradnl" sz="2000" dirty="0" smtClean="0"/>
              <a:t>sobre la </a:t>
            </a:r>
            <a:r>
              <a:rPr lang="es-ES_tradnl" sz="2000" dirty="0"/>
              <a:t>base de los estándares que para el suelo </a:t>
            </a:r>
            <a:r>
              <a:rPr lang="es-ES_tradnl" sz="2000" dirty="0" smtClean="0"/>
              <a:t>urbano no consolidado prevé </a:t>
            </a:r>
            <a:r>
              <a:rPr lang="es-ES_tradnl" sz="2000" dirty="0" smtClean="0"/>
              <a:t>la </a:t>
            </a:r>
            <a:r>
              <a:rPr lang="es-ES_tradnl" sz="2000" dirty="0" smtClean="0"/>
              <a:t>LSG, </a:t>
            </a:r>
            <a:r>
              <a:rPr lang="es-ES_tradnl" sz="2000" dirty="0"/>
              <a:t>carga que debe ser </a:t>
            </a:r>
            <a:r>
              <a:rPr lang="es-ES_tradnl" sz="2000" dirty="0" smtClean="0"/>
              <a:t>levantada previamente </a:t>
            </a:r>
            <a:r>
              <a:rPr lang="es-ES_tradnl" sz="2000" dirty="0"/>
              <a:t>a la </a:t>
            </a:r>
            <a:r>
              <a:rPr lang="es-ES_tradnl" sz="2000" dirty="0" err="1"/>
              <a:t>patrimonialización</a:t>
            </a:r>
            <a:r>
              <a:rPr lang="es-ES_tradnl" sz="2000" dirty="0"/>
              <a:t> del </a:t>
            </a:r>
            <a:r>
              <a:rPr lang="es-ES_tradnl" sz="2000" dirty="0" smtClean="0"/>
              <a:t>aprovechamiento adicional </a:t>
            </a:r>
            <a:r>
              <a:rPr lang="es-ES_tradnl" sz="2000" dirty="0"/>
              <a:t>otorgado</a:t>
            </a:r>
            <a:r>
              <a:rPr lang="es-ES_tradnl" sz="2000" dirty="0" smtClean="0"/>
              <a:t>.</a:t>
            </a:r>
          </a:p>
          <a:p>
            <a:pPr algn="just"/>
            <a:endParaRPr lang="es-ES_tradnl"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05179" y="1262356"/>
            <a:ext cx="7921932" cy="400110"/>
          </a:xfrm>
          <a:prstGeom prst="rect">
            <a:avLst/>
          </a:prstGeom>
          <a:solidFill>
            <a:schemeClr val="bg1">
              <a:lumMod val="75000"/>
            </a:schemeClr>
          </a:solidFill>
        </p:spPr>
        <p:txBody>
          <a:bodyPr wrap="square" rtlCol="0">
            <a:spAutoFit/>
          </a:bodyPr>
          <a:lstStyle/>
          <a:p>
            <a:pPr algn="just"/>
            <a:r>
              <a:rPr lang="es-ES_tradnl" sz="2000" dirty="0" smtClean="0"/>
              <a:t>¿cuál es la cuota de suelo dotacional que le corresponde a la actuaci</a:t>
            </a:r>
            <a:r>
              <a:rPr lang="es-ES_tradnl" sz="2000" dirty="0" smtClean="0"/>
              <a:t>ón?</a:t>
            </a:r>
            <a:r>
              <a:rPr lang="es-ES_tradnl" sz="2000" dirty="0" smtClean="0"/>
              <a:t>.</a:t>
            </a:r>
            <a:endParaRPr lang="es-ES_tradnl" sz="2000" dirty="0" smtClean="0"/>
          </a:p>
        </p:txBody>
      </p:sp>
      <p:sp>
        <p:nvSpPr>
          <p:cNvPr id="12" name="CuadroTexto 11"/>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1927134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mc:AlternateContent xmlns:mc="http://schemas.openxmlformats.org/markup-compatibility/2006">
        <mc:Choice xmlns:a14="http://schemas.microsoft.com/office/drawing/2010/main" Requires="a14">
          <p:sp>
            <p:nvSpPr>
              <p:cNvPr id="2" name="CuadroTexto 1"/>
              <p:cNvSpPr txBox="1"/>
              <p:nvPr/>
            </p:nvSpPr>
            <p:spPr>
              <a:xfrm>
                <a:off x="1145990" y="1916832"/>
                <a:ext cx="7921932" cy="4767139"/>
              </a:xfrm>
              <a:prstGeom prst="rect">
                <a:avLst/>
              </a:prstGeom>
              <a:solidFill>
                <a:schemeClr val="bg1">
                  <a:lumMod val="75000"/>
                </a:schemeClr>
              </a:solidFill>
            </p:spPr>
            <p:txBody>
              <a:bodyPr wrap="square" rtlCol="0">
                <a:spAutoFit/>
              </a:bodyPr>
              <a:lstStyle/>
              <a:p>
                <a:pPr algn="just"/>
                <a:r>
                  <a:rPr lang="es-ES_tradnl" dirty="0"/>
                  <a:t>Para calcular la cota que corresponde procederemos a calcular tal y como señala Roger </a:t>
                </a:r>
                <a:r>
                  <a:rPr lang="es-ES_tradnl" dirty="0" smtClean="0"/>
                  <a:t>Fernández, </a:t>
                </a:r>
                <a:r>
                  <a:rPr lang="es-ES_tradnl" dirty="0"/>
                  <a:t>la “Media Dotacional” (MD) de los </a:t>
                </a:r>
                <a:r>
                  <a:rPr lang="es-ES_tradnl" dirty="0" smtClean="0"/>
                  <a:t>estándares aplicados </a:t>
                </a:r>
                <a:r>
                  <a:rPr lang="es-ES_tradnl" dirty="0" smtClean="0"/>
                  <a:t>al Ámbito Espacial Homogéneo (AEH). </a:t>
                </a:r>
                <a:r>
                  <a:rPr lang="es-ES_tradnl" dirty="0" smtClean="0"/>
                  <a:t>La </a:t>
                </a:r>
                <a:r>
                  <a:rPr lang="es-ES_tradnl" dirty="0"/>
                  <a:t>MD se determinaría según la fórmula</a:t>
                </a:r>
                <a:r>
                  <a:rPr lang="es-ES_tradnl" dirty="0" smtClean="0"/>
                  <a:t>:</a:t>
                </a:r>
              </a:p>
              <a:p>
                <a:pPr algn="just"/>
                <a:endParaRPr lang="es-ES_tradnl" dirty="0" smtClean="0"/>
              </a:p>
              <a:p>
                <a:pPr marL="1497013" algn="just"/>
                <a14:m>
                  <m:oMath xmlns:m="http://schemas.openxmlformats.org/officeDocument/2006/math">
                    <m:r>
                      <a:rPr lang="es-ES_tradnl" sz="2000" b="0" i="1" smtClean="0">
                        <a:latin typeface="Cambria Math" charset="0"/>
                      </a:rPr>
                      <m:t>𝑀𝐷</m:t>
                    </m:r>
                    <m:r>
                      <a:rPr lang="es-ES_tradnl" sz="2000" b="0" i="1" smtClean="0">
                        <a:latin typeface="Cambria Math" charset="0"/>
                      </a:rPr>
                      <m:t>(</m:t>
                    </m:r>
                    <m:sSup>
                      <m:sSupPr>
                        <m:ctrlPr>
                          <a:rPr lang="is-IS" sz="2000" b="0" i="1" smtClean="0">
                            <a:latin typeface="Cambria Math" charset="0"/>
                          </a:rPr>
                        </m:ctrlPr>
                      </m:sSupPr>
                      <m:e>
                        <m:r>
                          <a:rPr lang="es-ES_tradnl" sz="2000" b="0" i="1" smtClean="0">
                            <a:latin typeface="Cambria Math" charset="0"/>
                          </a:rPr>
                          <m:t>𝑚</m:t>
                        </m:r>
                      </m:e>
                      <m:sup>
                        <m:r>
                          <a:rPr lang="is-IS" sz="2000" b="0" i="1" smtClean="0">
                            <a:latin typeface="Cambria Math" charset="0"/>
                          </a:rPr>
                          <m:t>2</m:t>
                        </m:r>
                      </m:sup>
                    </m:sSup>
                    <m:r>
                      <a:rPr lang="es-ES_tradnl" sz="2000" b="0" i="1" smtClean="0">
                        <a:latin typeface="Cambria Math" charset="0"/>
                      </a:rPr>
                      <m:t>𝑠</m:t>
                    </m:r>
                  </m:oMath>
                </a14:m>
                <a:r>
                  <a:rPr lang="es-ES_tradnl" sz="2000" dirty="0" smtClean="0"/>
                  <a:t>/</a:t>
                </a:r>
                <a14:m>
                  <m:oMath xmlns:m="http://schemas.openxmlformats.org/officeDocument/2006/math">
                    <m:sSup>
                      <m:sSupPr>
                        <m:ctrlPr>
                          <a:rPr lang="is-IS" sz="2000" i="1" dirty="0" smtClean="0">
                            <a:latin typeface="Cambria Math" charset="0"/>
                          </a:rPr>
                        </m:ctrlPr>
                      </m:sSupPr>
                      <m:e>
                        <m:r>
                          <a:rPr lang="es-ES_tradnl" sz="2000" b="0" i="1" dirty="0" smtClean="0">
                            <a:latin typeface="Cambria Math" charset="0"/>
                          </a:rPr>
                          <m:t>𝑚</m:t>
                        </m:r>
                      </m:e>
                      <m:sup>
                        <m:r>
                          <a:rPr lang="is-IS" sz="2000" i="1" dirty="0" smtClean="0">
                            <a:latin typeface="Cambria Math" charset="0"/>
                          </a:rPr>
                          <m:t>2</m:t>
                        </m:r>
                      </m:sup>
                    </m:sSup>
                    <m:r>
                      <a:rPr lang="es-ES_tradnl" sz="2000" b="0" i="1" dirty="0" smtClean="0">
                        <a:latin typeface="Cambria Math" charset="0"/>
                      </a:rPr>
                      <m:t>𝑡</m:t>
                    </m:r>
                    <m:r>
                      <a:rPr lang="es-ES_tradnl" sz="2000" b="0" i="1" dirty="0" smtClean="0">
                        <a:latin typeface="Cambria Math" charset="0"/>
                      </a:rPr>
                      <m:t>)=</m:t>
                    </m:r>
                    <m:f>
                      <m:fPr>
                        <m:ctrlPr>
                          <a:rPr lang="bg-BG" sz="2000" b="0" i="1" dirty="0" smtClean="0">
                            <a:latin typeface="Cambria Math" charset="0"/>
                            <a:ea typeface="Cambria Math" charset="0"/>
                            <a:cs typeface="Cambria Math" charset="0"/>
                          </a:rPr>
                        </m:ctrlPr>
                      </m:fPr>
                      <m:num>
                        <m:r>
                          <a:rPr lang="es-ES_tradnl" sz="2000" b="0" i="1" dirty="0" smtClean="0">
                            <a:latin typeface="Cambria Math" charset="0"/>
                            <a:ea typeface="Cambria Math" charset="0"/>
                            <a:cs typeface="Cambria Math" charset="0"/>
                          </a:rPr>
                          <m:t>𝑅𝐷</m:t>
                        </m:r>
                        <m:sSup>
                          <m:sSupPr>
                            <m:ctrlPr>
                              <a:rPr lang="is-IS" sz="2000" i="1">
                                <a:latin typeface="Cambria Math" charset="0"/>
                              </a:rPr>
                            </m:ctrlPr>
                          </m:sSupPr>
                          <m:e>
                            <m:r>
                              <a:rPr lang="es-ES_tradnl" sz="2000" b="0" i="1" smtClean="0">
                                <a:latin typeface="Cambria Math" charset="0"/>
                              </a:rPr>
                              <m:t> </m:t>
                            </m:r>
                            <m:r>
                              <a:rPr lang="es-ES_tradnl" sz="2000" i="1">
                                <a:latin typeface="Cambria Math" charset="0"/>
                              </a:rPr>
                              <m:t>𝑚</m:t>
                            </m:r>
                          </m:e>
                          <m:sup>
                            <m:r>
                              <a:rPr lang="is-IS" sz="2000" i="1">
                                <a:latin typeface="Cambria Math" charset="0"/>
                              </a:rPr>
                              <m:t>2</m:t>
                            </m:r>
                          </m:sup>
                        </m:sSup>
                        <m:r>
                          <a:rPr lang="es-ES_tradnl" sz="2000" i="1">
                            <a:latin typeface="Cambria Math" charset="0"/>
                          </a:rPr>
                          <m:t>𝑠</m:t>
                        </m:r>
                        <m:r>
                          <a:rPr lang="es-ES_tradnl" sz="2000" b="0" i="1" smtClean="0">
                            <a:latin typeface="Cambria Math" charset="0"/>
                          </a:rPr>
                          <m:t> (</m:t>
                        </m:r>
                        <m:r>
                          <a:rPr lang="es-ES_tradnl" sz="2000" b="0" i="1" smtClean="0">
                            <a:latin typeface="Cambria Math" charset="0"/>
                          </a:rPr>
                          <m:t>𝑒𝑛</m:t>
                        </m:r>
                        <m:r>
                          <a:rPr lang="es-ES_tradnl" sz="2000" b="0" i="1" smtClean="0">
                            <a:latin typeface="Cambria Math" charset="0"/>
                          </a:rPr>
                          <m:t> </m:t>
                        </m:r>
                        <m:r>
                          <a:rPr lang="es-ES_tradnl" sz="2000" b="0" i="1" smtClean="0">
                            <a:latin typeface="Cambria Math" charset="0"/>
                          </a:rPr>
                          <m:t>𝐴𝐸𝐻</m:t>
                        </m:r>
                        <m:r>
                          <a:rPr lang="es-ES_tradnl" sz="2000" b="0" i="1" smtClean="0">
                            <a:latin typeface="Cambria Math" charset="0"/>
                          </a:rPr>
                          <m:t>)</m:t>
                        </m:r>
                      </m:num>
                      <m:den>
                        <m:r>
                          <a:rPr lang="es-ES_tradnl" sz="2000" b="0" i="1" dirty="0" smtClean="0">
                            <a:latin typeface="Cambria Math" charset="0"/>
                            <a:ea typeface="Cambria Math" charset="0"/>
                            <a:cs typeface="Cambria Math" charset="0"/>
                          </a:rPr>
                          <m:t>𝐸</m:t>
                        </m:r>
                        <m:r>
                          <a:rPr lang="es-ES_tradnl" sz="2000" i="1" dirty="0">
                            <a:latin typeface="Cambria Math" charset="0"/>
                            <a:ea typeface="Cambria Math" charset="0"/>
                            <a:cs typeface="Cambria Math" charset="0"/>
                          </a:rPr>
                          <m:t>𝐷</m:t>
                        </m:r>
                        <m:sSup>
                          <m:sSupPr>
                            <m:ctrlPr>
                              <a:rPr lang="is-IS" sz="2000" i="1">
                                <a:latin typeface="Cambria Math" charset="0"/>
                              </a:rPr>
                            </m:ctrlPr>
                          </m:sSupPr>
                          <m:e>
                            <m:r>
                              <a:rPr lang="es-ES_tradnl" sz="2000" i="1">
                                <a:latin typeface="Cambria Math" charset="0"/>
                              </a:rPr>
                              <m:t> </m:t>
                            </m:r>
                            <m:r>
                              <a:rPr lang="es-ES_tradnl" sz="2000" i="1">
                                <a:latin typeface="Cambria Math" charset="0"/>
                              </a:rPr>
                              <m:t>𝑚</m:t>
                            </m:r>
                          </m:e>
                          <m:sup>
                            <m:r>
                              <a:rPr lang="is-IS" sz="2000" i="1">
                                <a:latin typeface="Cambria Math" charset="0"/>
                              </a:rPr>
                              <m:t>2</m:t>
                            </m:r>
                          </m:sup>
                        </m:sSup>
                        <m:r>
                          <a:rPr lang="es-ES_tradnl" sz="2000" b="0" i="1" smtClean="0">
                            <a:latin typeface="Cambria Math" charset="0"/>
                          </a:rPr>
                          <m:t>𝑡</m:t>
                        </m:r>
                        <m:r>
                          <a:rPr lang="es-ES_tradnl" sz="2000" b="0" i="1" smtClean="0">
                            <a:latin typeface="Cambria Math" charset="0"/>
                          </a:rPr>
                          <m:t> (</m:t>
                        </m:r>
                        <m:r>
                          <a:rPr lang="es-ES_tradnl" sz="2000" i="1">
                            <a:latin typeface="Cambria Math" charset="0"/>
                          </a:rPr>
                          <m:t>𝑒𝑛</m:t>
                        </m:r>
                        <m:r>
                          <a:rPr lang="es-ES_tradnl" sz="2000" i="1">
                            <a:latin typeface="Cambria Math" charset="0"/>
                          </a:rPr>
                          <m:t> </m:t>
                        </m:r>
                        <m:r>
                          <a:rPr lang="es-ES_tradnl" sz="2000" i="1">
                            <a:latin typeface="Cambria Math" charset="0"/>
                          </a:rPr>
                          <m:t>𝐴𝐸𝐻</m:t>
                        </m:r>
                        <m:r>
                          <a:rPr lang="es-ES_tradnl" sz="2000" i="1">
                            <a:latin typeface="Cambria Math" charset="0"/>
                          </a:rPr>
                          <m:t>)</m:t>
                        </m:r>
                      </m:den>
                    </m:f>
                  </m:oMath>
                </a14:m>
                <a:endParaRPr lang="es-ES_tradnl" sz="2000" dirty="0"/>
              </a:p>
              <a:p>
                <a:pPr algn="just"/>
                <a:endParaRPr lang="es-ES_tradnl" dirty="0" smtClean="0"/>
              </a:p>
              <a:p>
                <a:pPr algn="just"/>
                <a:r>
                  <a:rPr lang="es-ES_tradnl" dirty="0" smtClean="0"/>
                  <a:t>Siendo </a:t>
                </a:r>
                <a:r>
                  <a:rPr lang="es-ES_tradnl" dirty="0" smtClean="0"/>
                  <a:t>RD </a:t>
                </a:r>
                <a:r>
                  <a:rPr lang="es-ES_tradnl" dirty="0"/>
                  <a:t>y ED: </a:t>
                </a:r>
                <a:endParaRPr lang="es-ES_tradnl" dirty="0" smtClean="0"/>
              </a:p>
              <a:p>
                <a:pPr algn="just"/>
                <a:endParaRPr lang="es-ES_tradnl" dirty="0"/>
              </a:p>
              <a:p>
                <a:pPr algn="just"/>
                <a:r>
                  <a:rPr lang="es-ES_tradnl" dirty="0" smtClean="0"/>
                  <a:t>RD</a:t>
                </a:r>
                <a:r>
                  <a:rPr lang="es-ES_tradnl" dirty="0"/>
                  <a:t>: la superficie total de las Dotaciones públicas (obviamente, sin considerar el viario) existente y previstas por el Plan </a:t>
                </a:r>
                <a:r>
                  <a:rPr lang="es-ES_tradnl" dirty="0" smtClean="0"/>
                  <a:t>vigente </a:t>
                </a:r>
                <a:r>
                  <a:rPr lang="es-ES_tradnl" dirty="0"/>
                  <a:t>en la AEH. Asimismo, a la superficie de los Sistemas Locales, habría que añadir la correspondiente a los Sistemas Generales. </a:t>
                </a:r>
                <a:endParaRPr lang="es-ES_tradnl" dirty="0" smtClean="0"/>
              </a:p>
              <a:p>
                <a:pPr algn="just"/>
                <a:endParaRPr lang="es-ES_tradnl" dirty="0"/>
              </a:p>
              <a:p>
                <a:pPr algn="just"/>
                <a:r>
                  <a:rPr lang="es-ES_tradnl" dirty="0" smtClean="0"/>
                  <a:t>ED</a:t>
                </a:r>
                <a:r>
                  <a:rPr lang="es-ES_tradnl" dirty="0"/>
                  <a:t>: Superficie Edificabilidad Real atribuida por el Plan vigente en la AEH, determinándose por la suma de las edificabilidades atribuidas a las parcelas concretas integradas en la AEH</a:t>
                </a:r>
                <a:r>
                  <a:rPr lang="es-ES_tradnl" dirty="0" smtClean="0"/>
                  <a:t>.</a:t>
                </a:r>
              </a:p>
            </p:txBody>
          </p:sp>
        </mc:Choice>
        <mc:Fallback>
          <p:sp>
            <p:nvSpPr>
              <p:cNvPr id="2" name="CuadroTexto 1"/>
              <p:cNvSpPr txBox="1">
                <a:spLocks noRot="1" noChangeAspect="1" noMove="1" noResize="1" noEditPoints="1" noAdjustHandles="1" noChangeArrowheads="1" noChangeShapeType="1" noTextEdit="1"/>
              </p:cNvSpPr>
              <p:nvPr/>
            </p:nvSpPr>
            <p:spPr>
              <a:xfrm>
                <a:off x="1145990" y="1916832"/>
                <a:ext cx="7921932" cy="4767139"/>
              </a:xfrm>
              <a:prstGeom prst="rect">
                <a:avLst/>
              </a:prstGeom>
              <a:blipFill rotWithShape="0">
                <a:blip r:embed="rId3"/>
                <a:stretch>
                  <a:fillRect l="-692" t="-639" r="-538" b="-1151"/>
                </a:stretch>
              </a:blipFill>
            </p:spPr>
            <p:txBody>
              <a:bodyPr/>
              <a:lstStyle/>
              <a:p>
                <a:r>
                  <a:rPr lang="es-ES_tradnl">
                    <a:noFill/>
                  </a:rPr>
                  <a:t> </a:t>
                </a:r>
              </a:p>
            </p:txBody>
          </p:sp>
        </mc:Fallback>
      </mc:AlternateContent>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smtClean="0"/>
              <a:t>DUDAS</a:t>
            </a:r>
            <a:endParaRPr lang="es-ES_tradnl" dirty="0"/>
          </a:p>
        </p:txBody>
      </p:sp>
    </p:spTree>
    <p:extLst>
      <p:ext uri="{BB962C8B-B14F-4D97-AF65-F5344CB8AC3E}">
        <p14:creationId xmlns:p14="http://schemas.microsoft.com/office/powerpoint/2010/main" val="39012114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7004" y="843987"/>
            <a:ext cx="7921932" cy="5940088"/>
          </a:xfrm>
          <a:prstGeom prst="rect">
            <a:avLst/>
          </a:prstGeom>
          <a:solidFill>
            <a:schemeClr val="bg1">
              <a:lumMod val="75000"/>
            </a:schemeClr>
          </a:solidFill>
        </p:spPr>
        <p:txBody>
          <a:bodyPr wrap="square" rtlCol="0">
            <a:spAutoFit/>
          </a:bodyPr>
          <a:lstStyle/>
          <a:p>
            <a:pPr algn="just"/>
            <a:r>
              <a:rPr lang="es-ES_tradnl" sz="2000" dirty="0"/>
              <a:t>Una vez determinada la MD, procedería su aplicación a las parcelas individualizadas sometidas a </a:t>
            </a:r>
            <a:r>
              <a:rPr lang="es-ES_tradnl" sz="2000" dirty="0" smtClean="0"/>
              <a:t>actuaciones de dotación por incrementos </a:t>
            </a:r>
            <a:r>
              <a:rPr lang="es-ES_tradnl" sz="2000" dirty="0"/>
              <a:t>de aprovechamiento </a:t>
            </a:r>
            <a:r>
              <a:rPr lang="es-ES_tradnl" sz="2000" dirty="0" smtClean="0"/>
              <a:t>de </a:t>
            </a:r>
            <a:r>
              <a:rPr lang="es-ES_tradnl" sz="2000" dirty="0"/>
              <a:t>acuerdo al siguiente procedimiento</a:t>
            </a:r>
            <a:r>
              <a:rPr lang="es-ES_tradnl" sz="2000" dirty="0" smtClean="0"/>
              <a:t>:</a:t>
            </a:r>
          </a:p>
          <a:p>
            <a:pPr algn="just"/>
            <a:endParaRPr lang="es-ES_tradnl" sz="2000" dirty="0"/>
          </a:p>
          <a:p>
            <a:pPr algn="just"/>
            <a:r>
              <a:rPr lang="es-ES_tradnl" sz="2000" dirty="0"/>
              <a:t>En cada Parcela </a:t>
            </a:r>
            <a:r>
              <a:rPr lang="es-ES_tradnl" sz="2000" dirty="0" smtClean="0"/>
              <a:t>en </a:t>
            </a:r>
            <a:r>
              <a:rPr lang="es-ES_tradnl" sz="2000" dirty="0"/>
              <a:t>la que el Plan le hubiera atribuido un incremento de aprovechamiento </a:t>
            </a:r>
            <a:r>
              <a:rPr lang="es-ES_tradnl" sz="2000" dirty="0" err="1"/>
              <a:t>materializable</a:t>
            </a:r>
            <a:r>
              <a:rPr lang="es-ES_tradnl" sz="2000" dirty="0"/>
              <a:t> </a:t>
            </a:r>
            <a:r>
              <a:rPr lang="es-ES_tradnl" sz="2000" dirty="0" smtClean="0"/>
              <a:t>(Inc</a:t>
            </a:r>
            <a:r>
              <a:rPr lang="es-ES_tradnl" sz="2000" dirty="0"/>
              <a:t>. Pi (m</a:t>
            </a:r>
            <a:r>
              <a:rPr lang="es-ES_tradnl" sz="2000" baseline="30000" dirty="0"/>
              <a:t>2</a:t>
            </a:r>
            <a:r>
              <a:rPr lang="es-ES_tradnl" sz="2000" dirty="0"/>
              <a:t>t)</a:t>
            </a:r>
            <a:endParaRPr lang="es-ES_tradnl" sz="2000" dirty="0" smtClean="0"/>
          </a:p>
          <a:p>
            <a:pPr algn="just"/>
            <a:endParaRPr lang="es-ES_tradnl" sz="2000" dirty="0"/>
          </a:p>
          <a:p>
            <a:pPr algn="just"/>
            <a:r>
              <a:rPr lang="es-ES_tradnl" sz="2000" dirty="0" smtClean="0"/>
              <a:t>la </a:t>
            </a:r>
            <a:r>
              <a:rPr lang="es-ES_tradnl" sz="2000" dirty="0"/>
              <a:t>Cuota Dotacional que le correspondería a dicha parcela (</a:t>
            </a:r>
            <a:r>
              <a:rPr lang="es-ES_tradnl" sz="2000" dirty="0" err="1"/>
              <a:t>Cpi</a:t>
            </a:r>
            <a:r>
              <a:rPr lang="es-ES_tradnl" sz="2000" dirty="0"/>
              <a:t>) será:</a:t>
            </a:r>
          </a:p>
          <a:p>
            <a:pPr algn="just"/>
            <a:endParaRPr lang="es-ES_tradnl" sz="2000" dirty="0" smtClean="0"/>
          </a:p>
          <a:p>
            <a:pPr algn="just"/>
            <a:r>
              <a:rPr lang="es-ES_tradnl" sz="2000" dirty="0" err="1" smtClean="0"/>
              <a:t>Cpi</a:t>
            </a:r>
            <a:r>
              <a:rPr lang="es-ES_tradnl" sz="2000" dirty="0" smtClean="0"/>
              <a:t> </a:t>
            </a:r>
            <a:r>
              <a:rPr lang="es-ES_tradnl" sz="2000" dirty="0"/>
              <a:t>(m</a:t>
            </a:r>
            <a:r>
              <a:rPr lang="es-ES_tradnl" sz="2000" baseline="30000" dirty="0"/>
              <a:t>2</a:t>
            </a:r>
            <a:r>
              <a:rPr lang="es-ES_tradnl" sz="2000" dirty="0"/>
              <a:t>s) = MD (m</a:t>
            </a:r>
            <a:r>
              <a:rPr lang="es-ES_tradnl" sz="2000" baseline="30000" dirty="0"/>
              <a:t>2</a:t>
            </a:r>
            <a:r>
              <a:rPr lang="es-ES_tradnl" sz="2000" dirty="0"/>
              <a:t>s/m</a:t>
            </a:r>
            <a:r>
              <a:rPr lang="es-ES_tradnl" sz="2000" baseline="30000" dirty="0"/>
              <a:t>2</a:t>
            </a:r>
            <a:r>
              <a:rPr lang="es-ES_tradnl" sz="2000" dirty="0"/>
              <a:t>t) x Inc. Pi (m</a:t>
            </a:r>
            <a:r>
              <a:rPr lang="es-ES_tradnl" sz="2000" baseline="30000" dirty="0"/>
              <a:t>2</a:t>
            </a:r>
            <a:r>
              <a:rPr lang="es-ES_tradnl" sz="2000" dirty="0"/>
              <a:t>t</a:t>
            </a:r>
            <a:r>
              <a:rPr lang="es-ES_tradnl" sz="2000" dirty="0" smtClean="0"/>
              <a:t>).</a:t>
            </a:r>
          </a:p>
          <a:p>
            <a:pPr algn="just"/>
            <a:endParaRPr lang="es-ES_tradnl" sz="2000" dirty="0"/>
          </a:p>
          <a:p>
            <a:pPr algn="just"/>
            <a:r>
              <a:rPr lang="es-ES_tradnl" sz="2000" dirty="0"/>
              <a:t>P</a:t>
            </a:r>
            <a:r>
              <a:rPr lang="es-ES_tradnl" sz="2000" dirty="0" smtClean="0"/>
              <a:t>odrá </a:t>
            </a:r>
            <a:r>
              <a:rPr lang="es-ES_tradnl" sz="2000" dirty="0"/>
              <a:t>sustituirse, en caso de imposibilidad física de materializarlo en el ámbito correspondiente, </a:t>
            </a:r>
            <a:r>
              <a:rPr lang="es-ES_tradnl" sz="2000" dirty="0" smtClean="0"/>
              <a:t>por </a:t>
            </a:r>
            <a:r>
              <a:rPr lang="es-ES_tradnl" sz="2000" dirty="0"/>
              <a:t>la entrega de superficie edificada o edificabilidad no lucrativa en un complejo inmobiliario ubicado dentro del mismo</a:t>
            </a:r>
            <a:r>
              <a:rPr lang="es-ES_tradnl" sz="2000" dirty="0" smtClean="0"/>
              <a:t>.</a:t>
            </a:r>
          </a:p>
          <a:p>
            <a:pPr algn="just"/>
            <a:r>
              <a:rPr lang="es-ES_tradnl" sz="2000" dirty="0"/>
              <a:t>E</a:t>
            </a:r>
            <a:r>
              <a:rPr lang="es-ES_tradnl" sz="2000" dirty="0" smtClean="0"/>
              <a:t>xcepcionalmente </a:t>
            </a:r>
            <a:r>
              <a:rPr lang="es-ES_tradnl" sz="2000" dirty="0"/>
              <a:t>y siempre que se justifique adecuadamente que no cabe ninguna otra solución técnica o económicamente viable, los instrumentos de ordenación urbanística podrán eximir del cumplimiento de los deberes de nuevas </a:t>
            </a:r>
            <a:r>
              <a:rPr lang="es-ES_tradnl" sz="2000" dirty="0" err="1" smtClean="0"/>
              <a:t>entregias</a:t>
            </a:r>
            <a:r>
              <a:rPr lang="es-ES_tradnl" sz="2000" dirty="0" smtClean="0"/>
              <a:t> </a:t>
            </a:r>
            <a:r>
              <a:rPr lang="es-ES_tradnl" sz="2000" dirty="0"/>
              <a:t>de suelo</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167106766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7004" y="843987"/>
            <a:ext cx="7921932" cy="5940088"/>
          </a:xfrm>
          <a:prstGeom prst="rect">
            <a:avLst/>
          </a:prstGeom>
          <a:solidFill>
            <a:schemeClr val="bg1">
              <a:lumMod val="75000"/>
            </a:schemeClr>
          </a:solidFill>
        </p:spPr>
        <p:txBody>
          <a:bodyPr wrap="square" rtlCol="0">
            <a:spAutoFit/>
          </a:bodyPr>
          <a:lstStyle/>
          <a:p>
            <a:pPr algn="just"/>
            <a:r>
              <a:rPr lang="es-ES_tradnl" sz="2000" dirty="0"/>
              <a:t>Una vez determinada la MD, procedería su aplicación a las parcelas individualizadas sometidas a </a:t>
            </a:r>
            <a:r>
              <a:rPr lang="es-ES_tradnl" sz="2000" dirty="0" smtClean="0"/>
              <a:t>actuaciones de dotación por incrementos </a:t>
            </a:r>
            <a:r>
              <a:rPr lang="es-ES_tradnl" sz="2000" dirty="0"/>
              <a:t>de aprovechamiento </a:t>
            </a:r>
            <a:r>
              <a:rPr lang="es-ES_tradnl" sz="2000" dirty="0" smtClean="0"/>
              <a:t>de </a:t>
            </a:r>
            <a:r>
              <a:rPr lang="es-ES_tradnl" sz="2000" dirty="0"/>
              <a:t>acuerdo al siguiente procedimiento</a:t>
            </a:r>
            <a:r>
              <a:rPr lang="es-ES_tradnl" sz="2000" dirty="0" smtClean="0"/>
              <a:t>:</a:t>
            </a:r>
          </a:p>
          <a:p>
            <a:pPr algn="just"/>
            <a:endParaRPr lang="es-ES_tradnl" sz="2000" dirty="0"/>
          </a:p>
          <a:p>
            <a:pPr algn="just"/>
            <a:r>
              <a:rPr lang="es-ES_tradnl" sz="2000" dirty="0"/>
              <a:t>En cada Parcela </a:t>
            </a:r>
            <a:r>
              <a:rPr lang="es-ES_tradnl" sz="2000" dirty="0" smtClean="0"/>
              <a:t>en </a:t>
            </a:r>
            <a:r>
              <a:rPr lang="es-ES_tradnl" sz="2000" dirty="0"/>
              <a:t>la que el Plan le hubiera atribuido un incremento de aprovechamiento </a:t>
            </a:r>
            <a:r>
              <a:rPr lang="es-ES_tradnl" sz="2000" dirty="0" err="1"/>
              <a:t>materializable</a:t>
            </a:r>
            <a:r>
              <a:rPr lang="es-ES_tradnl" sz="2000" dirty="0"/>
              <a:t> </a:t>
            </a:r>
            <a:r>
              <a:rPr lang="es-ES_tradnl" sz="2000" dirty="0" smtClean="0"/>
              <a:t>(Inc</a:t>
            </a:r>
            <a:r>
              <a:rPr lang="es-ES_tradnl" sz="2000" dirty="0"/>
              <a:t>. Pi (m</a:t>
            </a:r>
            <a:r>
              <a:rPr lang="es-ES_tradnl" sz="2000" baseline="30000" dirty="0"/>
              <a:t>2</a:t>
            </a:r>
            <a:r>
              <a:rPr lang="es-ES_tradnl" sz="2000" dirty="0"/>
              <a:t>t)</a:t>
            </a:r>
            <a:endParaRPr lang="es-ES_tradnl" sz="2000" dirty="0" smtClean="0"/>
          </a:p>
          <a:p>
            <a:pPr algn="just"/>
            <a:endParaRPr lang="es-ES_tradnl" sz="2000" dirty="0"/>
          </a:p>
          <a:p>
            <a:pPr algn="just"/>
            <a:r>
              <a:rPr lang="es-ES_tradnl" sz="2000" dirty="0" smtClean="0"/>
              <a:t>la </a:t>
            </a:r>
            <a:r>
              <a:rPr lang="es-ES_tradnl" sz="2000" dirty="0"/>
              <a:t>Cuota Dotacional que le correspondería a dicha parcela (</a:t>
            </a:r>
            <a:r>
              <a:rPr lang="es-ES_tradnl" sz="2000" dirty="0" err="1"/>
              <a:t>Cpi</a:t>
            </a:r>
            <a:r>
              <a:rPr lang="es-ES_tradnl" sz="2000" dirty="0"/>
              <a:t>) será:</a:t>
            </a:r>
          </a:p>
          <a:p>
            <a:pPr algn="just"/>
            <a:endParaRPr lang="es-ES_tradnl" sz="2000" dirty="0" smtClean="0"/>
          </a:p>
          <a:p>
            <a:pPr algn="just"/>
            <a:r>
              <a:rPr lang="es-ES_tradnl" sz="2000" dirty="0" err="1" smtClean="0"/>
              <a:t>Cpi</a:t>
            </a:r>
            <a:r>
              <a:rPr lang="es-ES_tradnl" sz="2000" dirty="0" smtClean="0"/>
              <a:t> </a:t>
            </a:r>
            <a:r>
              <a:rPr lang="es-ES_tradnl" sz="2000" dirty="0"/>
              <a:t>(m</a:t>
            </a:r>
            <a:r>
              <a:rPr lang="es-ES_tradnl" sz="2000" baseline="30000" dirty="0"/>
              <a:t>2</a:t>
            </a:r>
            <a:r>
              <a:rPr lang="es-ES_tradnl" sz="2000" dirty="0"/>
              <a:t>s) = MD (m</a:t>
            </a:r>
            <a:r>
              <a:rPr lang="es-ES_tradnl" sz="2000" baseline="30000" dirty="0"/>
              <a:t>2</a:t>
            </a:r>
            <a:r>
              <a:rPr lang="es-ES_tradnl" sz="2000" dirty="0"/>
              <a:t>s/m</a:t>
            </a:r>
            <a:r>
              <a:rPr lang="es-ES_tradnl" sz="2000" baseline="30000" dirty="0"/>
              <a:t>2</a:t>
            </a:r>
            <a:r>
              <a:rPr lang="es-ES_tradnl" sz="2000" dirty="0"/>
              <a:t>t) x Inc. Pi (m</a:t>
            </a:r>
            <a:r>
              <a:rPr lang="es-ES_tradnl" sz="2000" baseline="30000" dirty="0"/>
              <a:t>2</a:t>
            </a:r>
            <a:r>
              <a:rPr lang="es-ES_tradnl" sz="2000" dirty="0"/>
              <a:t>t</a:t>
            </a:r>
            <a:r>
              <a:rPr lang="es-ES_tradnl" sz="2000" dirty="0" smtClean="0"/>
              <a:t>).</a:t>
            </a:r>
          </a:p>
          <a:p>
            <a:pPr algn="just"/>
            <a:endParaRPr lang="es-ES_tradnl" sz="2000" dirty="0"/>
          </a:p>
          <a:p>
            <a:pPr algn="just"/>
            <a:r>
              <a:rPr lang="es-ES_tradnl" sz="2000" dirty="0"/>
              <a:t>podrá sustituirse, en caso de imposibilidad física de materializarlo en el ámbito correspondiente, </a:t>
            </a:r>
            <a:r>
              <a:rPr lang="es-ES_tradnl" sz="2000" dirty="0" smtClean="0"/>
              <a:t>por </a:t>
            </a:r>
            <a:r>
              <a:rPr lang="es-ES_tradnl" sz="2000" dirty="0"/>
              <a:t>la entrega de superficie edificada o edificabilidad no lucrativa en un complejo inmobiliario ubicado dentro del mismo</a:t>
            </a:r>
            <a:r>
              <a:rPr lang="es-ES_tradnl" sz="2000" dirty="0" smtClean="0"/>
              <a:t>.</a:t>
            </a:r>
          </a:p>
          <a:p>
            <a:pPr algn="just"/>
            <a:r>
              <a:rPr lang="es-ES_tradnl" sz="2000" dirty="0" smtClean="0"/>
              <a:t>excepcionalmente </a:t>
            </a:r>
            <a:r>
              <a:rPr lang="es-ES_tradnl" sz="2000" dirty="0"/>
              <a:t>y siempre que se justifique adecuadamente que no cabe ninguna otra solución técnica o económicamente viable, los instrumentos de ordenación urbanística podrán eximir del cumplimiento de los deberes de nuevas entregas de suelo</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103419200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05455" y="2105039"/>
            <a:ext cx="7921932" cy="2862322"/>
          </a:xfrm>
          <a:prstGeom prst="rect">
            <a:avLst/>
          </a:prstGeom>
          <a:solidFill>
            <a:schemeClr val="bg1">
              <a:lumMod val="75000"/>
            </a:schemeClr>
          </a:solidFill>
        </p:spPr>
        <p:txBody>
          <a:bodyPr wrap="square" rtlCol="0">
            <a:spAutoFit/>
          </a:bodyPr>
          <a:lstStyle/>
          <a:p>
            <a:pPr algn="just"/>
            <a:r>
              <a:rPr lang="es-ES_tradnl" sz="2000" b="1" dirty="0" smtClean="0"/>
              <a:t>Participación </a:t>
            </a:r>
            <a:r>
              <a:rPr lang="es-ES_tradnl" sz="2000" b="1" dirty="0"/>
              <a:t>en las </a:t>
            </a:r>
            <a:r>
              <a:rPr lang="es-ES_tradnl" sz="2000" b="1" dirty="0" smtClean="0"/>
              <a:t>plusvalías</a:t>
            </a:r>
          </a:p>
          <a:p>
            <a:pPr algn="just"/>
            <a:endParaRPr lang="es-ES_tradnl" sz="2000" b="1" dirty="0"/>
          </a:p>
          <a:p>
            <a:pPr algn="just"/>
            <a:r>
              <a:rPr lang="es-ES_tradnl" sz="2000" dirty="0" smtClean="0"/>
              <a:t>Derivado </a:t>
            </a:r>
            <a:r>
              <a:rPr lang="es-ES_tradnl" sz="2000" dirty="0"/>
              <a:t>del principio de participación pública en </a:t>
            </a:r>
            <a:r>
              <a:rPr lang="es-ES_tradnl" sz="2000" dirty="0" smtClean="0"/>
              <a:t>las plusvalías </a:t>
            </a:r>
            <a:r>
              <a:rPr lang="es-ES_tradnl" sz="2000" dirty="0"/>
              <a:t>(precepto </a:t>
            </a:r>
            <a:r>
              <a:rPr lang="es-ES_tradnl" sz="2000" dirty="0" smtClean="0"/>
              <a:t>recogido </a:t>
            </a:r>
            <a:r>
              <a:rPr lang="es-ES_tradnl" sz="2000" dirty="0"/>
              <a:t>en el artículo 47 </a:t>
            </a:r>
            <a:r>
              <a:rPr lang="es-ES_tradnl" sz="2000" dirty="0" smtClean="0"/>
              <a:t>de la </a:t>
            </a:r>
            <a:r>
              <a:rPr lang="es-ES_tradnl" sz="2000" dirty="0"/>
              <a:t>Constitución) por el que le corresponde a </a:t>
            </a:r>
            <a:r>
              <a:rPr lang="es-ES_tradnl" sz="2000" dirty="0" smtClean="0"/>
              <a:t>la Administración </a:t>
            </a:r>
            <a:r>
              <a:rPr lang="es-ES_tradnl" sz="2000" dirty="0"/>
              <a:t>una parte de las generadas por la </a:t>
            </a:r>
            <a:r>
              <a:rPr lang="es-ES_tradnl" sz="2000" dirty="0" smtClean="0"/>
              <a:t>acción pública </a:t>
            </a:r>
            <a:r>
              <a:rPr lang="es-ES_tradnl" sz="2000" dirty="0"/>
              <a:t>del planeamiento urbanístico y que se </a:t>
            </a:r>
            <a:r>
              <a:rPr lang="es-ES_tradnl" sz="2000" dirty="0" smtClean="0"/>
              <a:t>constituye por </a:t>
            </a:r>
            <a:r>
              <a:rPr lang="es-ES_tradnl" sz="2000" dirty="0"/>
              <a:t>el </a:t>
            </a:r>
            <a:r>
              <a:rPr lang="es-ES_tradnl" sz="2000" dirty="0" smtClean="0"/>
              <a:t>10% </a:t>
            </a:r>
            <a:r>
              <a:rPr lang="es-ES_tradnl" sz="2000" dirty="0"/>
              <a:t>que </a:t>
            </a:r>
            <a:r>
              <a:rPr lang="es-ES_tradnl" sz="2000" dirty="0" smtClean="0"/>
              <a:t>determina </a:t>
            </a:r>
            <a:r>
              <a:rPr lang="es-ES_tradnl" sz="2000" dirty="0"/>
              <a:t>la legislación autonómica </a:t>
            </a:r>
            <a:r>
              <a:rPr lang="es-ES_tradnl" sz="2000" dirty="0" smtClean="0"/>
              <a:t>en función </a:t>
            </a:r>
            <a:r>
              <a:rPr lang="es-ES_tradnl" sz="2000" dirty="0"/>
              <a:t>de la legislación estatal </a:t>
            </a:r>
            <a:r>
              <a:rPr lang="es-ES_tradnl" sz="2000" dirty="0" smtClean="0"/>
              <a:t>y </a:t>
            </a:r>
            <a:r>
              <a:rPr lang="es-ES_tradnl" sz="2000" dirty="0"/>
              <a:t>que debe entenderse aplicable al incremento </a:t>
            </a:r>
            <a:r>
              <a:rPr lang="es-ES_tradnl" sz="2000" dirty="0" smtClean="0"/>
              <a:t>de aprovechamiento </a:t>
            </a:r>
            <a:r>
              <a:rPr lang="es-ES_tradnl" sz="2000" dirty="0"/>
              <a:t>atribuido sobre el </a:t>
            </a:r>
            <a:r>
              <a:rPr lang="es-ES_tradnl" sz="2000" dirty="0" err="1"/>
              <a:t>patrimonializado</a:t>
            </a:r>
            <a:r>
              <a:rPr lang="es-ES_tradnl" sz="2000" dirty="0"/>
              <a:t>.</a:t>
            </a:r>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8" name="Imagen 7"/>
          <p:cNvPicPr>
            <a:picLocks noChangeAspect="1"/>
          </p:cNvPicPr>
          <p:nvPr/>
        </p:nvPicPr>
        <p:blipFill>
          <a:blip r:embed="rId5"/>
          <a:stretch>
            <a:fillRect/>
          </a:stretch>
        </p:blipFill>
        <p:spPr>
          <a:xfrm>
            <a:off x="1107996" y="5338464"/>
            <a:ext cx="7919596" cy="1415792"/>
          </a:xfrm>
          <a:prstGeom prst="rect">
            <a:avLst/>
          </a:prstGeom>
        </p:spPr>
      </p:pic>
      <p:sp>
        <p:nvSpPr>
          <p:cNvPr id="11" name="CuadroTexto 10"/>
          <p:cNvSpPr txBox="1"/>
          <p:nvPr/>
        </p:nvSpPr>
        <p:spPr>
          <a:xfrm>
            <a:off x="1105179" y="1262356"/>
            <a:ext cx="7921932" cy="707886"/>
          </a:xfrm>
          <a:prstGeom prst="rect">
            <a:avLst/>
          </a:prstGeom>
          <a:solidFill>
            <a:schemeClr val="bg1">
              <a:lumMod val="75000"/>
            </a:schemeClr>
          </a:solidFill>
        </p:spPr>
        <p:txBody>
          <a:bodyPr wrap="square" rtlCol="0">
            <a:spAutoFit/>
          </a:bodyPr>
          <a:lstStyle/>
          <a:p>
            <a:pPr algn="just"/>
            <a:r>
              <a:rPr lang="es-ES_tradnl" sz="2000" dirty="0" smtClean="0"/>
              <a:t>¿cuál es la participaci</a:t>
            </a:r>
            <a:r>
              <a:rPr lang="es-ES_tradnl" sz="2000" dirty="0" smtClean="0"/>
              <a:t>ón en las plusvalías </a:t>
            </a:r>
            <a:r>
              <a:rPr lang="es-ES_tradnl" sz="2000" dirty="0" smtClean="0"/>
              <a:t>que le corresponde a la actuaci</a:t>
            </a:r>
            <a:r>
              <a:rPr lang="es-ES_tradnl" sz="2000" dirty="0" smtClean="0"/>
              <a:t>ón?</a:t>
            </a:r>
            <a:r>
              <a:rPr lang="es-ES_tradnl" sz="2000" dirty="0" smtClean="0"/>
              <a:t>.</a:t>
            </a:r>
            <a:endParaRPr lang="es-ES_tradnl" sz="2000" dirty="0" smtClean="0"/>
          </a:p>
        </p:txBody>
      </p:sp>
      <p:sp>
        <p:nvSpPr>
          <p:cNvPr id="12" name="CuadroTexto 11"/>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15373934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mc:AlternateContent xmlns:mc="http://schemas.openxmlformats.org/markup-compatibility/2006">
        <mc:Choice xmlns:a14="http://schemas.microsoft.com/office/drawing/2010/main" Requires="a14">
          <p:sp>
            <p:nvSpPr>
              <p:cNvPr id="2" name="CuadroTexto 1"/>
              <p:cNvSpPr txBox="1"/>
              <p:nvPr/>
            </p:nvSpPr>
            <p:spPr>
              <a:xfrm>
                <a:off x="1155864" y="1124744"/>
                <a:ext cx="7921932" cy="5157181"/>
              </a:xfrm>
              <a:prstGeom prst="rect">
                <a:avLst/>
              </a:prstGeom>
              <a:solidFill>
                <a:schemeClr val="bg1">
                  <a:lumMod val="75000"/>
                </a:schemeClr>
              </a:solidFill>
            </p:spPr>
            <p:txBody>
              <a:bodyPr wrap="square" rtlCol="0">
                <a:spAutoFit/>
              </a:bodyPr>
              <a:lstStyle/>
              <a:p>
                <a:pPr algn="just"/>
                <a:r>
                  <a:rPr lang="es-ES_tradnl" sz="2000" dirty="0" smtClean="0"/>
                  <a:t>Determinemos, el </a:t>
                </a:r>
                <a:r>
                  <a:rPr lang="es-ES_tradnl" sz="2000" dirty="0"/>
                  <a:t>porcentaje </a:t>
                </a:r>
                <a:r>
                  <a:rPr lang="es-ES_tradnl" sz="2000" dirty="0" smtClean="0"/>
                  <a:t>de </a:t>
                </a:r>
                <a:r>
                  <a:rPr lang="es-ES_tradnl" sz="2000" dirty="0"/>
                  <a:t>plusvalías que le corresponde a </a:t>
                </a:r>
                <a:r>
                  <a:rPr lang="es-ES_tradnl" sz="2000" dirty="0" smtClean="0"/>
                  <a:t>la Administración </a:t>
                </a:r>
                <a:r>
                  <a:rPr lang="es-ES_tradnl" sz="2000" dirty="0"/>
                  <a:t>por el incremento de aprovechamiento atribuido y que, </a:t>
                </a:r>
                <a:r>
                  <a:rPr lang="es-ES_tradnl" sz="2000" dirty="0" smtClean="0"/>
                  <a:t>es del </a:t>
                </a:r>
                <a:r>
                  <a:rPr lang="es-ES_tradnl" sz="2000" dirty="0"/>
                  <a:t>10% como </a:t>
                </a:r>
                <a:r>
                  <a:rPr lang="es-ES_tradnl" sz="2000" dirty="0" smtClean="0"/>
                  <a:t>aprovechamiento </a:t>
                </a:r>
                <a:r>
                  <a:rPr lang="es-ES_tradnl" sz="2000" dirty="0" smtClean="0"/>
                  <a:t>establecido </a:t>
                </a:r>
                <a:r>
                  <a:rPr lang="es-ES_tradnl" sz="2000" dirty="0"/>
                  <a:t>por la </a:t>
                </a:r>
                <a:r>
                  <a:rPr lang="es-ES_tradnl" sz="2000" dirty="0" smtClean="0"/>
                  <a:t>LSG, </a:t>
                </a:r>
                <a:r>
                  <a:rPr lang="es-ES_tradnl" sz="2000" dirty="0"/>
                  <a:t>resulta ser</a:t>
                </a:r>
                <a:r>
                  <a:rPr lang="es-ES_tradnl" sz="2000" dirty="0" smtClean="0"/>
                  <a:t>:</a:t>
                </a:r>
              </a:p>
              <a:p>
                <a:pPr algn="just"/>
                <a:endParaRPr lang="es-ES_tradnl" sz="2000" dirty="0"/>
              </a:p>
              <a:p>
                <a:pPr algn="just"/>
                <a:r>
                  <a:rPr lang="es-ES_tradnl" sz="2000" dirty="0" smtClean="0"/>
                  <a:t>10</a:t>
                </a:r>
                <a:r>
                  <a:rPr lang="es-ES_tradnl" sz="2000" dirty="0"/>
                  <a:t>% </a:t>
                </a:r>
                <a:r>
                  <a:rPr lang="es-ES_tradnl" sz="2000" dirty="0" smtClean="0"/>
                  <a:t>x </a:t>
                </a:r>
                <a:r>
                  <a:rPr lang="es-ES_tradnl" sz="2000" dirty="0"/>
                  <a:t>Inc. Pi (m</a:t>
                </a:r>
                <a:r>
                  <a:rPr lang="es-ES_tradnl" sz="2000" baseline="30000" dirty="0"/>
                  <a:t>2</a:t>
                </a:r>
                <a:r>
                  <a:rPr lang="es-ES_tradnl" sz="2000" dirty="0"/>
                  <a:t>t</a:t>
                </a:r>
                <a:r>
                  <a:rPr lang="es-ES_tradnl" sz="2000" dirty="0" smtClean="0"/>
                  <a:t>).</a:t>
                </a:r>
              </a:p>
              <a:p>
                <a:pPr algn="just"/>
                <a:endParaRPr lang="es-ES_tradnl" sz="2000" dirty="0"/>
              </a:p>
              <a:p>
                <a:pPr marL="457200" indent="-457200" algn="just">
                  <a:buAutoNum type="alphaLcParenR"/>
                </a:pPr>
                <a:r>
                  <a:rPr lang="es-ES_tradnl" sz="2000" dirty="0" smtClean="0"/>
                  <a:t>Mediante </a:t>
                </a:r>
                <a:r>
                  <a:rPr lang="es-ES_tradnl" sz="2000" dirty="0"/>
                  <a:t>entrega del suelo (previa o simultánea a la licencia de edificación) </a:t>
                </a:r>
                <a:r>
                  <a:rPr lang="es-ES_tradnl" sz="2000" dirty="0" smtClean="0"/>
                  <a:t>de una </a:t>
                </a:r>
                <a:r>
                  <a:rPr lang="es-ES_tradnl" sz="2000" dirty="0"/>
                  <a:t>parcela urbanizada </a:t>
                </a:r>
                <a:r>
                  <a:rPr lang="es-ES_tradnl" sz="2000" dirty="0" smtClean="0"/>
                  <a:t>preferiblemente calificada </a:t>
                </a:r>
                <a:r>
                  <a:rPr lang="es-ES_tradnl" sz="2000" dirty="0"/>
                  <a:t>para la construcción de </a:t>
                </a:r>
                <a:r>
                  <a:rPr lang="es-ES_tradnl" sz="2000" dirty="0" smtClean="0"/>
                  <a:t>vivienda  pública </a:t>
                </a:r>
                <a:r>
                  <a:rPr lang="es-ES_tradnl" sz="2000" dirty="0"/>
                  <a:t>(</a:t>
                </a:r>
                <a:r>
                  <a:rPr lang="es-ES_tradnl" sz="2000" dirty="0" smtClean="0"/>
                  <a:t>VP) </a:t>
                </a:r>
                <a:r>
                  <a:rPr lang="es-ES_tradnl" sz="2000" dirty="0"/>
                  <a:t>y capaz para materializar la siguiente edificabilidad (</a:t>
                </a:r>
                <a:r>
                  <a:rPr lang="es-ES_tradnl" sz="2000" dirty="0" smtClean="0"/>
                  <a:t>E.VP)</a:t>
                </a:r>
                <a:endParaRPr lang="es-ES_tradnl" sz="2000" dirty="0" smtClean="0"/>
              </a:p>
              <a:p>
                <a:pPr algn="just"/>
                <a:endParaRPr lang="es-ES_tradnl" sz="2000" dirty="0"/>
              </a:p>
              <a:p>
                <a:pPr marL="852488" algn="just"/>
                <a14:m>
                  <m:oMath xmlns:m="http://schemas.openxmlformats.org/officeDocument/2006/math">
                    <m:r>
                      <a:rPr lang="es-ES_tradnl" sz="2000" b="0" i="1" smtClean="0">
                        <a:latin typeface="Cambria Math" charset="0"/>
                      </a:rPr>
                      <m:t>𝐸</m:t>
                    </m:r>
                    <m:r>
                      <a:rPr lang="es-ES_tradnl" sz="2000" b="0" i="1" smtClean="0">
                        <a:latin typeface="Cambria Math" charset="0"/>
                      </a:rPr>
                      <m:t>.</m:t>
                    </m:r>
                    <m:r>
                      <a:rPr lang="es-ES_tradnl" sz="2000" b="0" i="1" smtClean="0">
                        <a:latin typeface="Cambria Math" charset="0"/>
                      </a:rPr>
                      <m:t>𝑉𝑃𝑃</m:t>
                    </m:r>
                    <m:d>
                      <m:dPr>
                        <m:ctrlPr>
                          <a:rPr lang="es-ES_tradnl" sz="2000" b="0" i="1" smtClean="0">
                            <a:latin typeface="Cambria Math" charset="0"/>
                          </a:rPr>
                        </m:ctrlPr>
                      </m:dPr>
                      <m:e>
                        <m:sSup>
                          <m:sSupPr>
                            <m:ctrlPr>
                              <a:rPr lang="es-ES_tradnl" sz="2000" b="0" i="1" smtClean="0">
                                <a:latin typeface="Cambria Math" charset="0"/>
                              </a:rPr>
                            </m:ctrlPr>
                          </m:sSupPr>
                          <m:e>
                            <m:r>
                              <a:rPr lang="es-ES_tradnl" sz="2000" b="0" i="1" smtClean="0">
                                <a:latin typeface="Cambria Math" charset="0"/>
                              </a:rPr>
                              <m:t>𝑚</m:t>
                            </m:r>
                          </m:e>
                          <m:sup>
                            <m:r>
                              <a:rPr lang="es-ES_tradnl" sz="2000" b="0" i="1" smtClean="0">
                                <a:latin typeface="Cambria Math" charset="0"/>
                              </a:rPr>
                              <m:t>2</m:t>
                            </m:r>
                          </m:sup>
                        </m:sSup>
                        <m:r>
                          <a:rPr lang="es-ES_tradnl" sz="2000" b="0" i="1" smtClean="0">
                            <a:latin typeface="Cambria Math" charset="0"/>
                          </a:rPr>
                          <m:t>𝑡</m:t>
                        </m:r>
                      </m:e>
                    </m:d>
                    <m:r>
                      <a:rPr lang="es-ES_tradnl" sz="2000" b="0" i="1" smtClean="0">
                        <a:latin typeface="Cambria Math" charset="0"/>
                        <a:ea typeface="Cambria Math" charset="0"/>
                        <a:cs typeface="Cambria Math" charset="0"/>
                      </a:rPr>
                      <m:t>=</m:t>
                    </m:r>
                    <m:r>
                      <a:rPr lang="es-ES_tradnl" sz="2000" b="0" i="1" smtClean="0">
                        <a:latin typeface="Cambria Math" charset="0"/>
                        <a:ea typeface="Cambria Math" charset="0"/>
                        <a:cs typeface="Cambria Math" charset="0"/>
                      </a:rPr>
                      <m:t>𝐼𝑛𝑐</m:t>
                    </m:r>
                    <m:r>
                      <a:rPr lang="es-ES_tradnl" sz="2000" b="0" i="1" smtClean="0">
                        <a:latin typeface="Cambria Math" charset="0"/>
                        <a:ea typeface="Cambria Math" charset="0"/>
                        <a:cs typeface="Cambria Math" charset="0"/>
                      </a:rPr>
                      <m:t>.</m:t>
                    </m:r>
                    <m:r>
                      <a:rPr lang="es-ES_tradnl" sz="2000" b="0" i="1" smtClean="0">
                        <a:latin typeface="Cambria Math" charset="0"/>
                        <a:ea typeface="Cambria Math" charset="0"/>
                        <a:cs typeface="Cambria Math" charset="0"/>
                      </a:rPr>
                      <m:t>𝑃𝑖</m:t>
                    </m:r>
                    <m:r>
                      <a:rPr lang="es-ES_tradnl" sz="2000" b="0" i="1" smtClean="0">
                        <a:latin typeface="Cambria Math" charset="0"/>
                        <a:ea typeface="Cambria Math" charset="0"/>
                        <a:cs typeface="Cambria Math" charset="0"/>
                      </a:rPr>
                      <m:t>(</m:t>
                    </m:r>
                    <m:sSup>
                      <m:sSupPr>
                        <m:ctrlPr>
                          <a:rPr lang="es-ES_tradnl" sz="2000" i="1">
                            <a:latin typeface="Cambria Math" charset="0"/>
                          </a:rPr>
                        </m:ctrlPr>
                      </m:sSupPr>
                      <m:e>
                        <m:r>
                          <a:rPr lang="es-ES_tradnl" sz="2000" i="1">
                            <a:latin typeface="Cambria Math" charset="0"/>
                          </a:rPr>
                          <m:t>𝑚</m:t>
                        </m:r>
                      </m:e>
                      <m:sup>
                        <m:r>
                          <a:rPr lang="es-ES_tradnl" sz="2000" i="1">
                            <a:latin typeface="Cambria Math" charset="0"/>
                          </a:rPr>
                          <m:t>2</m:t>
                        </m:r>
                      </m:sup>
                    </m:sSup>
                    <m:r>
                      <a:rPr lang="es-ES_tradnl" sz="2000" i="1">
                        <a:latin typeface="Cambria Math" charset="0"/>
                      </a:rPr>
                      <m:t>𝑡</m:t>
                    </m:r>
                  </m:oMath>
                </a14:m>
                <a:r>
                  <a:rPr lang="es-ES_tradnl" sz="2000" dirty="0" smtClean="0"/>
                  <a:t>)</a:t>
                </a:r>
                <a14:m>
                  <m:oMath xmlns:m="http://schemas.openxmlformats.org/officeDocument/2006/math">
                    <m:r>
                      <a:rPr lang="es-ES_tradnl" sz="2000" i="1" dirty="0" smtClean="0">
                        <a:latin typeface="Cambria Math" charset="0"/>
                        <a:ea typeface="Cambria Math" charset="0"/>
                        <a:cs typeface="Cambria Math" charset="0"/>
                      </a:rPr>
                      <m:t>×</m:t>
                    </m:r>
                    <m:f>
                      <m:fPr>
                        <m:ctrlPr>
                          <a:rPr lang="bg-BG" sz="2000" i="1" dirty="0" smtClean="0">
                            <a:latin typeface="Cambria Math" charset="0"/>
                            <a:ea typeface="Cambria Math" charset="0"/>
                            <a:cs typeface="Cambria Math" charset="0"/>
                          </a:rPr>
                        </m:ctrlPr>
                      </m:fPr>
                      <m:num>
                        <m:r>
                          <a:rPr lang="es-ES_tradnl" sz="2000" b="0" i="1" dirty="0" smtClean="0">
                            <a:latin typeface="Cambria Math" charset="0"/>
                            <a:ea typeface="Cambria Math" charset="0"/>
                            <a:cs typeface="Cambria Math" charset="0"/>
                          </a:rPr>
                          <m:t>𝑉𝑅𝑆</m:t>
                        </m:r>
                        <m:r>
                          <a:rPr lang="es-ES_tradnl" sz="2000" b="0" i="1" dirty="0" smtClean="0">
                            <a:latin typeface="Cambria Math" charset="0"/>
                            <a:ea typeface="Cambria Math" charset="0"/>
                            <a:cs typeface="Cambria Math" charset="0"/>
                          </a:rPr>
                          <m:t> </m:t>
                        </m:r>
                        <m:r>
                          <a:rPr lang="es-ES_tradnl" sz="2000" b="0" i="1" dirty="0" smtClean="0">
                            <a:latin typeface="Cambria Math" charset="0"/>
                            <a:ea typeface="Cambria Math" charset="0"/>
                            <a:cs typeface="Cambria Math" charset="0"/>
                          </a:rPr>
                          <m:t>𝑉𝑖𝑣</m:t>
                        </m:r>
                        <m:r>
                          <a:rPr lang="es-ES_tradnl" sz="2000" b="0" i="1" dirty="0" smtClean="0">
                            <a:latin typeface="Cambria Math" charset="0"/>
                            <a:ea typeface="Cambria Math" charset="0"/>
                            <a:cs typeface="Cambria Math" charset="0"/>
                          </a:rPr>
                          <m:t>. </m:t>
                        </m:r>
                        <m:r>
                          <a:rPr lang="es-ES_tradnl" sz="2000" b="0" i="1" dirty="0" smtClean="0">
                            <a:latin typeface="Cambria Math" charset="0"/>
                            <a:ea typeface="Cambria Math" charset="0"/>
                            <a:cs typeface="Cambria Math" charset="0"/>
                          </a:rPr>
                          <m:t>𝐿𝑖𝑏𝑟𝑒</m:t>
                        </m:r>
                      </m:num>
                      <m:den>
                        <m:r>
                          <a:rPr lang="es-ES_tradnl" sz="2000" b="0" i="1" dirty="0" smtClean="0">
                            <a:latin typeface="Cambria Math" charset="0"/>
                            <a:ea typeface="Cambria Math" charset="0"/>
                            <a:cs typeface="Cambria Math" charset="0"/>
                          </a:rPr>
                          <m:t>𝑉𝑅𝑆</m:t>
                        </m:r>
                        <m:r>
                          <a:rPr lang="es-ES_tradnl" sz="2000" b="0" i="1" dirty="0" smtClean="0">
                            <a:latin typeface="Cambria Math" charset="0"/>
                            <a:ea typeface="Cambria Math" charset="0"/>
                            <a:cs typeface="Cambria Math" charset="0"/>
                          </a:rPr>
                          <m:t> </m:t>
                        </m:r>
                        <m:r>
                          <a:rPr lang="es-ES_tradnl" sz="2000" b="0" i="1" dirty="0" smtClean="0">
                            <a:latin typeface="Cambria Math" charset="0"/>
                            <a:ea typeface="Cambria Math" charset="0"/>
                            <a:cs typeface="Cambria Math" charset="0"/>
                          </a:rPr>
                          <m:t>𝑉𝑃</m:t>
                        </m:r>
                      </m:den>
                    </m:f>
                  </m:oMath>
                </a14:m>
                <a:endParaRPr lang="es-ES_tradnl" sz="2000" dirty="0" smtClean="0"/>
              </a:p>
              <a:p>
                <a:pPr marL="852488" algn="just"/>
                <a:endParaRPr lang="es-ES_tradnl" sz="2000" dirty="0"/>
              </a:p>
              <a:p>
                <a:pPr marL="457200" indent="-457200" algn="just">
                  <a:buFont typeface="+mj-lt"/>
                  <a:buAutoNum type="alphaLcParenR" startAt="2"/>
                </a:pPr>
                <a:r>
                  <a:rPr lang="es-ES_tradnl" sz="2000" dirty="0"/>
                  <a:t>Mediante </a:t>
                </a:r>
                <a:r>
                  <a:rPr lang="es-ES_tradnl" sz="2000" dirty="0" smtClean="0"/>
                  <a:t>compensación económica </a:t>
                </a:r>
                <a:r>
                  <a:rPr lang="es-ES_tradnl" sz="2000" dirty="0"/>
                  <a:t>de </a:t>
                </a:r>
                <a:r>
                  <a:rPr lang="es-ES_tradnl" sz="2000" dirty="0" smtClean="0"/>
                  <a:t>valor </a:t>
                </a:r>
                <a:r>
                  <a:rPr lang="es-ES_tradnl" sz="2000" dirty="0"/>
                  <a:t>equivalente, es decir</a:t>
                </a:r>
                <a:r>
                  <a:rPr lang="es-ES_tradnl" sz="2000" dirty="0" smtClean="0"/>
                  <a:t>:</a:t>
                </a:r>
              </a:p>
              <a:p>
                <a:pPr marL="457200" indent="-457200" algn="just">
                  <a:buAutoNum type="alphaLcParenR" startAt="2"/>
                </a:pPr>
                <a:endParaRPr lang="es-ES_tradnl" sz="2000" dirty="0"/>
              </a:p>
              <a:p>
                <a:pPr marL="852488" algn="just"/>
                <a:r>
                  <a:rPr lang="es-ES_tradnl" sz="2000" dirty="0" smtClean="0"/>
                  <a:t>E.VP </a:t>
                </a:r>
                <a:r>
                  <a:rPr lang="es-ES_tradnl" sz="2000" dirty="0"/>
                  <a:t>(m</a:t>
                </a:r>
                <a:r>
                  <a:rPr lang="es-ES_tradnl" sz="2000" baseline="30000" dirty="0"/>
                  <a:t>2</a:t>
                </a:r>
                <a:r>
                  <a:rPr lang="es-ES_tradnl" sz="2000" dirty="0"/>
                  <a:t>t) x VRS (VPP) €/m</a:t>
                </a:r>
                <a:r>
                  <a:rPr lang="es-ES_tradnl" sz="2000" baseline="30000" dirty="0"/>
                  <a:t>2</a:t>
                </a:r>
                <a:r>
                  <a:rPr lang="es-ES_tradnl" sz="2000" dirty="0"/>
                  <a:t>t</a:t>
                </a:r>
                <a:r>
                  <a:rPr lang="es-ES_tradnl" sz="2000" dirty="0" smtClean="0"/>
                  <a:t>.</a:t>
                </a:r>
              </a:p>
            </p:txBody>
          </p:sp>
        </mc:Choice>
        <mc:Fallback>
          <p:sp>
            <p:nvSpPr>
              <p:cNvPr id="2" name="CuadroTexto 1"/>
              <p:cNvSpPr txBox="1">
                <a:spLocks noRot="1" noChangeAspect="1" noMove="1" noResize="1" noEditPoints="1" noAdjustHandles="1" noChangeArrowheads="1" noChangeShapeType="1" noTextEdit="1"/>
              </p:cNvSpPr>
              <p:nvPr/>
            </p:nvSpPr>
            <p:spPr>
              <a:xfrm>
                <a:off x="1155864" y="1124744"/>
                <a:ext cx="7921932" cy="5157181"/>
              </a:xfrm>
              <a:prstGeom prst="rect">
                <a:avLst/>
              </a:prstGeom>
              <a:blipFill rotWithShape="0">
                <a:blip r:embed="rId3"/>
                <a:stretch>
                  <a:fillRect l="-847" t="-710" r="-770" b="-1302"/>
                </a:stretch>
              </a:blipFill>
            </p:spPr>
            <p:txBody>
              <a:bodyPr/>
              <a:lstStyle/>
              <a:p>
                <a:r>
                  <a:rPr lang="es-ES_tradnl">
                    <a:noFill/>
                  </a:rPr>
                  <a:t> </a:t>
                </a:r>
              </a:p>
            </p:txBody>
          </p:sp>
        </mc:Fallback>
      </mc:AlternateContent>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4"/>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5"/>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5"/>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7527448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2" name="CuadroTexto 1"/>
          <p:cNvSpPr txBox="1"/>
          <p:nvPr/>
        </p:nvSpPr>
        <p:spPr>
          <a:xfrm>
            <a:off x="1140562" y="1517639"/>
            <a:ext cx="7921932" cy="400110"/>
          </a:xfrm>
          <a:prstGeom prst="rect">
            <a:avLst/>
          </a:prstGeom>
          <a:solidFill>
            <a:schemeClr val="bg1">
              <a:lumMod val="75000"/>
            </a:schemeClr>
          </a:solidFill>
        </p:spPr>
        <p:txBody>
          <a:bodyPr wrap="square" rtlCol="0">
            <a:spAutoFit/>
          </a:bodyPr>
          <a:lstStyle/>
          <a:p>
            <a:pPr algn="just"/>
            <a:r>
              <a:rPr lang="es-ES_tradnl" sz="2000" dirty="0"/>
              <a:t>¿ </a:t>
            </a:r>
            <a:r>
              <a:rPr lang="es-ES_tradnl" sz="2000" dirty="0" smtClean="0"/>
              <a:t>Puede existir actuaciones de dotación en suelo de núcleo rural?</a:t>
            </a:r>
            <a:endParaRPr lang="es-ES_tradnl" sz="2000" dirty="0"/>
          </a:p>
        </p:txBody>
      </p:sp>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40562" y="2018053"/>
            <a:ext cx="7921932" cy="4401205"/>
          </a:xfrm>
          <a:prstGeom prst="rect">
            <a:avLst/>
          </a:prstGeom>
          <a:solidFill>
            <a:schemeClr val="bg1">
              <a:lumMod val="75000"/>
            </a:schemeClr>
          </a:solidFill>
        </p:spPr>
        <p:txBody>
          <a:bodyPr wrap="square" rtlCol="0">
            <a:spAutoFit/>
          </a:bodyPr>
          <a:lstStyle/>
          <a:p>
            <a:pPr algn="just"/>
            <a:r>
              <a:rPr lang="es-ES_tradnl" sz="2000" dirty="0"/>
              <a:t>De la lectura del </a:t>
            </a:r>
            <a:r>
              <a:rPr lang="es-ES_tradnl" sz="2000" dirty="0" smtClean="0"/>
              <a:t>7.3 </a:t>
            </a:r>
            <a:r>
              <a:rPr lang="es-ES_tradnl" sz="2000" dirty="0"/>
              <a:t>de la </a:t>
            </a:r>
            <a:r>
              <a:rPr lang="es-ES_tradnl" sz="2000" dirty="0" smtClean="0"/>
              <a:t>ley estatal podemos entender </a:t>
            </a:r>
            <a:r>
              <a:rPr lang="es-ES_tradnl" sz="2000" dirty="0"/>
              <a:t>que </a:t>
            </a:r>
            <a:r>
              <a:rPr lang="es-ES_tradnl" sz="2000" dirty="0" smtClean="0"/>
              <a:t>a </a:t>
            </a:r>
            <a:r>
              <a:rPr lang="es-ES_tradnl" sz="2000" dirty="0"/>
              <a:t>las actuaciones sobre núcleos tradicionales legalmente asentados en el medio rural les será de aplicación </a:t>
            </a:r>
            <a:r>
              <a:rPr lang="es-ES_tradnl" sz="2000" dirty="0" smtClean="0"/>
              <a:t>las </a:t>
            </a:r>
            <a:r>
              <a:rPr lang="es-ES_tradnl" sz="2000" dirty="0"/>
              <a:t>actuaciones de dotación </a:t>
            </a:r>
            <a:r>
              <a:rPr lang="es-ES_tradnl" sz="2000" dirty="0" smtClean="0"/>
              <a:t>, </a:t>
            </a:r>
            <a:r>
              <a:rPr lang="es-ES_tradnl" sz="2000" dirty="0"/>
              <a:t>de conformidad con la naturaleza que les atribuya su propia legislación, en atención a sus peculiaridades específicas</a:t>
            </a:r>
            <a:r>
              <a:rPr lang="es-ES_tradnl" sz="2000" dirty="0" smtClean="0"/>
              <a:t>.</a:t>
            </a:r>
          </a:p>
          <a:p>
            <a:pPr algn="just"/>
            <a:endParaRPr lang="es-ES_tradnl" sz="2000" dirty="0"/>
          </a:p>
          <a:p>
            <a:pPr algn="just"/>
            <a:r>
              <a:rPr lang="es-ES_tradnl" sz="2000" dirty="0" smtClean="0"/>
              <a:t>Pero la Ley gallega en su articulo 17 deja claro que los terrenos </a:t>
            </a:r>
            <a:r>
              <a:rPr lang="es-ES_tradnl" sz="2000" dirty="0"/>
              <a:t>en los que se desarrollen actuaciones de dotación </a:t>
            </a:r>
            <a:r>
              <a:rPr lang="es-ES_tradnl" sz="2000" dirty="0" smtClean="0"/>
              <a:t>son </a:t>
            </a:r>
            <a:r>
              <a:rPr lang="es-ES_tradnl" sz="2000" b="1" dirty="0" smtClean="0"/>
              <a:t>en todo caso suelo urbano no consolidado</a:t>
            </a:r>
          </a:p>
          <a:p>
            <a:pPr algn="just"/>
            <a:endParaRPr lang="es-ES_tradnl" sz="2000" dirty="0"/>
          </a:p>
          <a:p>
            <a:pPr algn="just"/>
            <a:r>
              <a:rPr lang="es-ES_tradnl" sz="2000" dirty="0" smtClean="0"/>
              <a:t>Lo que si recoge la ley gallega son </a:t>
            </a:r>
            <a:r>
              <a:rPr lang="es-ES_tradnl" sz="2000" dirty="0"/>
              <a:t>áreas en las que por planeamiento general o especial se prevean actuaciones de carácter </a:t>
            </a:r>
            <a:r>
              <a:rPr lang="es-ES_tradnl" sz="2000" dirty="0" smtClean="0"/>
              <a:t>integral, que podrán ser de asimilables a las actuaciones que tienen por objeto reformar </a:t>
            </a:r>
            <a:r>
              <a:rPr lang="es-ES_tradnl" sz="2000" dirty="0"/>
              <a:t>o renovar la urbanización de un ámbito de suelo urbanizado </a:t>
            </a:r>
          </a:p>
        </p:txBody>
      </p:sp>
      <p:sp>
        <p:nvSpPr>
          <p:cNvPr id="12" name="CuadroTexto 11"/>
          <p:cNvSpPr txBox="1"/>
          <p:nvPr/>
        </p:nvSpPr>
        <p:spPr>
          <a:xfrm>
            <a:off x="1187624" y="131082"/>
            <a:ext cx="3024336" cy="370057"/>
          </a:xfrm>
          <a:prstGeom prst="rect">
            <a:avLst/>
          </a:prstGeom>
          <a:noFill/>
        </p:spPr>
        <p:txBody>
          <a:bodyPr wrap="square" rtlCol="0">
            <a:spAutoFit/>
          </a:bodyPr>
          <a:lstStyle/>
          <a:p>
            <a:r>
              <a:rPr lang="es-ES_tradnl" dirty="0" smtClean="0"/>
              <a:t>DUDAS</a:t>
            </a:r>
            <a:endParaRPr lang="es-ES_tradnl" dirty="0"/>
          </a:p>
        </p:txBody>
      </p:sp>
    </p:spTree>
    <p:extLst>
      <p:ext uri="{BB962C8B-B14F-4D97-AF65-F5344CB8AC3E}">
        <p14:creationId xmlns:p14="http://schemas.microsoft.com/office/powerpoint/2010/main" val="15707099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pic>
        <p:nvPicPr>
          <p:cNvPr id="2" name="Imagen 1"/>
          <p:cNvPicPr>
            <a:picLocks noChangeAspect="1"/>
          </p:cNvPicPr>
          <p:nvPr/>
        </p:nvPicPr>
        <p:blipFill>
          <a:blip r:embed="rId5"/>
          <a:stretch>
            <a:fillRect/>
          </a:stretch>
        </p:blipFill>
        <p:spPr>
          <a:xfrm>
            <a:off x="4853619" y="890236"/>
            <a:ext cx="4224178" cy="5853369"/>
          </a:xfrm>
          <a:prstGeom prst="rect">
            <a:avLst/>
          </a:prstGeom>
        </p:spPr>
      </p:pic>
      <p:sp>
        <p:nvSpPr>
          <p:cNvPr id="8" name="Rectángulo 7"/>
          <p:cNvSpPr/>
          <p:nvPr/>
        </p:nvSpPr>
        <p:spPr>
          <a:xfrm>
            <a:off x="1023715" y="917912"/>
            <a:ext cx="3791819" cy="5940088"/>
          </a:xfrm>
          <a:prstGeom prst="rect">
            <a:avLst/>
          </a:prstGeom>
        </p:spPr>
        <p:txBody>
          <a:bodyPr wrap="square">
            <a:spAutoFit/>
          </a:bodyPr>
          <a:lstStyle/>
          <a:p>
            <a:pPr algn="just"/>
            <a:r>
              <a:rPr lang="es-ES_tradnl" sz="2000" dirty="0" smtClean="0">
                <a:solidFill>
                  <a:schemeClr val="bg1"/>
                </a:solidFill>
              </a:rPr>
              <a:t>Hay </a:t>
            </a:r>
            <a:r>
              <a:rPr lang="es-ES_tradnl" sz="2000" dirty="0">
                <a:solidFill>
                  <a:schemeClr val="bg1"/>
                </a:solidFill>
              </a:rPr>
              <a:t>que afrontar la </a:t>
            </a:r>
            <a:r>
              <a:rPr lang="es-ES_tradnl" sz="2000" dirty="0" err="1">
                <a:solidFill>
                  <a:schemeClr val="bg1"/>
                </a:solidFill>
              </a:rPr>
              <a:t>renovación</a:t>
            </a:r>
            <a:r>
              <a:rPr lang="es-ES_tradnl" sz="2000" dirty="0">
                <a:solidFill>
                  <a:schemeClr val="bg1"/>
                </a:solidFill>
              </a:rPr>
              <a:t> del pensamiento urbano a partir de una nueva cultura de la ciudad y del territorio, apostando por adaptar </a:t>
            </a:r>
            <a:r>
              <a:rPr lang="es-ES_tradnl" sz="2000" dirty="0" smtClean="0">
                <a:solidFill>
                  <a:schemeClr val="bg1"/>
                </a:solidFill>
              </a:rPr>
              <a:t>nuestra </a:t>
            </a:r>
            <a:r>
              <a:rPr lang="es-ES_tradnl" sz="2000" dirty="0">
                <a:solidFill>
                  <a:schemeClr val="bg1"/>
                </a:solidFill>
              </a:rPr>
              <a:t>ciudad </a:t>
            </a:r>
            <a:r>
              <a:rPr lang="es-ES_tradnl" sz="2000" dirty="0" smtClean="0">
                <a:solidFill>
                  <a:schemeClr val="bg1"/>
                </a:solidFill>
              </a:rPr>
              <a:t>compacta </a:t>
            </a:r>
            <a:r>
              <a:rPr lang="es-ES_tradnl" sz="2000" dirty="0">
                <a:solidFill>
                  <a:schemeClr val="bg1"/>
                </a:solidFill>
              </a:rPr>
              <a:t>a las necesidades actuales. </a:t>
            </a:r>
            <a:endParaRPr lang="es-ES_tradnl" sz="2000" dirty="0" smtClean="0">
              <a:solidFill>
                <a:schemeClr val="bg1"/>
              </a:solidFill>
            </a:endParaRPr>
          </a:p>
          <a:p>
            <a:pPr algn="just"/>
            <a:r>
              <a:rPr lang="es-ES_tradnl" sz="2000" dirty="0">
                <a:solidFill>
                  <a:schemeClr val="bg1"/>
                </a:solidFill>
              </a:rPr>
              <a:t>El problema es la manifestación del cambio urbano y de los desequilibrios en el espacio interno de la ciudad. La crisis urbana actual y los cambios en el modelo urbano obligan a plantear en nuevos términos la funcionalidad de la ciudad. Los problemas funcionales no pueden separarse de la intervención urbanística o arquitectónica, si es que realmente apostamos por una recuperación integrada. </a:t>
            </a:r>
          </a:p>
        </p:txBody>
      </p:sp>
      <p:sp>
        <p:nvSpPr>
          <p:cNvPr id="11" name="CuadroTexto 10"/>
          <p:cNvSpPr txBox="1"/>
          <p:nvPr/>
        </p:nvSpPr>
        <p:spPr>
          <a:xfrm>
            <a:off x="1187624" y="131082"/>
            <a:ext cx="3024336" cy="369332"/>
          </a:xfrm>
          <a:prstGeom prst="rect">
            <a:avLst/>
          </a:prstGeom>
          <a:noFill/>
        </p:spPr>
        <p:txBody>
          <a:bodyPr wrap="square" rtlCol="0">
            <a:spAutoFit/>
          </a:bodyPr>
          <a:lstStyle/>
          <a:p>
            <a:r>
              <a:rPr lang="es-ES_tradnl" dirty="0" smtClean="0"/>
              <a:t>CONCLUSIONES</a:t>
            </a:r>
            <a:endParaRPr lang="es-ES_tradnl" dirty="0"/>
          </a:p>
        </p:txBody>
      </p:sp>
    </p:spTree>
    <p:extLst>
      <p:ext uri="{BB962C8B-B14F-4D97-AF65-F5344CB8AC3E}">
        <p14:creationId xmlns:p14="http://schemas.microsoft.com/office/powerpoint/2010/main" val="178801441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b="1" dirty="0" smtClean="0"/>
              <a:t>BIBLIOGRAFIA</a:t>
            </a:r>
            <a:endParaRPr lang="es-ES_tradnl" b="1" dirty="0"/>
          </a:p>
        </p:txBody>
      </p:sp>
      <p:sp>
        <p:nvSpPr>
          <p:cNvPr id="9" name="Rectángulo 8"/>
          <p:cNvSpPr/>
          <p:nvPr/>
        </p:nvSpPr>
        <p:spPr>
          <a:xfrm>
            <a:off x="1295275" y="929153"/>
            <a:ext cx="7776864" cy="5078313"/>
          </a:xfrm>
          <a:prstGeom prst="rect">
            <a:avLst/>
          </a:prstGeom>
        </p:spPr>
        <p:txBody>
          <a:bodyPr wrap="square">
            <a:spAutoFit/>
          </a:bodyPr>
          <a:lstStyle/>
          <a:p>
            <a:pPr algn="just"/>
            <a:r>
              <a:rPr lang="es-ES_tradnl" dirty="0">
                <a:solidFill>
                  <a:schemeClr val="bg1"/>
                </a:solidFill>
              </a:rPr>
              <a:t>PAREJO ALFONSO, Luciano y ROGER FERNÁNDEZ, Gerardo (2009</a:t>
            </a:r>
            <a:r>
              <a:rPr lang="es-ES_tradnl" dirty="0" smtClean="0">
                <a:solidFill>
                  <a:schemeClr val="bg1"/>
                </a:solidFill>
              </a:rPr>
              <a:t>), “</a:t>
            </a:r>
            <a:r>
              <a:rPr lang="es-ES_tradnl" dirty="0">
                <a:solidFill>
                  <a:schemeClr val="bg1"/>
                </a:solidFill>
              </a:rPr>
              <a:t>Comentarios al Texto Refundido de la Ley del Suelo”, </a:t>
            </a:r>
            <a:r>
              <a:rPr lang="es-ES_tradnl" dirty="0" err="1">
                <a:solidFill>
                  <a:schemeClr val="bg1"/>
                </a:solidFill>
              </a:rPr>
              <a:t>Iustel</a:t>
            </a:r>
            <a:r>
              <a:rPr lang="es-ES_tradnl" dirty="0">
                <a:solidFill>
                  <a:schemeClr val="bg1"/>
                </a:solidFill>
              </a:rPr>
              <a:t>, </a:t>
            </a:r>
            <a:r>
              <a:rPr lang="es-ES_tradnl" dirty="0" smtClean="0">
                <a:solidFill>
                  <a:schemeClr val="bg1"/>
                </a:solidFill>
              </a:rPr>
              <a:t>Madrid.</a:t>
            </a:r>
          </a:p>
          <a:p>
            <a:pPr algn="just"/>
            <a:endParaRPr lang="es-ES_tradnl" dirty="0" smtClean="0">
              <a:solidFill>
                <a:schemeClr val="bg1"/>
              </a:solidFill>
            </a:endParaRPr>
          </a:p>
          <a:p>
            <a:pPr algn="just"/>
            <a:r>
              <a:rPr lang="es-ES_tradnl" dirty="0">
                <a:solidFill>
                  <a:schemeClr val="bg1"/>
                </a:solidFill>
              </a:rPr>
              <a:t>ROGER FERNÁNDEZ, Gerardo y SANCHEZ CASANOVA, Amparo (2007</a:t>
            </a:r>
            <a:r>
              <a:rPr lang="es-ES_tradnl" dirty="0" smtClean="0">
                <a:solidFill>
                  <a:schemeClr val="bg1"/>
                </a:solidFill>
              </a:rPr>
              <a:t>), “</a:t>
            </a:r>
            <a:r>
              <a:rPr lang="es-ES_tradnl" dirty="0">
                <a:solidFill>
                  <a:schemeClr val="bg1"/>
                </a:solidFill>
              </a:rPr>
              <a:t>Las Actuaciones de Dotación en la nueva Ley del suelo 8/2007, de 28 de mayo</a:t>
            </a:r>
            <a:r>
              <a:rPr lang="es-ES_tradnl" dirty="0" smtClean="0">
                <a:solidFill>
                  <a:schemeClr val="bg1"/>
                </a:solidFill>
              </a:rPr>
              <a:t>”, RDUMA </a:t>
            </a:r>
            <a:r>
              <a:rPr lang="es-ES_tradnl" dirty="0">
                <a:solidFill>
                  <a:schemeClr val="bg1"/>
                </a:solidFill>
              </a:rPr>
              <a:t>número </a:t>
            </a:r>
            <a:r>
              <a:rPr lang="es-ES_tradnl" dirty="0" smtClean="0">
                <a:solidFill>
                  <a:schemeClr val="bg1"/>
                </a:solidFill>
              </a:rPr>
              <a:t>235.</a:t>
            </a:r>
          </a:p>
          <a:p>
            <a:pPr algn="just"/>
            <a:endParaRPr lang="es-ES_tradnl" dirty="0">
              <a:solidFill>
                <a:schemeClr val="bg1"/>
              </a:solidFill>
            </a:endParaRPr>
          </a:p>
          <a:p>
            <a:pPr algn="just"/>
            <a:r>
              <a:rPr lang="es-ES_tradnl" dirty="0">
                <a:solidFill>
                  <a:schemeClr val="bg1"/>
                </a:solidFill>
              </a:rPr>
              <a:t>ROGER FERNÁNDEZ, </a:t>
            </a:r>
            <a:r>
              <a:rPr lang="es-ES_tradnl" dirty="0" smtClean="0">
                <a:solidFill>
                  <a:schemeClr val="bg1"/>
                </a:solidFill>
              </a:rPr>
              <a:t>Gerardo, Gestionar </a:t>
            </a:r>
            <a:r>
              <a:rPr lang="es-ES_tradnl" dirty="0">
                <a:solidFill>
                  <a:schemeClr val="bg1"/>
                </a:solidFill>
              </a:rPr>
              <a:t>la ciudad consolidada, Tirant lo Blanch, Valencia, </a:t>
            </a:r>
            <a:r>
              <a:rPr lang="es-ES_tradnl" dirty="0" smtClean="0">
                <a:solidFill>
                  <a:schemeClr val="bg1"/>
                </a:solidFill>
              </a:rPr>
              <a:t>2014.</a:t>
            </a:r>
          </a:p>
          <a:p>
            <a:pPr algn="just"/>
            <a:endParaRPr lang="es-ES_tradnl" dirty="0">
              <a:solidFill>
                <a:schemeClr val="bg1"/>
              </a:solidFill>
            </a:endParaRPr>
          </a:p>
          <a:p>
            <a:pPr algn="just"/>
            <a:r>
              <a:rPr lang="es-ES_tradnl" dirty="0">
                <a:solidFill>
                  <a:schemeClr val="bg1"/>
                </a:solidFill>
              </a:rPr>
              <a:t>ROGER FERNÁNDEZ, </a:t>
            </a:r>
            <a:r>
              <a:rPr lang="es-ES_tradnl" dirty="0" smtClean="0">
                <a:solidFill>
                  <a:schemeClr val="bg1"/>
                </a:solidFill>
              </a:rPr>
              <a:t>Gerardo, Instrumentos </a:t>
            </a:r>
            <a:r>
              <a:rPr lang="es-ES_tradnl" dirty="0">
                <a:solidFill>
                  <a:schemeClr val="bg1"/>
                </a:solidFill>
              </a:rPr>
              <a:t>Innovadores en la Rehabilitación y Regeneración Urbanas (Actuación de Dotación, Complejos Inmobiliarios y Ejecución Sustitutoria).</a:t>
            </a:r>
            <a:endParaRPr lang="es-ES_tradnl" dirty="0" smtClean="0">
              <a:solidFill>
                <a:schemeClr val="bg1"/>
              </a:solidFill>
            </a:endParaRPr>
          </a:p>
          <a:p>
            <a:pPr algn="just"/>
            <a:endParaRPr lang="es-ES_tradnl" dirty="0" smtClean="0">
              <a:solidFill>
                <a:schemeClr val="bg1"/>
              </a:solidFill>
            </a:endParaRPr>
          </a:p>
          <a:p>
            <a:pPr algn="just"/>
            <a:r>
              <a:rPr lang="es-ES_tradnl" dirty="0">
                <a:solidFill>
                  <a:schemeClr val="bg1"/>
                </a:solidFill>
              </a:rPr>
              <a:t>HERVÁS MÁS, Jorge (2009), “Actuaciones de dotación y renovación en </a:t>
            </a:r>
            <a:r>
              <a:rPr lang="es-ES_tradnl" dirty="0" smtClean="0">
                <a:solidFill>
                  <a:schemeClr val="bg1"/>
                </a:solidFill>
              </a:rPr>
              <a:t>el suelo </a:t>
            </a:r>
            <a:r>
              <a:rPr lang="es-ES_tradnl" dirty="0">
                <a:solidFill>
                  <a:schemeClr val="bg1"/>
                </a:solidFill>
              </a:rPr>
              <a:t>urbanizado: La regeneración de la ciudad”, Consultor de los Ayuntamientos</a:t>
            </a:r>
          </a:p>
          <a:p>
            <a:pPr algn="just"/>
            <a:r>
              <a:rPr lang="es-ES_tradnl" dirty="0">
                <a:solidFill>
                  <a:schemeClr val="bg1"/>
                </a:solidFill>
              </a:rPr>
              <a:t>y de los juzgados, Nº </a:t>
            </a:r>
            <a:r>
              <a:rPr lang="es-ES_tradnl" dirty="0" smtClean="0">
                <a:solidFill>
                  <a:schemeClr val="bg1"/>
                </a:solidFill>
              </a:rPr>
              <a:t>5.</a:t>
            </a:r>
          </a:p>
          <a:p>
            <a:pPr algn="just"/>
            <a:endParaRPr lang="es-ES_tradnl" dirty="0" smtClean="0">
              <a:solidFill>
                <a:schemeClr val="bg1"/>
              </a:solidFill>
            </a:endParaRPr>
          </a:p>
        </p:txBody>
      </p:sp>
    </p:spTree>
    <p:extLst>
      <p:ext uri="{BB962C8B-B14F-4D97-AF65-F5344CB8AC3E}">
        <p14:creationId xmlns:p14="http://schemas.microsoft.com/office/powerpoint/2010/main" val="20704555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are.jpg"/>
          <p:cNvPicPr>
            <a:picLocks noChangeAspect="1"/>
          </p:cNvPicPr>
          <p:nvPr/>
        </p:nvPicPr>
        <p:blipFill>
          <a:blip r:embed="rId2" cstate="print"/>
          <a:srcRect l="10937" r="10937"/>
          <a:stretch>
            <a:fillRect/>
          </a:stretch>
        </p:blipFill>
        <p:spPr>
          <a:xfrm>
            <a:off x="0" y="0"/>
            <a:ext cx="9144000" cy="6858000"/>
          </a:xfrm>
          <a:prstGeom prst="rect">
            <a:avLst/>
          </a:prstGeom>
        </p:spPr>
      </p:pic>
      <p:sp>
        <p:nvSpPr>
          <p:cNvPr id="3" name="CuadroTexto 2"/>
          <p:cNvSpPr txBox="1"/>
          <p:nvPr/>
        </p:nvSpPr>
        <p:spPr>
          <a:xfrm>
            <a:off x="-38084" y="114074"/>
            <a:ext cx="1107996" cy="6480720"/>
          </a:xfrm>
          <a:prstGeom prst="rect">
            <a:avLst/>
          </a:prstGeom>
          <a:noFill/>
        </p:spPr>
        <p:txBody>
          <a:bodyPr vert="vert" wrap="square" rtlCol="0">
            <a:spAutoFit/>
          </a:bodyPr>
          <a:lstStyle/>
          <a:p>
            <a:r>
              <a:rPr lang="es-ES" sz="2000" dirty="0">
                <a:solidFill>
                  <a:schemeClr val="bg1"/>
                </a:solidFill>
              </a:rPr>
              <a:t>ESTADO ACTUAL Y FUTURO DEL URBANISMO ESPAÑOL. </a:t>
            </a:r>
          </a:p>
          <a:p>
            <a:r>
              <a:rPr lang="es-ES_tradnl" sz="2000" dirty="0" smtClean="0">
                <a:solidFill>
                  <a:schemeClr val="bg1"/>
                </a:solidFill>
              </a:rPr>
              <a:t>Una </a:t>
            </a:r>
            <a:r>
              <a:rPr lang="es-ES_tradnl" sz="2000" dirty="0">
                <a:solidFill>
                  <a:schemeClr val="bg1"/>
                </a:solidFill>
              </a:rPr>
              <a:t>apuesta por las actuaciones de </a:t>
            </a:r>
            <a:r>
              <a:rPr lang="es-ES_tradnl" sz="2000" dirty="0" smtClean="0">
                <a:solidFill>
                  <a:schemeClr val="bg1"/>
                </a:solidFill>
              </a:rPr>
              <a:t>dotación: </a:t>
            </a:r>
            <a:r>
              <a:rPr lang="es-ES_tradnl" sz="2000" dirty="0">
                <a:solidFill>
                  <a:schemeClr val="bg1"/>
                </a:solidFill>
              </a:rPr>
              <a:t>La Ley 8/2013, una apuesta por la </a:t>
            </a:r>
            <a:r>
              <a:rPr lang="es-ES_tradnl" sz="2000" dirty="0" smtClean="0">
                <a:solidFill>
                  <a:schemeClr val="bg1"/>
                </a:solidFill>
              </a:rPr>
              <a:t>rehabilitación. </a:t>
            </a:r>
            <a:endParaRPr lang="es-ES_tradnl" sz="2000" dirty="0">
              <a:solidFill>
                <a:schemeClr val="bg1"/>
              </a:solidFill>
            </a:endParaRPr>
          </a:p>
        </p:txBody>
      </p:sp>
      <p:pic>
        <p:nvPicPr>
          <p:cNvPr id="5" name="Imagen 4"/>
          <p:cNvPicPr>
            <a:picLocks noChangeAspect="1"/>
          </p:cNvPicPr>
          <p:nvPr/>
        </p:nvPicPr>
        <p:blipFill>
          <a:blip r:embed="rId3"/>
          <a:stretch>
            <a:fillRect/>
          </a:stretch>
        </p:blipFill>
        <p:spPr>
          <a:xfrm>
            <a:off x="7740352" y="114074"/>
            <a:ext cx="1337444" cy="701005"/>
          </a:xfrm>
          <a:prstGeom prst="rect">
            <a:avLst/>
          </a:prstGeom>
        </p:spPr>
      </p:pic>
      <p:pic>
        <p:nvPicPr>
          <p:cNvPr id="6" name="Imagen 5"/>
          <p:cNvPicPr>
            <a:picLocks noChangeAspect="1"/>
          </p:cNvPicPr>
          <p:nvPr/>
        </p:nvPicPr>
        <p:blipFill rotWithShape="1">
          <a:blip r:embed="rId4"/>
          <a:srcRect l="12994" t="39381" r="11419" b="43822"/>
          <a:stretch/>
        </p:blipFill>
        <p:spPr>
          <a:xfrm>
            <a:off x="4769336" y="134499"/>
            <a:ext cx="2016224" cy="672075"/>
          </a:xfrm>
          <a:prstGeom prst="rect">
            <a:avLst/>
          </a:prstGeom>
        </p:spPr>
      </p:pic>
      <p:pic>
        <p:nvPicPr>
          <p:cNvPr id="10" name="Imagen 9"/>
          <p:cNvPicPr>
            <a:picLocks noChangeAspect="1"/>
          </p:cNvPicPr>
          <p:nvPr/>
        </p:nvPicPr>
        <p:blipFill rotWithShape="1">
          <a:blip r:embed="rId4"/>
          <a:srcRect l="50000" t="443" r="605" b="84513"/>
          <a:stretch/>
        </p:blipFill>
        <p:spPr>
          <a:xfrm>
            <a:off x="6867075" y="114074"/>
            <a:ext cx="795646" cy="329902"/>
          </a:xfrm>
          <a:prstGeom prst="rect">
            <a:avLst/>
          </a:prstGeom>
        </p:spPr>
      </p:pic>
      <p:sp>
        <p:nvSpPr>
          <p:cNvPr id="11" name="CuadroTexto 10"/>
          <p:cNvSpPr txBox="1"/>
          <p:nvPr/>
        </p:nvSpPr>
        <p:spPr>
          <a:xfrm>
            <a:off x="1187624" y="131082"/>
            <a:ext cx="3024336" cy="369332"/>
          </a:xfrm>
          <a:prstGeom prst="rect">
            <a:avLst/>
          </a:prstGeom>
          <a:noFill/>
        </p:spPr>
        <p:txBody>
          <a:bodyPr wrap="square" rtlCol="0">
            <a:spAutoFit/>
          </a:bodyPr>
          <a:lstStyle/>
          <a:p>
            <a:r>
              <a:rPr lang="es-ES_tradnl" b="1" dirty="0" smtClean="0"/>
              <a:t>BIBLIOGRAFIA</a:t>
            </a:r>
            <a:endParaRPr lang="es-ES_tradnl" b="1" dirty="0"/>
          </a:p>
        </p:txBody>
      </p:sp>
      <p:sp>
        <p:nvSpPr>
          <p:cNvPr id="9" name="Rectángulo 8"/>
          <p:cNvSpPr/>
          <p:nvPr/>
        </p:nvSpPr>
        <p:spPr>
          <a:xfrm>
            <a:off x="1295275" y="929153"/>
            <a:ext cx="7776864" cy="2031325"/>
          </a:xfrm>
          <a:prstGeom prst="rect">
            <a:avLst/>
          </a:prstGeom>
        </p:spPr>
        <p:txBody>
          <a:bodyPr wrap="square">
            <a:spAutoFit/>
          </a:bodyPr>
          <a:lstStyle/>
          <a:p>
            <a:pPr algn="just"/>
            <a:r>
              <a:rPr lang="es-ES_tradnl" dirty="0" smtClean="0">
                <a:solidFill>
                  <a:schemeClr val="bg1"/>
                </a:solidFill>
              </a:rPr>
              <a:t>RAZQUIN </a:t>
            </a:r>
            <a:r>
              <a:rPr lang="es-ES_tradnl" dirty="0">
                <a:solidFill>
                  <a:schemeClr val="bg1"/>
                </a:solidFill>
              </a:rPr>
              <a:t>LIZARRAGA, Martín María (2007), “El Régimen Jurídico </a:t>
            </a:r>
            <a:r>
              <a:rPr lang="es-ES_tradnl" dirty="0" smtClean="0">
                <a:solidFill>
                  <a:schemeClr val="bg1"/>
                </a:solidFill>
              </a:rPr>
              <a:t>del Suelo </a:t>
            </a:r>
            <a:r>
              <a:rPr lang="es-ES_tradnl" dirty="0">
                <a:solidFill>
                  <a:schemeClr val="bg1"/>
                </a:solidFill>
              </a:rPr>
              <a:t>Urbano y del Nuevo Suelo Urbanizado”, Thomson-Aranzadi, </a:t>
            </a:r>
            <a:r>
              <a:rPr lang="es-ES_tradnl" dirty="0" err="1">
                <a:solidFill>
                  <a:schemeClr val="bg1"/>
                </a:solidFill>
              </a:rPr>
              <a:t>Cizur</a:t>
            </a:r>
            <a:r>
              <a:rPr lang="es-ES_tradnl" dirty="0">
                <a:solidFill>
                  <a:schemeClr val="bg1"/>
                </a:solidFill>
              </a:rPr>
              <a:t> </a:t>
            </a:r>
            <a:r>
              <a:rPr lang="es-ES_tradnl" dirty="0" smtClean="0">
                <a:solidFill>
                  <a:schemeClr val="bg1"/>
                </a:solidFill>
              </a:rPr>
              <a:t>Menor.</a:t>
            </a:r>
          </a:p>
          <a:p>
            <a:pPr algn="just"/>
            <a:endParaRPr lang="es-ES_tradnl" dirty="0" smtClean="0">
              <a:solidFill>
                <a:schemeClr val="bg1"/>
              </a:solidFill>
            </a:endParaRPr>
          </a:p>
          <a:p>
            <a:pPr algn="just"/>
            <a:r>
              <a:rPr lang="es-ES_tradnl" dirty="0">
                <a:solidFill>
                  <a:schemeClr val="bg1"/>
                </a:solidFill>
              </a:rPr>
              <a:t>ENERIZ OLAECHEA, Francisco Javier y RAMÍREZ SÁNCHEZ, Jesús </a:t>
            </a:r>
            <a:r>
              <a:rPr lang="es-ES_tradnl" dirty="0" err="1" smtClean="0">
                <a:solidFill>
                  <a:schemeClr val="bg1"/>
                </a:solidFill>
              </a:rPr>
              <a:t>Maria</a:t>
            </a:r>
            <a:r>
              <a:rPr lang="es-ES_tradnl" dirty="0" smtClean="0">
                <a:solidFill>
                  <a:schemeClr val="bg1"/>
                </a:solidFill>
              </a:rPr>
              <a:t> (2008</a:t>
            </a:r>
            <a:r>
              <a:rPr lang="es-ES_tradnl" dirty="0">
                <a:solidFill>
                  <a:schemeClr val="bg1"/>
                </a:solidFill>
              </a:rPr>
              <a:t>), Bases del Régimen del Suelo en “Comentarios a la Ley del Suelo, </a:t>
            </a:r>
            <a:r>
              <a:rPr lang="es-ES_tradnl" dirty="0" smtClean="0">
                <a:solidFill>
                  <a:schemeClr val="bg1"/>
                </a:solidFill>
              </a:rPr>
              <a:t>Ley 8/2007</a:t>
            </a:r>
            <a:r>
              <a:rPr lang="es-ES_tradnl" dirty="0">
                <a:solidFill>
                  <a:schemeClr val="bg1"/>
                </a:solidFill>
              </a:rPr>
              <a:t>, de 28 de mayo”, (Directores: Francisco Javier ENERIZ OLAECHEA </a:t>
            </a:r>
            <a:r>
              <a:rPr lang="es-ES_tradnl" dirty="0" smtClean="0">
                <a:solidFill>
                  <a:schemeClr val="bg1"/>
                </a:solidFill>
              </a:rPr>
              <a:t>y Juan </a:t>
            </a:r>
            <a:r>
              <a:rPr lang="es-ES_tradnl" dirty="0">
                <a:solidFill>
                  <a:schemeClr val="bg1"/>
                </a:solidFill>
              </a:rPr>
              <a:t>Luís BELTRÁN AGUIRRE,), Thomson-Aranzadi, </a:t>
            </a:r>
            <a:r>
              <a:rPr lang="es-ES_tradnl" dirty="0" err="1">
                <a:solidFill>
                  <a:schemeClr val="bg1"/>
                </a:solidFill>
              </a:rPr>
              <a:t>Cizur</a:t>
            </a:r>
            <a:r>
              <a:rPr lang="es-ES_tradnl" dirty="0">
                <a:solidFill>
                  <a:schemeClr val="bg1"/>
                </a:solidFill>
              </a:rPr>
              <a:t> Menor.</a:t>
            </a:r>
          </a:p>
        </p:txBody>
      </p:sp>
    </p:spTree>
    <p:extLst>
      <p:ext uri="{BB962C8B-B14F-4D97-AF65-F5344CB8AC3E}">
        <p14:creationId xmlns:p14="http://schemas.microsoft.com/office/powerpoint/2010/main" val="1437132296"/>
      </p:ext>
    </p:extLst>
  </p:cSld>
  <p:clrMapOvr>
    <a:masterClrMapping/>
  </p:clrMapOvr>
  <p:timing>
    <p:tnLst>
      <p:par>
        <p:cTn id="1" dur="indefinite" restart="never" nodeType="tmRoot"/>
      </p:par>
    </p:tnLst>
  </p:timing>
</p:sld>
</file>

<file path=ppt/theme/theme1.xml><?xml version="1.0" encoding="utf-8"?>
<a:theme xmlns:a="http://schemas.openxmlformats.org/drawingml/2006/main" name="ILUMINAC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ILUMINACION</Template>
  <TotalTime>4033</TotalTime>
  <Words>10273</Words>
  <Application>Microsoft Macintosh PowerPoint</Application>
  <PresentationFormat>Presentación en pantalla (4:3)</PresentationFormat>
  <Paragraphs>478</Paragraphs>
  <Slides>54</Slides>
  <Notes>11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54</vt:i4>
      </vt:variant>
    </vt:vector>
  </HeadingPairs>
  <TitlesOfParts>
    <vt:vector size="58" baseType="lpstr">
      <vt:lpstr>Calibri</vt:lpstr>
      <vt:lpstr>Cambria Math</vt:lpstr>
      <vt:lpstr>Arial</vt:lpstr>
      <vt:lpstr>ILUMINACION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manolo</dc:creator>
  <cp:lastModifiedBy>ignacio Soto González</cp:lastModifiedBy>
  <cp:revision>155</cp:revision>
  <dcterms:created xsi:type="dcterms:W3CDTF">2010-03-08T12:24:56Z</dcterms:created>
  <dcterms:modified xsi:type="dcterms:W3CDTF">2016-06-06T21:34:41Z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TC300063933082</vt:lpwstr>
  </property>
</Properties>
</file>