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74" r:id="rId4"/>
    <p:sldId id="258" r:id="rId5"/>
    <p:sldId id="259" r:id="rId6"/>
    <p:sldId id="260" r:id="rId7"/>
    <p:sldId id="282" r:id="rId8"/>
    <p:sldId id="261" r:id="rId9"/>
    <p:sldId id="262" r:id="rId10"/>
    <p:sldId id="263" r:id="rId11"/>
    <p:sldId id="264" r:id="rId12"/>
    <p:sldId id="270" r:id="rId13"/>
    <p:sldId id="265" r:id="rId14"/>
    <p:sldId id="266" r:id="rId15"/>
    <p:sldId id="267" r:id="rId16"/>
    <p:sldId id="268" r:id="rId17"/>
    <p:sldId id="269" r:id="rId18"/>
    <p:sldId id="271" r:id="rId19"/>
    <p:sldId id="273" r:id="rId20"/>
    <p:sldId id="275" r:id="rId21"/>
    <p:sldId id="276" r:id="rId22"/>
    <p:sldId id="280" r:id="rId23"/>
    <p:sldId id="277" r:id="rId24"/>
    <p:sldId id="279" r:id="rId25"/>
    <p:sldId id="281" r:id="rId26"/>
    <p:sldId id="283"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6" d="100"/>
          <a:sy n="116" d="100"/>
        </p:scale>
        <p:origin x="-149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84650DA4-ED60-4CB3-8B7B-8CA315C874DF}" type="datetimeFigureOut">
              <a:rPr lang="es-ES" smtClean="0"/>
              <a:t>08/02/2017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2FDEDEB9-DAC9-49A7-8616-1BE497D175EA}" type="slidenum">
              <a:rPr lang="es-ES" smtClean="0"/>
              <a:t>‹Nº›</a:t>
            </a:fld>
            <a:endParaRPr lang="es-ES"/>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4650DA4-ED60-4CB3-8B7B-8CA315C874DF}" type="datetimeFigureOut">
              <a:rPr lang="es-ES" smtClean="0"/>
              <a:t>08/02/2017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84650DA4-ED60-4CB3-8B7B-8CA315C874DF}" type="datetimeFigureOut">
              <a:rPr lang="es-ES" smtClean="0"/>
              <a:t>08/02/2017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2FDEDEB9-DAC9-49A7-8616-1BE497D175EA}" type="slidenum">
              <a:rPr lang="es-ES" smtClean="0"/>
              <a:t>‹Nº›</a:t>
            </a:fld>
            <a:endParaRPr lang="es-ES"/>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p>
            <a:fld id="{84650DA4-ED60-4CB3-8B7B-8CA315C874DF}" type="datetimeFigureOut">
              <a:rPr lang="es-ES" smtClean="0"/>
              <a:t>08/02/2017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p>
            <a:fld id="{84650DA4-ED60-4CB3-8B7B-8CA315C874DF}" type="datetimeFigureOut">
              <a:rPr lang="es-ES" smtClean="0"/>
              <a:t>08/02/2017</a:t>
            </a:fld>
            <a:endParaRPr lang="es-ES"/>
          </a:p>
        </p:txBody>
      </p:sp>
      <p:sp>
        <p:nvSpPr>
          <p:cNvPr id="8" name="Footer Placeholder 7"/>
          <p:cNvSpPr>
            <a:spLocks noGrp="1"/>
          </p:cNvSpPr>
          <p:nvPr>
            <p:ph type="ftr" sz="quarter" idx="11"/>
          </p:nvPr>
        </p:nvSpPr>
        <p:spPr/>
        <p:txBody>
          <a:bodyPr/>
          <a:lstStyle/>
          <a:p>
            <a:endParaRPr lang="es-ES"/>
          </a:p>
        </p:txBody>
      </p:sp>
      <p:sp>
        <p:nvSpPr>
          <p:cNvPr id="9" name="Slide Number Placeholder 8"/>
          <p:cNvSpPr>
            <a:spLocks noGrp="1"/>
          </p:cNvSpPr>
          <p:nvPr>
            <p:ph type="sldNum" sz="quarter" idx="12"/>
          </p:nvPr>
        </p:nvSpPr>
        <p:spPr/>
        <p:txBody>
          <a:bodyPr/>
          <a:lstStyle/>
          <a:p>
            <a:fld id="{2FDEDEB9-DAC9-49A7-8616-1BE497D175EA}" type="slidenum">
              <a:rPr lang="es-ES" smtClean="0"/>
              <a:t>‹Nº›</a:t>
            </a:fld>
            <a:endParaRPr lang="es-ES"/>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84650DA4-ED60-4CB3-8B7B-8CA315C874DF}" type="datetimeFigureOut">
              <a:rPr lang="es-ES" smtClean="0"/>
              <a:t>08/02/2017</a:t>
            </a:fld>
            <a:endParaRPr lang="es-ES"/>
          </a:p>
        </p:txBody>
      </p:sp>
      <p:sp>
        <p:nvSpPr>
          <p:cNvPr id="4" name="Footer Placeholder 3"/>
          <p:cNvSpPr>
            <a:spLocks noGrp="1"/>
          </p:cNvSpPr>
          <p:nvPr>
            <p:ph type="ftr" sz="quarter" idx="11"/>
          </p:nvPr>
        </p:nvSpPr>
        <p:spPr/>
        <p:txBody>
          <a:bodyPr/>
          <a:lstStyle/>
          <a:p>
            <a:endParaRPr lang="es-ES"/>
          </a:p>
        </p:txBody>
      </p:sp>
      <p:sp>
        <p:nvSpPr>
          <p:cNvPr id="5" name="Slide Number Placeholder 4"/>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50DA4-ED60-4CB3-8B7B-8CA315C874DF}" type="datetimeFigureOut">
              <a:rPr lang="es-ES" smtClean="0"/>
              <a:t>08/02/2017</a:t>
            </a:fld>
            <a:endParaRPr lang="es-ES"/>
          </a:p>
        </p:txBody>
      </p:sp>
      <p:sp>
        <p:nvSpPr>
          <p:cNvPr id="3" name="Footer Placeholder 2"/>
          <p:cNvSpPr>
            <a:spLocks noGrp="1"/>
          </p:cNvSpPr>
          <p:nvPr>
            <p:ph type="ftr" sz="quarter" idx="11"/>
          </p:nvPr>
        </p:nvSpPr>
        <p:spPr/>
        <p:txBody>
          <a:bodyPr/>
          <a:lstStyle/>
          <a:p>
            <a:endParaRPr lang="es-ES"/>
          </a:p>
        </p:txBody>
      </p:sp>
      <p:sp>
        <p:nvSpPr>
          <p:cNvPr id="4" name="Slide Number Placeholder 3"/>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s-ES" smtClean="0"/>
              <a:t>Haga clic para modificar el estilo de título del patrón</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4650DA4-ED60-4CB3-8B7B-8CA315C874DF}" type="datetimeFigureOut">
              <a:rPr lang="es-ES" smtClean="0"/>
              <a:t>08/02/2017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2FDEDEB9-DAC9-49A7-8616-1BE497D175EA}" type="slidenum">
              <a:rPr lang="es-ES" smtClean="0"/>
              <a:t>‹Nº›</a:t>
            </a:fld>
            <a:endParaRPr lang="es-ES"/>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4650DA4-ED60-4CB3-8B7B-8CA315C874DF}" type="datetimeFigureOut">
              <a:rPr lang="es-ES" smtClean="0"/>
              <a:t>08/02/2017</a:t>
            </a:fld>
            <a:endParaRPr lang="es-ES"/>
          </a:p>
        </p:txBody>
      </p:sp>
      <p:sp>
        <p:nvSpPr>
          <p:cNvPr id="6" name="Footer Placeholder 5"/>
          <p:cNvSpPr>
            <a:spLocks noGrp="1"/>
          </p:cNvSpPr>
          <p:nvPr>
            <p:ph type="ftr" sz="quarter" idx="11"/>
          </p:nvPr>
        </p:nvSpPr>
        <p:spPr/>
        <p:txBody>
          <a:bodyPr/>
          <a:lstStyle/>
          <a:p>
            <a:endParaRPr lang="es-ES"/>
          </a:p>
        </p:txBody>
      </p:sp>
      <p:sp>
        <p:nvSpPr>
          <p:cNvPr id="7" name="Slide Number Placeholder 6"/>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4650DA4-ED60-4CB3-8B7B-8CA315C874DF}" type="datetimeFigureOut">
              <a:rPr lang="es-ES" smtClean="0"/>
              <a:t>08/02/2017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4650DA4-ED60-4CB3-8B7B-8CA315C874DF}" type="datetimeFigureOut">
              <a:rPr lang="es-ES" smtClean="0"/>
              <a:t>08/02/2017</a:t>
            </a:fld>
            <a:endParaRPr lang="es-ES"/>
          </a:p>
        </p:txBody>
      </p:sp>
      <p:sp>
        <p:nvSpPr>
          <p:cNvPr id="5" name="Footer Placeholder 4"/>
          <p:cNvSpPr>
            <a:spLocks noGrp="1"/>
          </p:cNvSpPr>
          <p:nvPr>
            <p:ph type="ftr" sz="quarter" idx="11"/>
          </p:nvPr>
        </p:nvSpPr>
        <p:spPr/>
        <p:txBody>
          <a:bodyPr/>
          <a:lstStyle/>
          <a:p>
            <a:endParaRPr lang="es-ES"/>
          </a:p>
        </p:txBody>
      </p:sp>
      <p:sp>
        <p:nvSpPr>
          <p:cNvPr id="6" name="Slide Number Placeholder 5"/>
          <p:cNvSpPr>
            <a:spLocks noGrp="1"/>
          </p:cNvSpPr>
          <p:nvPr>
            <p:ph type="sldNum" sz="quarter" idx="12"/>
          </p:nvPr>
        </p:nvSpPr>
        <p:spPr/>
        <p:txBody>
          <a:bodyPr/>
          <a:lstStyle/>
          <a:p>
            <a:fld id="{2FDEDEB9-DAC9-49A7-8616-1BE497D175EA}"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84650DA4-ED60-4CB3-8B7B-8CA315C874DF}" type="datetimeFigureOut">
              <a:rPr lang="es-ES" smtClean="0"/>
              <a:t>08/02/2017</a:t>
            </a:fld>
            <a:endParaRPr lang="es-ES"/>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s-ES"/>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2FDEDEB9-DAC9-49A7-8616-1BE497D175EA}" type="slidenum">
              <a:rPr lang="es-ES" smtClean="0"/>
              <a:t>‹Nº›</a:t>
            </a:fld>
            <a:endParaRPr lang="es-ES"/>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62000" y="3200400"/>
            <a:ext cx="7543800" cy="1380728"/>
          </a:xfrm>
        </p:spPr>
        <p:txBody>
          <a:bodyPr/>
          <a:lstStyle/>
          <a:p>
            <a:pPr>
              <a:lnSpc>
                <a:spcPct val="150000"/>
              </a:lnSpc>
            </a:pPr>
            <a:endParaRPr lang="es-ES" dirty="0"/>
          </a:p>
        </p:txBody>
      </p:sp>
      <p:sp>
        <p:nvSpPr>
          <p:cNvPr id="3" name="2 Subtítulo"/>
          <p:cNvSpPr>
            <a:spLocks noGrp="1"/>
          </p:cNvSpPr>
          <p:nvPr>
            <p:ph type="subTitle" idx="1"/>
          </p:nvPr>
        </p:nvSpPr>
        <p:spPr>
          <a:xfrm>
            <a:off x="762000" y="3861048"/>
            <a:ext cx="6858000" cy="1853952"/>
          </a:xfrm>
        </p:spPr>
        <p:txBody>
          <a:bodyPr>
            <a:normAutofit fontScale="62500" lnSpcReduction="20000"/>
          </a:bodyPr>
          <a:lstStyle/>
          <a:p>
            <a:r>
              <a:rPr lang="es-ES" b="1" dirty="0" smtClean="0"/>
              <a:t>EL FORO JUSTICIA Y DISCAPACIDAD DEL CONSEJO GENERAL DEL PODER JUDICIAL.</a:t>
            </a:r>
          </a:p>
          <a:p>
            <a:endParaRPr lang="es-ES" b="1" dirty="0"/>
          </a:p>
          <a:p>
            <a:r>
              <a:rPr lang="es-ES" sz="2000" b="1" dirty="0" smtClean="0"/>
              <a:t>Germán María Serrano Espinosa. Magistrado Decano de los Juzgados de Vigo. Delegado de Discapacidad del Tribunal Superior de Justicia de Galicia. </a:t>
            </a:r>
          </a:p>
          <a:p>
            <a:endParaRPr lang="es-ES" sz="2000" b="1" dirty="0"/>
          </a:p>
          <a:p>
            <a:r>
              <a:rPr lang="es-ES" sz="2000" b="1" dirty="0" smtClean="0"/>
              <a:t>Ourense, 8 de febrero de 2017.</a:t>
            </a:r>
            <a:endParaRPr lang="es-ES" sz="2000" b="1" dirty="0"/>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16632"/>
            <a:ext cx="8496944" cy="3240360"/>
          </a:xfrm>
          <a:prstGeom prst="rect">
            <a:avLst/>
          </a:prstGeom>
        </p:spPr>
      </p:pic>
    </p:spTree>
    <p:extLst>
      <p:ext uri="{BB962C8B-B14F-4D97-AF65-F5344CB8AC3E}">
        <p14:creationId xmlns:p14="http://schemas.microsoft.com/office/powerpoint/2010/main" val="34558158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97352" y="-315416"/>
            <a:ext cx="16741352" cy="7173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241671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59432"/>
            <a:ext cx="9144000" cy="7632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14243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a:xfrm>
            <a:off x="762000" y="685800"/>
            <a:ext cx="7543800" cy="5119464"/>
          </a:xfrm>
        </p:spPr>
        <p:txBody>
          <a:bodyPr/>
          <a:lstStyle/>
          <a:p>
            <a:pPr marL="0" indent="0" algn="just">
              <a:buNone/>
            </a:pPr>
            <a:r>
              <a:rPr lang="es-ES" sz="3600" dirty="0"/>
              <a:t>Guía de buenas prácticas sobre el acceso y tutela de los derechos de las personas con discapacidad en sus relaciones con la administración de justicia, a la luz de la </a:t>
            </a:r>
            <a:r>
              <a:rPr lang="es-ES" sz="3600" dirty="0"/>
              <a:t>C</a:t>
            </a:r>
            <a:r>
              <a:rPr lang="es-ES" sz="3600" dirty="0" smtClean="0"/>
              <a:t>onvención </a:t>
            </a:r>
            <a:r>
              <a:rPr lang="es-ES" sz="3600" dirty="0"/>
              <a:t>de la ONU y de las Reglas de Brasilia</a:t>
            </a:r>
          </a:p>
          <a:p>
            <a:endParaRPr lang="es-ES" dirty="0"/>
          </a:p>
        </p:txBody>
      </p:sp>
    </p:spTree>
    <p:extLst>
      <p:ext uri="{BB962C8B-B14F-4D97-AF65-F5344CB8AC3E}">
        <p14:creationId xmlns:p14="http://schemas.microsoft.com/office/powerpoint/2010/main" val="2080261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899592" y="4509120"/>
            <a:ext cx="6781800" cy="1600200"/>
          </a:xfrm>
        </p:spPr>
        <p:txBody>
          <a:bodyPr/>
          <a:lstStyle/>
          <a:p>
            <a:endParaRPr lang="es-ES" dirty="0"/>
          </a:p>
        </p:txBody>
      </p:sp>
      <p:sp>
        <p:nvSpPr>
          <p:cNvPr id="3" name="2 Marcador de contenido"/>
          <p:cNvSpPr>
            <a:spLocks noGrp="1"/>
          </p:cNvSpPr>
          <p:nvPr>
            <p:ph idx="1"/>
          </p:nvPr>
        </p:nvSpPr>
        <p:spPr>
          <a:xfrm>
            <a:off x="762000" y="980728"/>
            <a:ext cx="7543800" cy="4176464"/>
          </a:xfrm>
        </p:spPr>
        <p:txBody>
          <a:bodyPr>
            <a:noAutofit/>
          </a:bodyPr>
          <a:lstStyle/>
          <a:p>
            <a:r>
              <a:rPr lang="es-ES" sz="2800" dirty="0" smtClean="0"/>
              <a:t>Procurar un nuevo enfoque al planteamiento de los derechos sociales y jurídicos de las personas con discapacidad.</a:t>
            </a:r>
          </a:p>
          <a:p>
            <a:r>
              <a:rPr lang="es-ES" sz="2800" dirty="0" smtClean="0"/>
              <a:t>Trasladar los principios de la Convención ONU y la legislación de no discriminación a todo nuestro ordenamiento jurídico.</a:t>
            </a:r>
          </a:p>
          <a:p>
            <a:r>
              <a:rPr lang="es-ES" sz="2800" dirty="0" smtClean="0"/>
              <a:t>Revisión general de todos nuestros procedimiento judiciales para procurar el acceso real y no formal.</a:t>
            </a:r>
            <a:endParaRPr lang="es-ES" sz="2800" dirty="0"/>
          </a:p>
        </p:txBody>
      </p:sp>
    </p:spTree>
    <p:extLst>
      <p:ext uri="{BB962C8B-B14F-4D97-AF65-F5344CB8AC3E}">
        <p14:creationId xmlns:p14="http://schemas.microsoft.com/office/powerpoint/2010/main" val="2971276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685800"/>
            <a:ext cx="7543800" cy="5047456"/>
          </a:xfrm>
        </p:spPr>
        <p:txBody>
          <a:bodyPr>
            <a:normAutofit fontScale="92500" lnSpcReduction="10000"/>
          </a:bodyPr>
          <a:lstStyle/>
          <a:p>
            <a:pPr algn="just"/>
            <a:r>
              <a:rPr lang="es-ES" sz="3000" dirty="0" smtClean="0"/>
              <a:t>MEDIDAS ESPECIALES: accesibilidad e instalaciones; comunicación e información y ajustes razonables. </a:t>
            </a:r>
          </a:p>
          <a:p>
            <a:endParaRPr lang="es-ES" sz="3000" dirty="0"/>
          </a:p>
          <a:p>
            <a:pPr algn="just"/>
            <a:r>
              <a:rPr lang="es-ES" sz="3000" dirty="0" smtClean="0"/>
              <a:t>En concreto, </a:t>
            </a:r>
            <a:r>
              <a:rPr lang="es-ES" sz="3000" b="1" dirty="0" smtClean="0"/>
              <a:t>procurar el acceso a la justicia en todas sus dimensiones</a:t>
            </a:r>
            <a:r>
              <a:rPr lang="es-ES" sz="3000" dirty="0" smtClean="0"/>
              <a:t>: accesibilidad física, en las comunicaciones y en el proceso; tutela jurisdiccional específica y equivalente (también mediación) y tutela jurisdiccional específica en derechos sociales</a:t>
            </a:r>
            <a:r>
              <a:rPr lang="es-ES" dirty="0" smtClean="0"/>
              <a:t>. </a:t>
            </a:r>
            <a:endParaRPr lang="es-ES" dirty="0"/>
          </a:p>
        </p:txBody>
      </p:sp>
    </p:spTree>
    <p:extLst>
      <p:ext uri="{BB962C8B-B14F-4D97-AF65-F5344CB8AC3E}">
        <p14:creationId xmlns:p14="http://schemas.microsoft.com/office/powerpoint/2010/main" val="37713448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404664"/>
            <a:ext cx="8820472" cy="5760640"/>
          </a:xfrm>
        </p:spPr>
        <p:txBody>
          <a:bodyPr>
            <a:normAutofit fontScale="77500" lnSpcReduction="20000"/>
          </a:bodyPr>
          <a:lstStyle/>
          <a:p>
            <a:pPr marL="0" indent="0" algn="ctr">
              <a:buNone/>
            </a:pPr>
            <a:r>
              <a:rPr lang="es-ES" b="1" u="sng" dirty="0" smtClean="0"/>
              <a:t>ALGUNAS PROPUESTAS</a:t>
            </a:r>
          </a:p>
          <a:p>
            <a:pPr marL="0" indent="0" algn="ctr">
              <a:buNone/>
            </a:pPr>
            <a:endParaRPr lang="es-ES" b="1" u="sng" dirty="0"/>
          </a:p>
          <a:p>
            <a:pPr marL="457200" indent="-457200" algn="just">
              <a:buFont typeface="+mj-lt"/>
              <a:buAutoNum type="arabicPeriod"/>
            </a:pPr>
            <a:r>
              <a:rPr lang="es-ES" sz="2800" dirty="0" smtClean="0"/>
              <a:t>Creación de una jurisdicción especializada.</a:t>
            </a:r>
          </a:p>
          <a:p>
            <a:pPr marL="457200" indent="-457200" algn="just">
              <a:buFont typeface="+mj-lt"/>
              <a:buAutoNum type="arabicPeriod"/>
            </a:pPr>
            <a:r>
              <a:rPr lang="es-ES" sz="2800" dirty="0" smtClean="0"/>
              <a:t>Preferen</a:t>
            </a:r>
            <a:r>
              <a:rPr lang="es-ES" sz="2800" dirty="0" smtClean="0"/>
              <a:t>cia de la comunicación oral sobre la escrita. </a:t>
            </a:r>
          </a:p>
          <a:p>
            <a:pPr marL="457200" indent="-457200" algn="just">
              <a:buFont typeface="+mj-lt"/>
              <a:buAutoNum type="arabicPeriod"/>
            </a:pPr>
            <a:r>
              <a:rPr lang="es-ES" sz="2800" dirty="0" smtClean="0"/>
              <a:t>Entrevista simultánea con la persona discapacitada.</a:t>
            </a:r>
          </a:p>
          <a:p>
            <a:pPr marL="457200" indent="-457200" algn="just">
              <a:buFont typeface="+mj-lt"/>
              <a:buAutoNum type="arabicPeriod"/>
            </a:pPr>
            <a:r>
              <a:rPr lang="es-ES" sz="2800" dirty="0" smtClean="0"/>
              <a:t>Evitar la asistencia a juicio de la persona discapacitada. </a:t>
            </a:r>
          </a:p>
          <a:p>
            <a:pPr marL="457200" indent="-457200" algn="just">
              <a:buFont typeface="+mj-lt"/>
              <a:buAutoNum type="arabicPeriod"/>
            </a:pPr>
            <a:r>
              <a:rPr lang="es-ES" sz="2800" dirty="0" smtClean="0"/>
              <a:t>Adaptación del proceso y de la resolución a las circunstancias. </a:t>
            </a:r>
          </a:p>
          <a:p>
            <a:pPr marL="457200" indent="-457200" algn="just">
              <a:buFont typeface="+mj-lt"/>
              <a:buAutoNum type="arabicPeriod"/>
            </a:pPr>
            <a:r>
              <a:rPr lang="es-ES" sz="2800" dirty="0" smtClean="0"/>
              <a:t>Especialización. Fiscales, Abogados.</a:t>
            </a:r>
          </a:p>
          <a:p>
            <a:pPr marL="457200" indent="-457200" algn="just">
              <a:buFont typeface="+mj-lt"/>
              <a:buAutoNum type="arabicPeriod"/>
            </a:pPr>
            <a:r>
              <a:rPr lang="es-ES" sz="2800" dirty="0" smtClean="0"/>
              <a:t>Desaparición de barreras arquitectónicas. </a:t>
            </a:r>
          </a:p>
          <a:p>
            <a:pPr marL="457200" indent="-457200" algn="just">
              <a:buFont typeface="+mj-lt"/>
              <a:buAutoNum type="arabicPeriod"/>
            </a:pPr>
            <a:r>
              <a:rPr lang="es-ES" sz="2800" dirty="0" smtClean="0"/>
              <a:t>No renunciar nunca al derecho a la intimidad y exigir confidencialidad. </a:t>
            </a:r>
          </a:p>
          <a:p>
            <a:pPr marL="457200" indent="-457200" algn="just">
              <a:buFont typeface="+mj-lt"/>
              <a:buAutoNum type="arabicPeriod"/>
            </a:pPr>
            <a:r>
              <a:rPr lang="es-ES" sz="2800" dirty="0" smtClean="0"/>
              <a:t>No renunciar a la toma de decisiones. </a:t>
            </a:r>
          </a:p>
          <a:p>
            <a:pPr marL="457200" indent="-457200" algn="just">
              <a:buFont typeface="+mj-lt"/>
              <a:buAutoNum type="arabicPeriod"/>
            </a:pPr>
            <a:r>
              <a:rPr lang="es-ES" sz="2800" dirty="0" smtClean="0"/>
              <a:t>Las personas mayores vulnerables. </a:t>
            </a:r>
          </a:p>
          <a:p>
            <a:pPr marL="457200" indent="-457200" algn="just">
              <a:buFont typeface="+mj-lt"/>
              <a:buAutoNum type="arabicPeriod"/>
            </a:pPr>
            <a:r>
              <a:rPr lang="es-ES" sz="2800" dirty="0" smtClean="0"/>
              <a:t>Imaginación y propuestas: lectura fácil, servicios sociales, compañía de animales, salas especiales. </a:t>
            </a:r>
            <a:endParaRPr lang="es-ES" sz="2800" dirty="0"/>
          </a:p>
        </p:txBody>
      </p:sp>
    </p:spTree>
    <p:extLst>
      <p:ext uri="{BB962C8B-B14F-4D97-AF65-F5344CB8AC3E}">
        <p14:creationId xmlns:p14="http://schemas.microsoft.com/office/powerpoint/2010/main" val="78950199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980728"/>
            <a:ext cx="7543800" cy="5616624"/>
          </a:xfrm>
        </p:spPr>
        <p:txBody>
          <a:bodyPr>
            <a:normAutofit/>
          </a:bodyPr>
          <a:lstStyle/>
          <a:p>
            <a:pPr algn="just"/>
            <a:r>
              <a:rPr lang="es-ES" dirty="0" smtClean="0"/>
              <a:t>La estación de llegada debe ser la </a:t>
            </a:r>
            <a:r>
              <a:rPr lang="es-ES" b="1" dirty="0" smtClean="0"/>
              <a:t>accesibilidad universal </a:t>
            </a:r>
            <a:r>
              <a:rPr lang="es-ES" dirty="0" smtClean="0"/>
              <a:t>como derecho y como principio. Artículo 2 de la Ley 10/2014 (</a:t>
            </a:r>
            <a:r>
              <a:rPr lang="es-ES" i="1" dirty="0" smtClean="0"/>
              <a:t>es </a:t>
            </a:r>
            <a:r>
              <a:rPr lang="es-ES" i="1" dirty="0"/>
              <a:t>la condición que deben cumplir los entornos, procesos, bienes, productos y servicios, así como los objetos o instrumentos, herramientas y dispositivos, para ser comprensibles, utilizables y practicables por todas las personas en condiciones de seguridad y comodidad y de la manera más autónoma y natural posible. Este principio presupone la estrategia de diseño por todas las personas y se entiende sin perjuicio de los ajustes razonables que hayan de </a:t>
            </a:r>
            <a:r>
              <a:rPr lang="es-ES" i="1" dirty="0" smtClean="0"/>
              <a:t>adoptarse</a:t>
            </a:r>
            <a:r>
              <a:rPr lang="es-ES" dirty="0" smtClean="0"/>
              <a:t>).</a:t>
            </a:r>
          </a:p>
          <a:p>
            <a:endParaRPr lang="es-ES" dirty="0"/>
          </a:p>
          <a:p>
            <a:endParaRPr lang="es-ES" dirty="0"/>
          </a:p>
        </p:txBody>
      </p:sp>
    </p:spTree>
    <p:extLst>
      <p:ext uri="{BB962C8B-B14F-4D97-AF65-F5344CB8AC3E}">
        <p14:creationId xmlns:p14="http://schemas.microsoft.com/office/powerpoint/2010/main" val="388224264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685800"/>
            <a:ext cx="7543800" cy="4975448"/>
          </a:xfrm>
        </p:spPr>
        <p:txBody>
          <a:bodyPr>
            <a:normAutofit/>
          </a:bodyPr>
          <a:lstStyle/>
          <a:p>
            <a:pPr algn="just"/>
            <a:r>
              <a:rPr lang="es-ES" sz="2600" dirty="0" smtClean="0"/>
              <a:t>La primera garantía de accesibilidad debe ser el </a:t>
            </a:r>
            <a:r>
              <a:rPr lang="es-ES" sz="2600" b="1" dirty="0" smtClean="0"/>
              <a:t>diseño para todos</a:t>
            </a:r>
            <a:r>
              <a:rPr lang="es-ES" sz="2600" dirty="0" smtClean="0"/>
              <a:t> (la </a:t>
            </a:r>
            <a:r>
              <a:rPr lang="es-ES" sz="2600" dirty="0"/>
              <a:t>actividad por la que se conciben o proyectan, desde el origen, y siempre que sea posible, entornos, procesos, bienes, productos, servicios, objetos, instrumentos, dispositivos o herramientas, de tal modo que puedan ser utilizados por todas las personas, en la mayor extensión posible, sin necesidad de adaptación ni de diseño </a:t>
            </a:r>
            <a:r>
              <a:rPr lang="es-ES" sz="2600" dirty="0" smtClean="0"/>
              <a:t>especializado, artículo 2 Ley 10/2014).</a:t>
            </a:r>
            <a:endParaRPr lang="es-ES" sz="2600" dirty="0"/>
          </a:p>
        </p:txBody>
      </p:sp>
    </p:spTree>
    <p:extLst>
      <p:ext uri="{BB962C8B-B14F-4D97-AF65-F5344CB8AC3E}">
        <p14:creationId xmlns:p14="http://schemas.microsoft.com/office/powerpoint/2010/main" val="39530679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69360" y="-243408"/>
            <a:ext cx="16813360" cy="6984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605939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476672"/>
            <a:ext cx="7543800" cy="1008112"/>
          </a:xfrm>
        </p:spPr>
        <p:txBody>
          <a:bodyPr>
            <a:normAutofit fontScale="92500"/>
          </a:bodyPr>
          <a:lstStyle/>
          <a:p>
            <a:pPr algn="just"/>
            <a:r>
              <a:rPr lang="es-ES" sz="2600" b="1" dirty="0" smtClean="0"/>
              <a:t>Delegado de Discapacidad del Tribunal Superior de Justicia. </a:t>
            </a:r>
            <a:r>
              <a:rPr lang="es-ES" sz="2600" dirty="0" smtClean="0"/>
              <a:t>Protocolo y estatuto,</a:t>
            </a:r>
            <a:endParaRPr lang="es-ES" b="1" dirty="0"/>
          </a:p>
        </p:txBody>
      </p:sp>
      <p:pic>
        <p:nvPicPr>
          <p:cNvPr id="5" name="4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2057400"/>
            <a:ext cx="8784975" cy="4800600"/>
          </a:xfrm>
          <a:prstGeom prst="rect">
            <a:avLst/>
          </a:prstGeom>
        </p:spPr>
      </p:pic>
    </p:spTree>
    <p:extLst>
      <p:ext uri="{BB962C8B-B14F-4D97-AF65-F5344CB8AC3E}">
        <p14:creationId xmlns:p14="http://schemas.microsoft.com/office/powerpoint/2010/main" val="19608127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685800"/>
            <a:ext cx="8964488" cy="4975448"/>
          </a:xfrm>
        </p:spPr>
        <p:txBody>
          <a:bodyPr/>
          <a:lstStyle/>
          <a:p>
            <a:pPr marL="0" lvl="0" indent="0" algn="just">
              <a:buClr>
                <a:srgbClr val="CEB966"/>
              </a:buClr>
              <a:buNone/>
            </a:pPr>
            <a:r>
              <a:rPr lang="es-ES" sz="2800" dirty="0">
                <a:solidFill>
                  <a:srgbClr val="69676D"/>
                </a:solidFill>
              </a:rPr>
              <a:t>El delegado o delegada de discapacidad es la persona, integrante de la Carrera Judicial, encargada de velar por la adecuada tutela de los derechos de las personas con discapacidad en los órganos judiciales adscritos a un determinado Tribunal Superior de Justicia.</a:t>
            </a:r>
          </a:p>
          <a:p>
            <a:endParaRPr lang="es-ES" dirty="0"/>
          </a:p>
        </p:txBody>
      </p:sp>
    </p:spTree>
    <p:extLst>
      <p:ext uri="{BB962C8B-B14F-4D97-AF65-F5344CB8AC3E}">
        <p14:creationId xmlns:p14="http://schemas.microsoft.com/office/powerpoint/2010/main" val="23985665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685800"/>
            <a:ext cx="7543800" cy="5767536"/>
          </a:xfrm>
        </p:spPr>
        <p:txBody>
          <a:bodyPr>
            <a:normAutofit/>
          </a:bodyPr>
          <a:lstStyle/>
          <a:p>
            <a:pPr marL="0" indent="0" algn="just">
              <a:buNone/>
            </a:pPr>
            <a:r>
              <a:rPr lang="es-ES" b="1" dirty="0" smtClean="0"/>
              <a:t>Funciones: </a:t>
            </a:r>
          </a:p>
          <a:p>
            <a:pPr algn="just"/>
            <a:endParaRPr lang="es-ES" b="1" dirty="0"/>
          </a:p>
          <a:p>
            <a:pPr algn="just"/>
            <a:r>
              <a:rPr lang="es-ES" dirty="0" smtClean="0"/>
              <a:t>a</a:t>
            </a:r>
            <a:r>
              <a:rPr lang="es-ES" dirty="0"/>
              <a:t>) Velar por que las condiciones de accesibilidad de los edificios y sedes judiciales del territorio sean adecuadas a las personas con cualquier tipo de discapacidad, y promover ante el Tribunal Superior de Justicia respectivo, ante el </a:t>
            </a:r>
            <a:r>
              <a:rPr lang="es-ES" dirty="0" err="1"/>
              <a:t>CGPJ</a:t>
            </a:r>
            <a:r>
              <a:rPr lang="es-ES" dirty="0"/>
              <a:t> y/o ante la Administración estatal, autonómica o local competente la adopción de las medidas necesarias a fin de alcanzar dichas condiciones.</a:t>
            </a:r>
          </a:p>
          <a:p>
            <a:pPr marL="0" indent="0" algn="just">
              <a:buNone/>
            </a:pPr>
            <a:r>
              <a:rPr lang="es-ES" dirty="0"/>
              <a:t>	</a:t>
            </a:r>
            <a:endParaRPr lang="es-ES" b="1" dirty="0"/>
          </a:p>
        </p:txBody>
      </p:sp>
    </p:spTree>
    <p:extLst>
      <p:ext uri="{BB962C8B-B14F-4D97-AF65-F5344CB8AC3E}">
        <p14:creationId xmlns:p14="http://schemas.microsoft.com/office/powerpoint/2010/main" val="3969036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a:xfrm>
            <a:off x="762000" y="404664"/>
            <a:ext cx="7543800" cy="5328592"/>
          </a:xfrm>
        </p:spPr>
        <p:txBody>
          <a:bodyPr>
            <a:normAutofit/>
          </a:bodyPr>
          <a:lstStyle/>
          <a:p>
            <a:pPr algn="just"/>
            <a:r>
              <a:rPr lang="es-ES" sz="2800" dirty="0"/>
              <a:t>b) Colaborar con los representantes judiciales de prevención de riesgos en las tareas de atención y protección de los miembros de la Carrera Judicial del territorio que presentaren cualquier tipo de discapacidad.</a:t>
            </a:r>
          </a:p>
          <a:p>
            <a:pPr algn="just"/>
            <a:endParaRPr lang="es-ES" dirty="0"/>
          </a:p>
        </p:txBody>
      </p:sp>
    </p:spTree>
    <p:extLst>
      <p:ext uri="{BB962C8B-B14F-4D97-AF65-F5344CB8AC3E}">
        <p14:creationId xmlns:p14="http://schemas.microsoft.com/office/powerpoint/2010/main" val="25123044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685800"/>
            <a:ext cx="7543800" cy="4975448"/>
          </a:xfrm>
        </p:spPr>
        <p:txBody>
          <a:bodyPr>
            <a:normAutofit/>
          </a:bodyPr>
          <a:lstStyle/>
          <a:p>
            <a:pPr algn="just"/>
            <a:r>
              <a:rPr lang="es-ES" sz="2800" dirty="0" smtClean="0"/>
              <a:t>c) </a:t>
            </a:r>
            <a:r>
              <a:rPr lang="es-ES" sz="2800" dirty="0"/>
              <a:t>Promover la formación y sensibilización de los miembros de la Carrera Judicial destinados en el territorio respectivo en la comprensión y el respeto hacia los derechos y las necesidades de las personas con discapacidad.</a:t>
            </a:r>
          </a:p>
          <a:p>
            <a:pPr marL="0" indent="0" algn="just">
              <a:buNone/>
            </a:pPr>
            <a:r>
              <a:rPr lang="es-ES" dirty="0"/>
              <a:t>	</a:t>
            </a:r>
          </a:p>
          <a:p>
            <a:endParaRPr lang="es-ES" dirty="0"/>
          </a:p>
        </p:txBody>
      </p:sp>
    </p:spTree>
    <p:extLst>
      <p:ext uri="{BB962C8B-B14F-4D97-AF65-F5344CB8AC3E}">
        <p14:creationId xmlns:p14="http://schemas.microsoft.com/office/powerpoint/2010/main" val="115656208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sp>
        <p:nvSpPr>
          <p:cNvPr id="3" name="2 Marcador de contenido"/>
          <p:cNvSpPr>
            <a:spLocks noGrp="1"/>
          </p:cNvSpPr>
          <p:nvPr>
            <p:ph idx="1"/>
          </p:nvPr>
        </p:nvSpPr>
        <p:spPr/>
        <p:txBody>
          <a:bodyPr>
            <a:normAutofit/>
          </a:bodyPr>
          <a:lstStyle/>
          <a:p>
            <a:pPr algn="just"/>
            <a:r>
              <a:rPr lang="es-ES" sz="2800" dirty="0"/>
              <a:t>d) Recibir y atender las quejas o reclamaciones por actuaciones judiciales inadecuadas o contrarias a los derechos reconocidos a las personas con discapacidad por la Convención de Naciones Unidas</a:t>
            </a:r>
            <a:endParaRPr lang="es-ES" sz="2800" b="1" dirty="0"/>
          </a:p>
        </p:txBody>
      </p:sp>
    </p:spTree>
    <p:extLst>
      <p:ext uri="{BB962C8B-B14F-4D97-AF65-F5344CB8AC3E}">
        <p14:creationId xmlns:p14="http://schemas.microsoft.com/office/powerpoint/2010/main" val="21998197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764704"/>
            <a:ext cx="9036496" cy="5256684"/>
          </a:xfrm>
        </p:spPr>
        <p:txBody>
          <a:bodyPr>
            <a:normAutofit fontScale="92500" lnSpcReduction="20000"/>
          </a:bodyPr>
          <a:lstStyle/>
          <a:p>
            <a:pPr algn="just"/>
            <a:r>
              <a:rPr lang="es-ES" sz="3300" dirty="0" smtClean="0"/>
              <a:t>Otras funciones podrían ser: Proponer </a:t>
            </a:r>
            <a:r>
              <a:rPr lang="es-ES" sz="3300" dirty="0"/>
              <a:t>al </a:t>
            </a:r>
            <a:r>
              <a:rPr lang="es-ES" sz="3300" dirty="0" err="1"/>
              <a:t>CGPJ</a:t>
            </a:r>
            <a:r>
              <a:rPr lang="es-ES" sz="3300" dirty="0"/>
              <a:t>, a través del Foro Justicia y Discapacidad, el desarrollo de actuaciones o programas específicos de actuación que pudieran contribuir a la mejora de la tutela judicial de los derechos de las personas con discapacidad</a:t>
            </a:r>
            <a:r>
              <a:rPr lang="es-ES" sz="3300" dirty="0" smtClean="0"/>
              <a:t>.</a:t>
            </a:r>
          </a:p>
          <a:p>
            <a:pPr algn="just"/>
            <a:endParaRPr lang="es-ES" sz="2800" dirty="0"/>
          </a:p>
          <a:p>
            <a:pPr algn="just"/>
            <a:r>
              <a:rPr lang="es-ES" sz="3600" dirty="0" smtClean="0"/>
              <a:t>Es importante que las asociaciones, fundaciones y colegios profesionales </a:t>
            </a:r>
            <a:r>
              <a:rPr lang="es-ES" sz="3600" b="1" dirty="0" smtClean="0"/>
              <a:t>propongan</a:t>
            </a:r>
            <a:r>
              <a:rPr lang="es-ES" sz="3600" dirty="0" smtClean="0"/>
              <a:t> actuaciones concretas, para excitar el celo de la administración competente. </a:t>
            </a:r>
            <a:endParaRPr lang="es-ES" sz="3600" dirty="0"/>
          </a:p>
          <a:p>
            <a:endParaRPr lang="es-ES" sz="3200" dirty="0"/>
          </a:p>
        </p:txBody>
      </p:sp>
    </p:spTree>
    <p:extLst>
      <p:ext uri="{BB962C8B-B14F-4D97-AF65-F5344CB8AC3E}">
        <p14:creationId xmlns:p14="http://schemas.microsoft.com/office/powerpoint/2010/main" val="32760747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p:txBody>
          <a:bodyPr>
            <a:normAutofit/>
          </a:bodyPr>
          <a:lstStyle/>
          <a:p>
            <a:r>
              <a:rPr lang="es-ES" sz="3200" b="1" dirty="0" smtClean="0"/>
              <a:t>Ejemplos de proyectos</a:t>
            </a:r>
            <a:r>
              <a:rPr lang="es-ES" sz="3200" dirty="0" smtClean="0"/>
              <a:t>: sentencias y folletos explicativos en lectura fácil. Señalética adecuada</a:t>
            </a:r>
            <a:endParaRPr lang="es-ES" sz="3200" dirty="0"/>
          </a:p>
        </p:txBody>
      </p:sp>
    </p:spTree>
    <p:extLst>
      <p:ext uri="{BB962C8B-B14F-4D97-AF65-F5344CB8AC3E}">
        <p14:creationId xmlns:p14="http://schemas.microsoft.com/office/powerpoint/2010/main" val="16818534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531440"/>
            <a:ext cx="10188624" cy="77048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11286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sp>
        <p:nvSpPr>
          <p:cNvPr id="3" name="2 Marcador de contenido"/>
          <p:cNvSpPr>
            <a:spLocks noGrp="1"/>
          </p:cNvSpPr>
          <p:nvPr>
            <p:ph idx="1"/>
          </p:nvPr>
        </p:nvSpPr>
        <p:spPr>
          <a:xfrm>
            <a:off x="762000" y="685800"/>
            <a:ext cx="7543800" cy="1375048"/>
          </a:xfrm>
        </p:spPr>
        <p:txBody>
          <a:bodyPr/>
          <a:lstStyle/>
          <a:p>
            <a:pPr marL="0" indent="0" algn="just">
              <a:buNone/>
            </a:pPr>
            <a:r>
              <a:rPr lang="es-ES" b="1" dirty="0" smtClean="0"/>
              <a:t>Función del Juez constitucional como garante de los derechos fundamentales de las personas con discapacidad.</a:t>
            </a:r>
          </a:p>
          <a:p>
            <a:pPr marL="0" indent="0">
              <a:buNone/>
            </a:pPr>
            <a:endParaRPr lang="es-ES" b="1" dirty="0"/>
          </a:p>
          <a:p>
            <a:pPr marL="0" indent="0">
              <a:buNone/>
            </a:pPr>
            <a:endParaRPr lang="es-ES" dirty="0"/>
          </a:p>
        </p:txBody>
      </p:sp>
      <p:pic>
        <p:nvPicPr>
          <p:cNvPr id="4" name="3 Image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2" y="1484784"/>
            <a:ext cx="9324528" cy="5373216"/>
          </a:xfrm>
          <a:prstGeom prst="rect">
            <a:avLst/>
          </a:prstGeom>
        </p:spPr>
      </p:pic>
    </p:spTree>
    <p:extLst>
      <p:ext uri="{BB962C8B-B14F-4D97-AF65-F5344CB8AC3E}">
        <p14:creationId xmlns:p14="http://schemas.microsoft.com/office/powerpoint/2010/main" val="6519803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260350"/>
            <a:ext cx="9036496" cy="6408738"/>
          </a:xfrm>
        </p:spPr>
        <p:txBody>
          <a:bodyPr>
            <a:noAutofit/>
          </a:bodyPr>
          <a:lstStyle/>
          <a:p>
            <a:pPr marL="0" indent="0" algn="just">
              <a:buNone/>
            </a:pPr>
            <a:r>
              <a:rPr lang="es-ES" sz="3200" dirty="0"/>
              <a:t>1.- </a:t>
            </a:r>
            <a:r>
              <a:rPr lang="es-ES" sz="3200" i="1" dirty="0"/>
              <a:t>Ad </a:t>
            </a:r>
            <a:r>
              <a:rPr lang="es-ES" sz="3200" i="1" dirty="0" err="1"/>
              <a:t>intra</a:t>
            </a:r>
            <a:r>
              <a:rPr lang="es-ES" sz="3200" dirty="0"/>
              <a:t>: dignidad de la persona reconocida en el artículo 10.2 de nuestra Constitución</a:t>
            </a:r>
            <a:r>
              <a:rPr lang="es-ES" sz="3200" dirty="0" smtClean="0"/>
              <a:t>. Artículo 9.2 Constitución.</a:t>
            </a:r>
          </a:p>
          <a:p>
            <a:pPr marL="0" indent="0" algn="just">
              <a:buNone/>
            </a:pPr>
            <a:r>
              <a:rPr lang="es-ES" sz="3200" dirty="0" smtClean="0"/>
              <a:t>Aplicación de la Ley 10/2014 de accesibilidad. Y tomar en consideración los principios de la Convención de la ONU, aunque la </a:t>
            </a:r>
            <a:r>
              <a:rPr lang="es-ES" sz="3200" dirty="0" err="1" smtClean="0"/>
              <a:t>STJUE</a:t>
            </a:r>
            <a:r>
              <a:rPr lang="es-ES" sz="3200" dirty="0" smtClean="0"/>
              <a:t> de 18-3-2014 considera que no es directamente aplicable, ya que es una normativa de principios y no puede tener efecto directo.</a:t>
            </a:r>
            <a:endParaRPr lang="es-ES" sz="3200" dirty="0"/>
          </a:p>
        </p:txBody>
      </p:sp>
    </p:spTree>
    <p:extLst>
      <p:ext uri="{BB962C8B-B14F-4D97-AF65-F5344CB8AC3E}">
        <p14:creationId xmlns:p14="http://schemas.microsoft.com/office/powerpoint/2010/main" val="404396864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692696"/>
            <a:ext cx="9036496" cy="5400600"/>
          </a:xfrm>
        </p:spPr>
        <p:txBody>
          <a:bodyPr>
            <a:noAutofit/>
          </a:bodyPr>
          <a:lstStyle/>
          <a:p>
            <a:pPr algn="just"/>
            <a:r>
              <a:rPr lang="es-ES" sz="2800" dirty="0"/>
              <a:t>1.- </a:t>
            </a:r>
            <a:r>
              <a:rPr lang="es-ES" sz="2800" i="1" dirty="0"/>
              <a:t>Ad </a:t>
            </a:r>
            <a:r>
              <a:rPr lang="es-ES" sz="2800" i="1" dirty="0" err="1"/>
              <a:t>intra</a:t>
            </a:r>
            <a:r>
              <a:rPr lang="es-ES" sz="2800" dirty="0"/>
              <a:t>: Directiva 2000/78/CE del Consejo, </a:t>
            </a:r>
            <a:r>
              <a:rPr lang="es-ES" sz="2800" dirty="0" smtClean="0"/>
              <a:t>27-11-2000</a:t>
            </a:r>
            <a:r>
              <a:rPr lang="es-ES" sz="2800" dirty="0"/>
              <a:t>, relativa al establecimiento de un marco general para la igualdad de trato en el empleo y la </a:t>
            </a:r>
            <a:r>
              <a:rPr lang="es-ES" sz="2800" dirty="0" smtClean="0"/>
              <a:t>ocupación. Considerando 15: la </a:t>
            </a:r>
            <a:r>
              <a:rPr lang="es-ES" sz="2800" dirty="0"/>
              <a:t>apreciación de los hechos de los que pueda resultar la presunción de haberse producido una discriminación directa o indirecta corresponde a los órganos judiciales u otros órganos competentes nacionales, con arreglo a las legislaciones o prácticas nacionales. Estas normas podrán disponer que la discriminación indirecta se establezca por cualquier medio, incluso a partir de pruebas estadísticas.</a:t>
            </a:r>
            <a:r>
              <a:rPr lang="es-ES" sz="2800" dirty="0" smtClean="0"/>
              <a:t> </a:t>
            </a:r>
            <a:endParaRPr lang="es-ES" sz="2800" dirty="0"/>
          </a:p>
        </p:txBody>
      </p:sp>
    </p:spTree>
    <p:extLst>
      <p:ext uri="{BB962C8B-B14F-4D97-AF65-F5344CB8AC3E}">
        <p14:creationId xmlns:p14="http://schemas.microsoft.com/office/powerpoint/2010/main" val="174059639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404813"/>
            <a:ext cx="8964488" cy="5976937"/>
          </a:xfrm>
        </p:spPr>
        <p:txBody>
          <a:bodyPr>
            <a:noAutofit/>
          </a:bodyPr>
          <a:lstStyle/>
          <a:p>
            <a:pPr algn="just"/>
            <a:r>
              <a:rPr lang="es-ES" sz="3200" dirty="0" smtClean="0"/>
              <a:t>2.- </a:t>
            </a:r>
            <a:r>
              <a:rPr lang="es-ES" sz="3200" i="1" dirty="0" smtClean="0"/>
              <a:t>Ad extra:</a:t>
            </a:r>
            <a:r>
              <a:rPr lang="es-ES" sz="3200" dirty="0" smtClean="0"/>
              <a:t> del modelo de sustitución al modelo del </a:t>
            </a:r>
            <a:r>
              <a:rPr lang="es-ES" sz="3200" b="1" dirty="0" smtClean="0"/>
              <a:t>traje a medida</a:t>
            </a:r>
            <a:r>
              <a:rPr lang="es-ES" sz="3200" dirty="0" smtClean="0"/>
              <a:t>. Revisión de los conceptos decimonónicos de tutela, curatela o guarda. Sentencia del Tribunal Supremo de de 20 de octubre de 2015: la graduación de la incapacidad “puede ser tan variada como variadas son en la realidad las limitaciones de las personas y el contexto en que se desarrolla la vida de cada una de ellas”.</a:t>
            </a:r>
            <a:endParaRPr lang="es-ES" sz="3200" b="1" dirty="0"/>
          </a:p>
        </p:txBody>
      </p:sp>
    </p:spTree>
    <p:extLst>
      <p:ext uri="{BB962C8B-B14F-4D97-AF65-F5344CB8AC3E}">
        <p14:creationId xmlns:p14="http://schemas.microsoft.com/office/powerpoint/2010/main" val="385208484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404813"/>
            <a:ext cx="8964488" cy="5976937"/>
          </a:xfrm>
        </p:spPr>
        <p:txBody>
          <a:bodyPr>
            <a:noAutofit/>
          </a:bodyPr>
          <a:lstStyle/>
          <a:p>
            <a:pPr algn="just"/>
            <a:r>
              <a:rPr lang="es-ES" sz="3200" dirty="0" smtClean="0"/>
              <a:t>2.- </a:t>
            </a:r>
            <a:r>
              <a:rPr lang="es-ES" sz="3200" i="1" dirty="0" smtClean="0"/>
              <a:t>Ad extra:</a:t>
            </a:r>
            <a:r>
              <a:rPr lang="es-ES" sz="3200" dirty="0" smtClean="0"/>
              <a:t> en materia laboral todavía no se ha conseguido la equiparación de los conceptos enfermedad y discapacidad. </a:t>
            </a:r>
            <a:r>
              <a:rPr lang="es-ES" sz="3200" dirty="0" err="1" smtClean="0"/>
              <a:t>STJUE</a:t>
            </a:r>
            <a:r>
              <a:rPr lang="es-ES" sz="3200" dirty="0" smtClean="0"/>
              <a:t> de 1 de diciembre de 2016, una limitación de la capacidad </a:t>
            </a:r>
            <a:r>
              <a:rPr lang="es-ES" sz="3200" i="1" dirty="0" smtClean="0"/>
              <a:t>duradera</a:t>
            </a:r>
            <a:r>
              <a:rPr lang="es-ES" sz="3200" dirty="0" smtClean="0"/>
              <a:t> puede ser considerada como discapacidad, a la luz de la Directiva 2000/78 CE del Consejo, de 27 de noviembre de 2000 y la Convención de la ONU.</a:t>
            </a:r>
            <a:endParaRPr lang="es-ES" sz="3200" b="1" dirty="0"/>
          </a:p>
        </p:txBody>
      </p:sp>
    </p:spTree>
    <p:extLst>
      <p:ext uri="{BB962C8B-B14F-4D97-AF65-F5344CB8AC3E}">
        <p14:creationId xmlns:p14="http://schemas.microsoft.com/office/powerpoint/2010/main" val="165079601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4294967295"/>
          </p:nvPr>
        </p:nvSpPr>
        <p:spPr>
          <a:xfrm>
            <a:off x="0" y="404813"/>
            <a:ext cx="8964488" cy="5976937"/>
          </a:xfrm>
        </p:spPr>
        <p:txBody>
          <a:bodyPr>
            <a:noAutofit/>
          </a:bodyPr>
          <a:lstStyle/>
          <a:p>
            <a:pPr marL="0" indent="0" algn="just">
              <a:buNone/>
            </a:pPr>
            <a:r>
              <a:rPr lang="es-ES" sz="3200" dirty="0" smtClean="0"/>
              <a:t>3.- </a:t>
            </a:r>
            <a:r>
              <a:rPr lang="es-ES" sz="3200" i="1" dirty="0" smtClean="0"/>
              <a:t>Como órgano de gobierno:</a:t>
            </a:r>
            <a:r>
              <a:rPr lang="es-ES" sz="3200" dirty="0" smtClean="0"/>
              <a:t> procurar las medidas necesarias para garantizar la accesibilidad </a:t>
            </a:r>
            <a:r>
              <a:rPr lang="es-ES" sz="3200" b="1" dirty="0" smtClean="0"/>
              <a:t>física, sensorial y cognitiva</a:t>
            </a:r>
            <a:r>
              <a:rPr lang="es-ES" sz="3200" dirty="0" smtClean="0"/>
              <a:t>. También cualquier órgano jurisdiccional como director del proceso o a través de la policía de vistas. </a:t>
            </a:r>
          </a:p>
        </p:txBody>
      </p:sp>
    </p:spTree>
    <p:extLst>
      <p:ext uri="{BB962C8B-B14F-4D97-AF65-F5344CB8AC3E}">
        <p14:creationId xmlns:p14="http://schemas.microsoft.com/office/powerpoint/2010/main" val="197829748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36441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Vértic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Cartoné">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360</TotalTime>
  <Words>1142</Words>
  <Application>Microsoft Office PowerPoint</Application>
  <PresentationFormat>Presentación en pantalla (4:3)</PresentationFormat>
  <Paragraphs>48</Paragraphs>
  <Slides>26</Slides>
  <Notes>0</Notes>
  <HiddenSlides>0</HiddenSlides>
  <MMClips>0</MMClips>
  <ScaleCrop>false</ScaleCrop>
  <HeadingPairs>
    <vt:vector size="4" baseType="variant">
      <vt:variant>
        <vt:lpstr>Tema</vt:lpstr>
      </vt:variant>
      <vt:variant>
        <vt:i4>1</vt:i4>
      </vt:variant>
      <vt:variant>
        <vt:lpstr>Títulos de diapositiva</vt:lpstr>
      </vt:variant>
      <vt:variant>
        <vt:i4>26</vt:i4>
      </vt:variant>
    </vt:vector>
  </HeadingPairs>
  <TitlesOfParts>
    <vt:vector size="27" baseType="lpstr">
      <vt:lpstr>NewsPrint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instalador</dc:creator>
  <cp:lastModifiedBy>instalador</cp:lastModifiedBy>
  <cp:revision>20</cp:revision>
  <dcterms:created xsi:type="dcterms:W3CDTF">2017-02-07T09:37:38Z</dcterms:created>
  <dcterms:modified xsi:type="dcterms:W3CDTF">2017-02-08T13:41:40Z</dcterms:modified>
</cp:coreProperties>
</file>