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9"/>
  </p:notesMasterIdLst>
  <p:handoutMasterIdLst>
    <p:handoutMasterId r:id="rId100"/>
  </p:handoutMasterIdLst>
  <p:sldIdLst>
    <p:sldId id="376" r:id="rId2"/>
    <p:sldId id="328" r:id="rId3"/>
    <p:sldId id="322" r:id="rId4"/>
    <p:sldId id="323" r:id="rId5"/>
    <p:sldId id="450" r:id="rId6"/>
    <p:sldId id="324" r:id="rId7"/>
    <p:sldId id="445" r:id="rId8"/>
    <p:sldId id="446" r:id="rId9"/>
    <p:sldId id="447" r:id="rId10"/>
    <p:sldId id="448" r:id="rId11"/>
    <p:sldId id="449" r:id="rId12"/>
    <p:sldId id="383" r:id="rId13"/>
    <p:sldId id="384" r:id="rId14"/>
    <p:sldId id="385" r:id="rId15"/>
    <p:sldId id="386" r:id="rId16"/>
    <p:sldId id="387" r:id="rId17"/>
    <p:sldId id="388" r:id="rId18"/>
    <p:sldId id="389" r:id="rId19"/>
    <p:sldId id="390" r:id="rId20"/>
    <p:sldId id="391" r:id="rId21"/>
    <p:sldId id="392" r:id="rId22"/>
    <p:sldId id="393" r:id="rId23"/>
    <p:sldId id="394" r:id="rId24"/>
    <p:sldId id="395" r:id="rId25"/>
    <p:sldId id="396" r:id="rId26"/>
    <p:sldId id="397" r:id="rId27"/>
    <p:sldId id="398" r:id="rId28"/>
    <p:sldId id="399" r:id="rId29"/>
    <p:sldId id="400" r:id="rId30"/>
    <p:sldId id="401" r:id="rId31"/>
    <p:sldId id="402" r:id="rId32"/>
    <p:sldId id="403" r:id="rId33"/>
    <p:sldId id="404" r:id="rId34"/>
    <p:sldId id="405" r:id="rId35"/>
    <p:sldId id="406" r:id="rId36"/>
    <p:sldId id="407" r:id="rId37"/>
    <p:sldId id="408" r:id="rId38"/>
    <p:sldId id="410" r:id="rId39"/>
    <p:sldId id="411" r:id="rId40"/>
    <p:sldId id="412" r:id="rId41"/>
    <p:sldId id="413" r:id="rId42"/>
    <p:sldId id="414" r:id="rId43"/>
    <p:sldId id="415" r:id="rId44"/>
    <p:sldId id="416" r:id="rId45"/>
    <p:sldId id="417" r:id="rId46"/>
    <p:sldId id="418" r:id="rId47"/>
    <p:sldId id="419" r:id="rId48"/>
    <p:sldId id="420" r:id="rId49"/>
    <p:sldId id="421" r:id="rId50"/>
    <p:sldId id="422" r:id="rId51"/>
    <p:sldId id="423" r:id="rId52"/>
    <p:sldId id="424" r:id="rId53"/>
    <p:sldId id="425" r:id="rId54"/>
    <p:sldId id="426" r:id="rId55"/>
    <p:sldId id="427" r:id="rId56"/>
    <p:sldId id="428" r:id="rId57"/>
    <p:sldId id="429" r:id="rId58"/>
    <p:sldId id="430" r:id="rId59"/>
    <p:sldId id="431" r:id="rId60"/>
    <p:sldId id="432" r:id="rId61"/>
    <p:sldId id="433" r:id="rId62"/>
    <p:sldId id="434" r:id="rId63"/>
    <p:sldId id="435" r:id="rId64"/>
    <p:sldId id="436" r:id="rId65"/>
    <p:sldId id="437" r:id="rId66"/>
    <p:sldId id="438" r:id="rId67"/>
    <p:sldId id="439" r:id="rId68"/>
    <p:sldId id="440" r:id="rId69"/>
    <p:sldId id="441" r:id="rId70"/>
    <p:sldId id="442" r:id="rId71"/>
    <p:sldId id="443" r:id="rId72"/>
    <p:sldId id="444" r:id="rId73"/>
    <p:sldId id="325" r:id="rId74"/>
    <p:sldId id="326" r:id="rId75"/>
    <p:sldId id="316" r:id="rId76"/>
    <p:sldId id="336" r:id="rId77"/>
    <p:sldId id="305" r:id="rId78"/>
    <p:sldId id="363" r:id="rId79"/>
    <p:sldId id="364" r:id="rId80"/>
    <p:sldId id="365" r:id="rId81"/>
    <p:sldId id="370" r:id="rId82"/>
    <p:sldId id="371" r:id="rId83"/>
    <p:sldId id="377" r:id="rId84"/>
    <p:sldId id="378" r:id="rId85"/>
    <p:sldId id="379" r:id="rId86"/>
    <p:sldId id="372" r:id="rId87"/>
    <p:sldId id="373" r:id="rId88"/>
    <p:sldId id="374" r:id="rId89"/>
    <p:sldId id="375" r:id="rId90"/>
    <p:sldId id="366" r:id="rId91"/>
    <p:sldId id="367" r:id="rId92"/>
    <p:sldId id="381" r:id="rId93"/>
    <p:sldId id="344" r:id="rId94"/>
    <p:sldId id="345" r:id="rId95"/>
    <p:sldId id="346" r:id="rId96"/>
    <p:sldId id="347" r:id="rId97"/>
    <p:sldId id="348" r:id="rId98"/>
  </p:sldIdLst>
  <p:sldSz cx="9144000" cy="6858000" type="screen4x3"/>
  <p:notesSz cx="7099300" cy="1023461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1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AD9FC-41D6-4DBB-BD4A-66D202CFFC48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032F5F-13E3-48EB-95E1-DCEFA7D9F8F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71848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D2E4C-6BA8-4AC9-9DDE-8DC8F5AE9A7B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B2E38-A984-4178-AFD0-FA54F0FE0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661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9DD2D-C336-4907-B89E-6690D3691C00}" type="slidenum">
              <a:rPr lang="es-ES" smtClean="0"/>
              <a:pPr/>
              <a:t>14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0858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9DD2D-C336-4907-B89E-6690D3691C00}" type="slidenum">
              <a:rPr lang="es-ES" smtClean="0"/>
              <a:pPr/>
              <a:t>53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4603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54403-DBF2-4EBC-BA5E-68B2F9CD3392}" type="datetimeFigureOut">
              <a:rPr lang="es-ES" smtClean="0"/>
              <a:pPr/>
              <a:t>07/02/2017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DE7B2-44DB-4054-A544-1B2D8C0C72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LAS LEYES ACCESIBILIDAD ESPAÑOLAS PRE- CIDPD 2006</a:t>
            </a:r>
            <a:r>
              <a:rPr lang="es-ES" sz="3200" dirty="0" smtClean="0"/>
              <a:t>.</a:t>
            </a:r>
            <a:endParaRPr lang="es-ES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8507288" cy="4497363"/>
          </a:xfrm>
        </p:spPr>
        <p:txBody>
          <a:bodyPr/>
          <a:lstStyle/>
          <a:p>
            <a:pPr algn="ctr"/>
            <a:r>
              <a:rPr lang="es-ES" dirty="0" smtClean="0"/>
              <a:t>ESTATAL</a:t>
            </a:r>
          </a:p>
          <a:p>
            <a:pPr algn="just"/>
            <a:r>
              <a:rPr lang="es-ES" b="1" dirty="0" smtClean="0"/>
              <a:t>LISMI 13/1982, 7 ABRIL, PRIMA EJERCICIO DE DERECHOS  ENFOCADOS PUNTO VISTA </a:t>
            </a:r>
            <a:r>
              <a:rPr lang="es-ES" b="1" dirty="0" smtClean="0"/>
              <a:t>MEDICO</a:t>
            </a:r>
            <a:r>
              <a:rPr lang="es-ES" b="1" dirty="0" smtClean="0"/>
              <a:t>, </a:t>
            </a:r>
            <a:r>
              <a:rPr lang="es-ES" b="1" dirty="0" smtClean="0"/>
              <a:t>EDUCACIÓN,ORIENTACIÓN </a:t>
            </a:r>
            <a:r>
              <a:rPr lang="es-ES" b="1" dirty="0" smtClean="0"/>
              <a:t>E </a:t>
            </a:r>
            <a:r>
              <a:rPr lang="es-ES" b="1" dirty="0" smtClean="0"/>
              <a:t>ITEGRACIÓN</a:t>
            </a:r>
            <a:r>
              <a:rPr lang="es-ES" b="1" dirty="0" smtClean="0"/>
              <a:t>.</a:t>
            </a:r>
          </a:p>
          <a:p>
            <a:pPr algn="just"/>
            <a:r>
              <a:rPr lang="es-ES" b="1" dirty="0" smtClean="0"/>
              <a:t>LIONDAU  51/2003, 2 DICIEMBRE.</a:t>
            </a:r>
          </a:p>
          <a:p>
            <a:pPr algn="ctr"/>
            <a:r>
              <a:rPr lang="es-ES" b="1" dirty="0" smtClean="0"/>
              <a:t>GALICIA</a:t>
            </a:r>
          </a:p>
          <a:p>
            <a:pPr algn="just"/>
            <a:r>
              <a:rPr lang="es-ES" b="1" dirty="0" smtClean="0"/>
              <a:t>L. 8/1997, 20 AGOSTO, ACC. Y </a:t>
            </a:r>
            <a:r>
              <a:rPr lang="es-ES" b="1" dirty="0" smtClean="0"/>
              <a:t>SUPRESIÓN </a:t>
            </a:r>
            <a:r>
              <a:rPr lang="es-ES" b="1" dirty="0" smtClean="0"/>
              <a:t>BARR.</a:t>
            </a:r>
          </a:p>
          <a:p>
            <a:pPr algn="just"/>
            <a:r>
              <a:rPr lang="es-ES" b="1" dirty="0" smtClean="0"/>
              <a:t>RAGA 35/2000</a:t>
            </a:r>
          </a:p>
          <a:p>
            <a:pPr algn="ctr"/>
            <a:r>
              <a:rPr lang="es-ES" b="1" dirty="0" smtClean="0"/>
              <a:t>SE AMPLIA EL CONCEPTO DE ACCESIBILIDAD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96896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dirty="0" smtClean="0"/>
              <a:t>.</a:t>
            </a:r>
            <a:br>
              <a:rPr lang="es-ES" sz="3200" dirty="0" smtClean="0"/>
            </a:br>
            <a:r>
              <a:rPr lang="es-ES" sz="3600" dirty="0" smtClean="0"/>
              <a:t>´</a:t>
            </a:r>
            <a:r>
              <a:rPr lang="es-ES" sz="3600" b="1" dirty="0" smtClean="0"/>
              <a:t>CIDPD. 2006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b="1" dirty="0" smtClean="0"/>
              <a:t>LA ACCESIBILIDAD  ES UN DERECHO. SU AUSENCIA SE CONSIDERA </a:t>
            </a:r>
            <a:r>
              <a:rPr lang="es-ES" b="1" dirty="0" smtClean="0"/>
              <a:t>VULNERACIÓN </a:t>
            </a:r>
            <a:r>
              <a:rPr lang="es-ES" b="1" dirty="0" smtClean="0"/>
              <a:t>DEL DERECHO IGUALDAD DE OPORTUNIDADES</a:t>
            </a:r>
          </a:p>
          <a:p>
            <a:pPr algn="just"/>
            <a:r>
              <a:rPr lang="es-ES" b="1" dirty="0" smtClean="0"/>
              <a:t>EL TRLGDPDIS 1/1013 AMPLIA  Y ACTUALIZA EL CONCEPTO DE ACCESIBILIDAD, Y PARTICIPAR PLENAMENTE EN TODOS LOS ASPECTOS DE LA VIDA.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0602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STS. 29.4.2009</a:t>
            </a:r>
            <a:endParaRPr lang="es-ES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b="1" dirty="0" smtClean="0"/>
              <a:t>«»CONTEMPLA LA APLICACIÓN DE LA CIDPD Y QUE SE TENGA EN CUENTA COMO UN PRINCIPIO FUNDAMENTAL LA IMPORTANCIA  QUE PARA LAS PD. REVISTE SU </a:t>
            </a:r>
            <a:r>
              <a:rPr lang="es-ES" b="1" dirty="0" smtClean="0"/>
              <a:t>AUTONOMÍA </a:t>
            </a:r>
            <a:r>
              <a:rPr lang="es-ES" b="1" dirty="0" smtClean="0"/>
              <a:t>E INDEPENDENCIA  INDIVIDUAL, SUS HABILIDADES EN EL </a:t>
            </a:r>
            <a:r>
              <a:rPr lang="es-ES" b="1" dirty="0" smtClean="0"/>
              <a:t>ÁMBITO </a:t>
            </a:r>
            <a:r>
              <a:rPr lang="es-ES" b="1" dirty="0" smtClean="0"/>
              <a:t>PERSONAL Y FAMILIAR QUE LE PERMITA UNA VIDA INDEPENDIENTE.»»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805249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000" b="1" dirty="0" smtClean="0"/>
              <a:t>CIDPD 2006</a:t>
            </a:r>
            <a:endParaRPr lang="es-ES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LOS  PODERES </a:t>
            </a:r>
            <a:r>
              <a:rPr lang="es-ES" dirty="0" smtClean="0"/>
              <a:t>PÚBLICOS ADOPTARÁN </a:t>
            </a:r>
            <a:r>
              <a:rPr lang="es-ES" dirty="0" smtClean="0"/>
              <a:t>MEDIDAS PARA ASEGURAR LA ACCESIBILIDAD UNIVERSAL, EN IGUALDAD DE CONDICIONES, EN LOS ENTORNOS, </a:t>
            </a:r>
            <a:r>
              <a:rPr lang="es-ES" sz="4400" i="1" u="sng" dirty="0" smtClean="0"/>
              <a:t>PROCESOS,</a:t>
            </a:r>
            <a:r>
              <a:rPr lang="es-ES" dirty="0" smtClean="0"/>
              <a:t> BIENES, PRODUCTOS Y SERVICIOS, EL TRANSPORTE, LA </a:t>
            </a:r>
            <a:r>
              <a:rPr lang="es-ES" dirty="0" smtClean="0"/>
              <a:t>INFORMACIÓN </a:t>
            </a:r>
            <a:r>
              <a:rPr lang="es-ES" dirty="0" smtClean="0"/>
              <a:t>Y LAS COMUNICACIONES…SEÑALA EXPRESAMENTE LA </a:t>
            </a:r>
            <a:r>
              <a:rPr lang="es-ES" dirty="0" smtClean="0"/>
              <a:t>SEÑALÉTICA</a:t>
            </a:r>
            <a:r>
              <a:rPr lang="es-ES" dirty="0" smtClean="0"/>
              <a:t>.</a:t>
            </a:r>
            <a:endParaRPr lang="es-ES" sz="4400" i="1" u="sng" dirty="0" smtClean="0"/>
          </a:p>
        </p:txBody>
      </p:sp>
    </p:spTree>
    <p:extLst>
      <p:ext uri="{BB962C8B-B14F-4D97-AF65-F5344CB8AC3E}">
        <p14:creationId xmlns:p14="http://schemas.microsoft.com/office/powerpoint/2010/main" val="1239800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TRANSVERSALIDAD CIDPD 2006 EN EL ORDENAMIENTO JURÍDICO ESPAÑOL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ctr"/>
            <a:r>
              <a:rPr lang="es-ES" b="1" dirty="0" smtClean="0"/>
              <a:t>ESPAÑA RATIFICA CIDPD. 21.4.2008</a:t>
            </a:r>
            <a:endParaRPr lang="es-ES" b="1" dirty="0"/>
          </a:p>
          <a:p>
            <a:pPr algn="just"/>
            <a:r>
              <a:rPr lang="es-ES" b="1" dirty="0" smtClean="0"/>
              <a:t>SE PRODUCE EN ESPAÑA MEDIANTE LA APROBACIÓN DE LA L. 26/2011, 1 AGOSTO, DE ADAPTACIÓN NORMATIVA A LA CIDPD</a:t>
            </a:r>
          </a:p>
          <a:p>
            <a:pPr algn="just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78609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b="1" dirty="0" smtClean="0"/>
              <a:t>TRANSVERSALIDAD CIDPD. 1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LOREG. 5/1985, 19 JUNIO</a:t>
            </a:r>
          </a:p>
          <a:p>
            <a:pPr algn="just"/>
            <a:r>
              <a:rPr lang="es-ES" b="1" dirty="0" smtClean="0"/>
              <a:t>LIONDAU 51/2003, 29 NOVIEMBRE DEROGADA POR TRLGDPDIS 1/2013,29 NOV.</a:t>
            </a:r>
          </a:p>
          <a:p>
            <a:pPr algn="just"/>
            <a:r>
              <a:rPr lang="es-ES" b="1" dirty="0" smtClean="0"/>
              <a:t>MODIFICA L.30/1979, 27 OCT. EXTRACCION Y TRANSPLANTE </a:t>
            </a:r>
            <a:r>
              <a:rPr lang="es-ES" b="1" dirty="0" smtClean="0"/>
              <a:t>ÓRGANOS(</a:t>
            </a:r>
            <a:r>
              <a:rPr lang="es-ES" b="1" dirty="0" err="1" smtClean="0"/>
              <a:t>pd</a:t>
            </a:r>
            <a:r>
              <a:rPr lang="es-ES" b="1" dirty="0" smtClean="0"/>
              <a:t>)4</a:t>
            </a:r>
            <a:endParaRPr lang="es-ES" b="1" dirty="0" smtClean="0"/>
          </a:p>
          <a:p>
            <a:pPr algn="just"/>
            <a:r>
              <a:rPr lang="es-ES" b="1" dirty="0" smtClean="0"/>
              <a:t>L.14/19867, 25 ABRIL,GENERAL SANIDAD(PD</a:t>
            </a:r>
            <a:r>
              <a:rPr lang="es-ES" b="1" dirty="0" smtClean="0"/>
              <a:t>)</a:t>
            </a:r>
          </a:p>
          <a:p>
            <a:pPr algn="just"/>
            <a:r>
              <a:rPr lang="es-ES" b="1" dirty="0" smtClean="0"/>
              <a:t>L.27/2007, LENGUAJE DE SIGNOS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031574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000" b="1" dirty="0" smtClean="0"/>
              <a:t>TRANVERSALIDAD CIDPD. 2</a:t>
            </a:r>
            <a:endParaRPr lang="es-ES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L. 41/2002, 14 NOVIEMBRE, </a:t>
            </a:r>
            <a:r>
              <a:rPr lang="es-ES" b="1" dirty="0" smtClean="0"/>
              <a:t>BÁSICA </a:t>
            </a:r>
            <a:r>
              <a:rPr lang="es-ES" b="1" dirty="0" smtClean="0"/>
              <a:t>REGULADORA DE LA </a:t>
            </a:r>
            <a:r>
              <a:rPr lang="es-ES" b="1" dirty="0" smtClean="0"/>
              <a:t>AUTONOMÍA </a:t>
            </a:r>
            <a:r>
              <a:rPr lang="es-ES" b="1" dirty="0" smtClean="0"/>
              <a:t>DEL PACIENTE.(PD)</a:t>
            </a:r>
          </a:p>
          <a:p>
            <a:pPr algn="just"/>
            <a:r>
              <a:rPr lang="es-ES" b="1" dirty="0" smtClean="0"/>
              <a:t>MODIFICA L.14/2006, 26 MAYO, </a:t>
            </a:r>
            <a:r>
              <a:rPr lang="es-ES" b="1" dirty="0" smtClean="0"/>
              <a:t>TÉCNICAS </a:t>
            </a:r>
            <a:r>
              <a:rPr lang="es-ES" b="1" dirty="0" smtClean="0"/>
              <a:t>DE </a:t>
            </a:r>
            <a:r>
              <a:rPr lang="es-ES" b="1" dirty="0" smtClean="0"/>
              <a:t>REPRODUCCIÓN </a:t>
            </a:r>
            <a:r>
              <a:rPr lang="es-ES" b="1" dirty="0" smtClean="0"/>
              <a:t>HUMANA ASISTIDA(INFORMACION A LAS PD)</a:t>
            </a:r>
          </a:p>
          <a:p>
            <a:pPr algn="just"/>
            <a:r>
              <a:rPr lang="es-ES" b="1" dirty="0" smtClean="0"/>
              <a:t>L. 16/2003, 26 MAYO, </a:t>
            </a:r>
            <a:r>
              <a:rPr lang="es-ES" b="1" dirty="0" smtClean="0"/>
              <a:t>COHESIÓN </a:t>
            </a:r>
            <a:r>
              <a:rPr lang="es-ES" b="1" dirty="0" smtClean="0"/>
              <a:t>Y CALIDAD DEL SISTEMA NACIONAL DE SALUD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129856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b="1" dirty="0" smtClean="0"/>
              <a:t>TRANSVERSALIDAD CIDPD.  3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" b="1" dirty="0" smtClean="0"/>
              <a:t>L. 7/2007 EBEP. 3 FEBRERO, reserva cupo no inferior 7%( 2% PDI./ 5% OTROS TIPOS).</a:t>
            </a:r>
          </a:p>
          <a:p>
            <a:r>
              <a:rPr lang="es-ES" b="1" dirty="0" smtClean="0"/>
              <a:t>L. 44/2003, 21 NOV.,</a:t>
            </a:r>
            <a:r>
              <a:rPr lang="es-ES" b="1" dirty="0" smtClean="0"/>
              <a:t>ORDENACIÓN </a:t>
            </a:r>
            <a:r>
              <a:rPr lang="es-ES" b="1" dirty="0" smtClean="0"/>
              <a:t>DE LAS PROFESIONES SANITARIAS(MEDIDAS </a:t>
            </a:r>
            <a:r>
              <a:rPr lang="es-ES" b="1" dirty="0" smtClean="0"/>
              <a:t>ACCIÓN </a:t>
            </a:r>
            <a:r>
              <a:rPr lang="es-ES" b="1" dirty="0" smtClean="0"/>
              <a:t>POSITIVA CONVOCATORIAS ANUALES( 7%) </a:t>
            </a:r>
          </a:p>
          <a:p>
            <a:r>
              <a:rPr lang="es-ES" b="1" dirty="0" smtClean="0"/>
              <a:t>L.49/1960, 21 JULIO, PROPIEDAD HORIZONT.</a:t>
            </a:r>
          </a:p>
          <a:p>
            <a:pPr algn="just"/>
            <a:r>
              <a:rPr lang="es-ES" b="1" dirty="0" smtClean="0"/>
              <a:t>L.34/2002, 11 JULIO, SERVICIOS DE LA SOCIEDAD DE LA </a:t>
            </a:r>
            <a:r>
              <a:rPr lang="es-ES" b="1" dirty="0" smtClean="0"/>
              <a:t>INFORMACIÓN-COMERCIO ELECTRÓNICO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200889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b="1" dirty="0" smtClean="0"/>
              <a:t>TRANSVERSALIDAD CIDPD. 4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s-ES" b="1" dirty="0" smtClean="0"/>
              <a:t>RDLEGISLATIVO 3/2011, 14 NOV. T.R.L.CONTRATOS  SECTOR PUBLICO..</a:t>
            </a:r>
            <a:r>
              <a:rPr lang="es-ES" b="1" dirty="0" smtClean="0"/>
              <a:t>GARANTÍA </a:t>
            </a:r>
            <a:r>
              <a:rPr lang="es-ES" b="1" dirty="0" smtClean="0"/>
              <a:t>DE ACCESIBILIDAD PARA PD.  PRESCRIPCIONES </a:t>
            </a:r>
            <a:r>
              <a:rPr lang="es-ES" b="1" dirty="0" smtClean="0"/>
              <a:t>TÉCNICAS</a:t>
            </a:r>
            <a:r>
              <a:rPr lang="es-ES" b="1" dirty="0" smtClean="0"/>
              <a:t>.</a:t>
            </a:r>
          </a:p>
          <a:p>
            <a:pPr algn="just"/>
            <a:r>
              <a:rPr lang="es-ES" b="1" dirty="0" smtClean="0"/>
              <a:t>LO. 8/2015, 22 JULIO, </a:t>
            </a:r>
            <a:r>
              <a:rPr lang="es-ES" b="1" dirty="0" smtClean="0"/>
              <a:t>MODIFICACIÓN </a:t>
            </a:r>
            <a:r>
              <a:rPr lang="es-ES" b="1" dirty="0" smtClean="0"/>
              <a:t>DEL SISTEMA DE </a:t>
            </a:r>
            <a:r>
              <a:rPr lang="es-ES" b="1" dirty="0" smtClean="0"/>
              <a:t>PROTECCIÓN </a:t>
            </a:r>
            <a:r>
              <a:rPr lang="es-ES" b="1" dirty="0" smtClean="0"/>
              <a:t>A LA INFANCIA Y A LA ADOLESCENCIA..POR SU DISCAPACIDAD.</a:t>
            </a:r>
          </a:p>
          <a:p>
            <a:pPr algn="just"/>
            <a:r>
              <a:rPr lang="es-ES" b="1" dirty="0" smtClean="0"/>
              <a:t>RD. </a:t>
            </a:r>
            <a:r>
              <a:rPr lang="es-ES" b="1" dirty="0" smtClean="0"/>
              <a:t>233/2013,REHABILITACIÓN </a:t>
            </a:r>
            <a:r>
              <a:rPr lang="es-ES" b="1" dirty="0" smtClean="0"/>
              <a:t>URBANA.AJUSTES RAZONABLES DN ACC.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773880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b="1" dirty="0" smtClean="0"/>
              <a:t>TRANSVERSALIDAD CIDPD. –GALICIA. 1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L</a:t>
            </a:r>
            <a:r>
              <a:rPr lang="es-ES" b="1" dirty="0" smtClean="0"/>
              <a:t>. 2/2016, 10 FEBRERO, SUELO GALICIA. </a:t>
            </a:r>
            <a:r>
              <a:rPr lang="es-ES" b="1" dirty="0" err="1" smtClean="0"/>
              <a:t>ARTº</a:t>
            </a:r>
            <a:r>
              <a:rPr lang="es-ES" b="1" dirty="0" smtClean="0"/>
              <a:t>  73: MEDIDAS DE </a:t>
            </a:r>
            <a:r>
              <a:rPr lang="es-ES" b="1" dirty="0" smtClean="0"/>
              <a:t>PROTECCIÓN </a:t>
            </a:r>
            <a:r>
              <a:rPr lang="es-ES" b="1" dirty="0" smtClean="0"/>
              <a:t>NECESARIAS PARA GARANTIZAR LA FUNCIONALIDAD Y ACCESIBILIDAD UNIVERSAL DE LAS INFRAESTRUCTURAS Y DOTACIONES </a:t>
            </a:r>
            <a:r>
              <a:rPr lang="es-ES" b="1" dirty="0" smtClean="0"/>
              <a:t>URBANÍSTICAS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042643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TRANSVERSALIDAD CIDPD. GALICIA. 2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L. 1/2015, 1 ABRIL, </a:t>
            </a:r>
            <a:r>
              <a:rPr lang="es-ES" b="1" dirty="0" smtClean="0"/>
              <a:t>GARANTÍA </a:t>
            </a:r>
            <a:r>
              <a:rPr lang="es-ES" b="1" dirty="0" smtClean="0"/>
              <a:t>DE CALIDAD DE LOS SERVICIOS </a:t>
            </a:r>
            <a:r>
              <a:rPr lang="es-ES" b="1" dirty="0" smtClean="0"/>
              <a:t>PÚBLICOS </a:t>
            </a:r>
            <a:r>
              <a:rPr lang="es-ES" b="1" dirty="0" smtClean="0"/>
              <a:t>Y DE LA BUENA </a:t>
            </a:r>
            <a:r>
              <a:rPr lang="es-ES" b="1" dirty="0" smtClean="0"/>
              <a:t>ADMINISTRACIÓN </a:t>
            </a:r>
            <a:r>
              <a:rPr lang="es-ES" b="1" dirty="0" smtClean="0"/>
              <a:t>DE GALICIA:</a:t>
            </a:r>
          </a:p>
          <a:p>
            <a:pPr algn="just"/>
            <a:r>
              <a:rPr lang="es-ES" b="1" dirty="0" err="1" smtClean="0"/>
              <a:t>ARTº</a:t>
            </a:r>
            <a:r>
              <a:rPr lang="es-ES" b="1" dirty="0" smtClean="0"/>
              <a:t> 4: PRINCIPIOS»  DE CLARIDAD</a:t>
            </a:r>
          </a:p>
          <a:p>
            <a:pPr algn="just"/>
            <a:r>
              <a:rPr lang="es-ES" b="1" dirty="0" err="1" smtClean="0"/>
              <a:t>ARTº</a:t>
            </a:r>
            <a:r>
              <a:rPr lang="es-ES" b="1" dirty="0" smtClean="0"/>
              <a:t>  9: </a:t>
            </a:r>
            <a:r>
              <a:rPr lang="es-ES" b="1" dirty="0" smtClean="0"/>
              <a:t>INFORMACIÓN…CLARA </a:t>
            </a:r>
            <a:r>
              <a:rPr lang="es-ES" b="1" dirty="0" smtClean="0"/>
              <a:t>A LAS PD.</a:t>
            </a:r>
          </a:p>
          <a:p>
            <a:pPr algn="just"/>
            <a:r>
              <a:rPr lang="es-ES" b="1" dirty="0" err="1" smtClean="0"/>
              <a:t>ARTº</a:t>
            </a:r>
            <a:r>
              <a:rPr lang="es-ES" b="1" dirty="0" smtClean="0"/>
              <a:t> 16: PROCEDIMIENTO PRESENTAR QUEJAS Y SUGERENCIAS….SEA CLARA</a:t>
            </a:r>
          </a:p>
          <a:p>
            <a:pPr algn="just"/>
            <a:r>
              <a:rPr lang="es-ES" b="1" dirty="0" err="1" smtClean="0"/>
              <a:t>ARTº</a:t>
            </a:r>
            <a:r>
              <a:rPr lang="es-ES" b="1" dirty="0" smtClean="0"/>
              <a:t> 50: </a:t>
            </a:r>
            <a:r>
              <a:rPr lang="es-ES" b="1" dirty="0" smtClean="0"/>
              <a:t>OBLIGACIÓN </a:t>
            </a:r>
            <a:r>
              <a:rPr lang="es-ES" b="1" dirty="0" smtClean="0"/>
              <a:t>CONTRATISTA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969620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:\Users\Usuario\Pictures\Captur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785794"/>
            <a:ext cx="7358114" cy="54292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1071539" y="142852"/>
            <a:ext cx="6858048" cy="571505"/>
          </a:xfrm>
        </p:spPr>
        <p:txBody>
          <a:bodyPr>
            <a:normAutofit/>
          </a:bodyPr>
          <a:lstStyle/>
          <a:p>
            <a:r>
              <a:rPr lang="es-ES" sz="2800" b="1" dirty="0" smtClean="0"/>
              <a:t>SISTEMA    ELECTORAL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51996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LAS PERSONAS CON DISCAPACIDAD Y EL SISTEMA ELECTORAL</a:t>
            </a:r>
            <a:endParaRPr lang="es-ES" sz="28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s-ES" b="1" dirty="0" smtClean="0"/>
              <a:t>LA CONVENCIÓN INTERNACIONAL DE LOS DERECHOS DE LAS PERSONAS CON DISCAPACIDAD NUEVA YORK 2006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52983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600" b="1" dirty="0" smtClean="0"/>
              <a:t>PRIMER TRATADO INTERNACIONAL DE DERECHOS  HUMANOS DEL SIGLO XXI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b="1" u="sng" dirty="0" smtClean="0"/>
          </a:p>
          <a:p>
            <a:pPr algn="ctr"/>
            <a:r>
              <a:rPr lang="es-ES" b="1" u="sng" dirty="0" smtClean="0"/>
              <a:t>EN VIGOR 3.5.2008</a:t>
            </a:r>
          </a:p>
          <a:p>
            <a:pPr algn="ctr"/>
            <a:r>
              <a:rPr lang="es-ES" dirty="0" smtClean="0"/>
              <a:t>       </a:t>
            </a:r>
            <a:r>
              <a:rPr lang="es-ES" sz="3200" b="1" dirty="0" smtClean="0"/>
              <a:t>RECONOCE LOS DERECHOS DE LAS         PERSONAS CON DISCAPACIDAD COMO UN DERECHO FUNDAMENTAL DE LAS PERSONAS</a:t>
            </a:r>
            <a:endParaRPr lang="es-ES" sz="3200" b="1" dirty="0"/>
          </a:p>
          <a:p>
            <a:endParaRPr lang="es-E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359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>
                <a:latin typeface="Arial Rounded MT Bold" pitchFamily="34" charset="0"/>
              </a:rPr>
              <a:t>VALOR NORMATIVO DEL TRATADO EN EL DERECHO ESPAÑOL</a:t>
            </a:r>
            <a:endParaRPr lang="es-ES" sz="32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b="1" dirty="0" smtClean="0"/>
          </a:p>
          <a:p>
            <a:r>
              <a:rPr lang="es-ES" b="1" dirty="0" smtClean="0"/>
              <a:t>ESTOS TIENEN UN VALOR SUPERIOR A OTRA NORMA DE </a:t>
            </a:r>
            <a:r>
              <a:rPr lang="es-ES" b="1" dirty="0" err="1" smtClean="0"/>
              <a:t>Dº</a:t>
            </a:r>
            <a:r>
              <a:rPr lang="es-ES" b="1" dirty="0" smtClean="0"/>
              <a:t>. </a:t>
            </a:r>
            <a:r>
              <a:rPr lang="es-ES" b="1" dirty="0" smtClean="0"/>
              <a:t>INTERNO INCLUIDA LA LEY</a:t>
            </a:r>
          </a:p>
          <a:p>
            <a:pPr algn="just"/>
            <a:r>
              <a:rPr lang="es-ES" b="1" dirty="0" smtClean="0"/>
              <a:t>SON INMUNES A CUALQUIER REFORMA POR UNA NORMA DE DERECHO INTERNO.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54409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es-ES" sz="3200" b="1" dirty="0" smtClean="0">
                <a:latin typeface="Arial Rounded MT Bold" pitchFamily="34" charset="0"/>
              </a:rPr>
              <a:t>ESE VALOR SUPERIOR DEL TRATADO ALCANZA A LA CE</a:t>
            </a:r>
            <a:endParaRPr lang="es-ES" sz="32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r>
              <a:rPr lang="es-ES" b="1" dirty="0" smtClean="0"/>
              <a:t>NO ALCANZA A LA CE.</a:t>
            </a:r>
          </a:p>
          <a:p>
            <a:pPr algn="just"/>
            <a:r>
              <a:rPr lang="es-ES" b="1" dirty="0" smtClean="0"/>
              <a:t>PUES LA </a:t>
            </a:r>
            <a:r>
              <a:rPr lang="es-ES" b="1" dirty="0" smtClean="0"/>
              <a:t>CELEBRACIÓN-VÁLIDA-DEL </a:t>
            </a:r>
            <a:r>
              <a:rPr lang="es-ES" b="1" dirty="0" smtClean="0"/>
              <a:t>TRATADO SI CONTRAVIENE LA CE. EXIGE LA PREVIA </a:t>
            </a:r>
            <a:r>
              <a:rPr lang="es-ES" b="1" dirty="0" smtClean="0"/>
              <a:t>REVISIÓN </a:t>
            </a:r>
            <a:r>
              <a:rPr lang="es-ES" b="1" dirty="0" smtClean="0"/>
              <a:t>DE LA CE( artº 95CE)</a:t>
            </a:r>
          </a:p>
          <a:p>
            <a:pPr algn="just"/>
            <a:r>
              <a:rPr lang="es-ES" b="1" dirty="0" smtClean="0"/>
              <a:t>EN TODO CASO CABE EL SOMETIMIENTO AL CONTROL DEL TC( artº 27 LOTC)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13642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PERSONAS CON DISCAPACIDAD SISTEMA ELECTORAL </a:t>
            </a:r>
            <a:r>
              <a:rPr lang="es-ES" sz="3200" b="1" dirty="0" smtClean="0"/>
              <a:t>CONVENCIÓN </a:t>
            </a:r>
            <a:r>
              <a:rPr lang="es-ES" sz="3200" b="1" dirty="0" smtClean="0"/>
              <a:t>ONU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800" b="1" i="1" u="sng" dirty="0" smtClean="0">
                <a:latin typeface="Aharoni" pitchFamily="2" charset="-79"/>
                <a:cs typeface="Aharoni" pitchFamily="2" charset="-79"/>
              </a:rPr>
              <a:t>ARTº. </a:t>
            </a:r>
            <a:r>
              <a:rPr lang="es-ES" sz="2800" b="1" i="1" u="sng" dirty="0" smtClean="0">
                <a:latin typeface="Arial Rounded MT Bold" pitchFamily="34" charset="0"/>
                <a:cs typeface="Aharoni" pitchFamily="2" charset="-79"/>
              </a:rPr>
              <a:t>29</a:t>
            </a:r>
            <a:r>
              <a:rPr lang="es-ES" sz="2800" b="1" i="1" u="sng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s-ES" sz="2800" b="1" i="1" dirty="0" smtClean="0">
                <a:latin typeface="Aharoni" pitchFamily="2" charset="-79"/>
                <a:cs typeface="Aharoni" pitchFamily="2" charset="-79"/>
              </a:rPr>
              <a:t>PARTICIPACIÓN </a:t>
            </a:r>
            <a:r>
              <a:rPr lang="es-ES" sz="2800" b="1" i="1" dirty="0" smtClean="0">
                <a:latin typeface="Aharoni" pitchFamily="2" charset="-79"/>
                <a:cs typeface="Aharoni" pitchFamily="2" charset="-79"/>
              </a:rPr>
              <a:t>EN LA VIDA </a:t>
            </a:r>
            <a:r>
              <a:rPr lang="es-ES" sz="2800" b="1" i="1" dirty="0" smtClean="0">
                <a:latin typeface="Aharoni" pitchFamily="2" charset="-79"/>
                <a:cs typeface="Aharoni" pitchFamily="2" charset="-79"/>
              </a:rPr>
              <a:t>POLÍTICA </a:t>
            </a:r>
            <a:r>
              <a:rPr lang="es-ES" sz="2800" b="1" i="1" dirty="0" smtClean="0">
                <a:latin typeface="Aharoni" pitchFamily="2" charset="-79"/>
                <a:cs typeface="Aharoni" pitchFamily="2" charset="-79"/>
              </a:rPr>
              <a:t>Y </a:t>
            </a:r>
            <a:r>
              <a:rPr lang="es-ES" sz="2800" b="1" i="1" dirty="0" smtClean="0">
                <a:latin typeface="Aharoni" pitchFamily="2" charset="-79"/>
                <a:cs typeface="Aharoni" pitchFamily="2" charset="-79"/>
              </a:rPr>
              <a:t>PÚBLICA</a:t>
            </a:r>
            <a:r>
              <a:rPr lang="es-ES" sz="2800" b="1" dirty="0" smtClean="0"/>
              <a:t>.</a:t>
            </a:r>
          </a:p>
          <a:p>
            <a:r>
              <a:rPr lang="es-ES" sz="2800" b="1" dirty="0" smtClean="0"/>
              <a:t>PROCEDIMIENTOS  INSTALACIONES MATERIALES ELECTORALES ACCESI-</a:t>
            </a:r>
          </a:p>
          <a:p>
            <a:pPr algn="just"/>
            <a:r>
              <a:rPr lang="es-ES" sz="2800" b="1" dirty="0" smtClean="0"/>
              <a:t>Dº A EMITIR SU VOTO EN SECRETO. EJERCER CARGOS</a:t>
            </a:r>
          </a:p>
          <a:p>
            <a:pPr algn="just"/>
            <a:r>
              <a:rPr lang="es-ES" sz="2800" b="1" dirty="0" smtClean="0"/>
              <a:t>SE LE PRESTE ASISTENCIA PARA VOTAR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22405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s-ES" sz="2400" b="1" dirty="0" smtClean="0">
                <a:latin typeface="Arial Rounded MT Bold" pitchFamily="34" charset="0"/>
              </a:rPr>
              <a:t>RD 422/2011 REGLAMENTO CONDICIONES </a:t>
            </a:r>
            <a:r>
              <a:rPr lang="es-ES" sz="2400" b="1" dirty="0" smtClean="0">
                <a:latin typeface="Arial Rounded MT Bold" pitchFamily="34" charset="0"/>
              </a:rPr>
              <a:t>BÁSICAS PARCICIPACIÓN </a:t>
            </a:r>
            <a:r>
              <a:rPr lang="es-ES" sz="2400" b="1" dirty="0" smtClean="0">
                <a:latin typeface="Arial Rounded MT Bold" pitchFamily="34" charset="0"/>
              </a:rPr>
              <a:t>PD VIDA </a:t>
            </a:r>
            <a:r>
              <a:rPr lang="es-ES" sz="2400" b="1" dirty="0" smtClean="0">
                <a:latin typeface="Arial Rounded MT Bold" pitchFamily="34" charset="0"/>
              </a:rPr>
              <a:t>PÚBLICA </a:t>
            </a:r>
            <a:r>
              <a:rPr lang="es-ES" sz="2400" b="1" dirty="0" smtClean="0">
                <a:latin typeface="Arial Rounded MT Bold" pitchFamily="34" charset="0"/>
              </a:rPr>
              <a:t>PROCESOS ELECTORALES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b="1" u="sng" dirty="0" smtClean="0"/>
              <a:t>L.51/2003 </a:t>
            </a:r>
            <a:r>
              <a:rPr lang="es-ES" b="1" dirty="0" smtClean="0"/>
              <a:t>LIONDAU DF 5ª CONTEMPLA </a:t>
            </a:r>
            <a:r>
              <a:rPr lang="es-ES" b="1" dirty="0" smtClean="0"/>
              <a:t>PARCICIPACIÓN </a:t>
            </a:r>
            <a:r>
              <a:rPr lang="es-ES" b="1" dirty="0" smtClean="0"/>
              <a:t>PD. VIDA </a:t>
            </a:r>
            <a:r>
              <a:rPr lang="es-ES" b="1" dirty="0" smtClean="0"/>
              <a:t>POLÍTICA</a:t>
            </a:r>
            <a:endParaRPr lang="es-ES" b="1" dirty="0" smtClean="0"/>
          </a:p>
          <a:p>
            <a:pPr algn="just"/>
            <a:r>
              <a:rPr lang="es-ES" b="1" u="sng" dirty="0" smtClean="0"/>
              <a:t>LO.9/2007</a:t>
            </a:r>
            <a:r>
              <a:rPr lang="es-ES" b="1" dirty="0" smtClean="0"/>
              <a:t> MODIFICA LOREG Y REGULA LA </a:t>
            </a:r>
            <a:r>
              <a:rPr lang="es-ES" b="1" dirty="0" smtClean="0"/>
              <a:t>VOTACIÓN </a:t>
            </a:r>
            <a:r>
              <a:rPr lang="es-ES" b="1" dirty="0" smtClean="0"/>
              <a:t>PERSONAS CIEGAS</a:t>
            </a:r>
          </a:p>
          <a:p>
            <a:pPr algn="just"/>
            <a:r>
              <a:rPr lang="es-ES" b="1" u="sng" dirty="0" smtClean="0"/>
              <a:t>RD 1612/2007 </a:t>
            </a:r>
            <a:r>
              <a:rPr lang="es-ES" b="1" dirty="0" smtClean="0"/>
              <a:t>REGULA PROCEDIMIENTO VOTO ACCESIBLE</a:t>
            </a:r>
          </a:p>
          <a:p>
            <a:pPr algn="just"/>
            <a:r>
              <a:rPr lang="es-ES" b="1" u="sng" dirty="0" smtClean="0"/>
              <a:t>L 27/2007 </a:t>
            </a:r>
            <a:r>
              <a:rPr lang="es-ES" b="1" dirty="0" smtClean="0"/>
              <a:t>RECONOCE LENGUAJE SIGNOS</a:t>
            </a:r>
          </a:p>
          <a:p>
            <a:pPr algn="just"/>
            <a:r>
              <a:rPr lang="es-ES" b="1" dirty="0" smtClean="0"/>
              <a:t>CONVENCIÓN  </a:t>
            </a:r>
            <a:r>
              <a:rPr lang="es-ES" b="1" dirty="0" smtClean="0"/>
              <a:t>artº 29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78272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>
                <a:latin typeface="Arial Rounded MT Bold" pitchFamily="34" charset="0"/>
              </a:rPr>
              <a:t>RD 422/2011 REGLAMENTO  CONDICIONES </a:t>
            </a:r>
            <a:r>
              <a:rPr lang="es-ES" sz="2800" b="1" dirty="0" smtClean="0">
                <a:latin typeface="Arial Rounded MT Bold" pitchFamily="34" charset="0"/>
              </a:rPr>
              <a:t>BÁSICAS </a:t>
            </a:r>
            <a:r>
              <a:rPr lang="es-ES" sz="2800" b="1" dirty="0" smtClean="0">
                <a:latin typeface="Arial Rounded MT Bold" pitchFamily="34" charset="0"/>
              </a:rPr>
              <a:t>PROCESOS ELECTORALES</a:t>
            </a:r>
            <a:endParaRPr lang="es-ES" sz="28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ES" b="1" u="sng" dirty="0" smtClean="0"/>
              <a:t>SE ESTRUCTURA EN 3 </a:t>
            </a:r>
            <a:r>
              <a:rPr lang="es-ES" b="1" u="sng" dirty="0" smtClean="0"/>
              <a:t>CAPÍTULOS</a:t>
            </a:r>
            <a:endParaRPr lang="es-ES" b="1" u="sng" dirty="0" smtClean="0"/>
          </a:p>
          <a:p>
            <a:endParaRPr lang="es-ES" dirty="0" smtClean="0"/>
          </a:p>
          <a:p>
            <a:r>
              <a:rPr lang="es-ES" b="1" dirty="0" smtClean="0"/>
              <a:t>1º- DISPOSICIONES GENERALES</a:t>
            </a:r>
          </a:p>
          <a:p>
            <a:pPr algn="just"/>
            <a:r>
              <a:rPr lang="es-ES" b="1" dirty="0" smtClean="0"/>
              <a:t>2º- MEDIDAS LOGRAR ACCESIBILIDAD PROCESOS ELECTORALES </a:t>
            </a:r>
            <a:r>
              <a:rPr lang="es-ES" b="1" dirty="0" smtClean="0"/>
              <a:t>Y MEDIDAS </a:t>
            </a:r>
            <a:r>
              <a:rPr lang="es-ES" b="1" dirty="0" smtClean="0"/>
              <a:t>DE </a:t>
            </a:r>
            <a:r>
              <a:rPr lang="es-ES" b="1" dirty="0" smtClean="0"/>
              <a:t>ACCIÓN </a:t>
            </a:r>
            <a:r>
              <a:rPr lang="es-ES" b="1" dirty="0" smtClean="0"/>
              <a:t>POSITIVA</a:t>
            </a:r>
          </a:p>
          <a:p>
            <a:pPr algn="just"/>
            <a:r>
              <a:rPr lang="es-ES" b="1" dirty="0" smtClean="0"/>
              <a:t>3º- CONDICIONES </a:t>
            </a:r>
            <a:r>
              <a:rPr lang="es-ES" b="1" dirty="0" smtClean="0"/>
              <a:t>BÁSICAS </a:t>
            </a:r>
            <a:r>
              <a:rPr lang="es-ES" b="1" dirty="0" smtClean="0"/>
              <a:t>EN TODOS LOS PROCESOS ELECTORALES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04568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>
                <a:latin typeface="Arial Rounded MT Bold" pitchFamily="34" charset="0"/>
              </a:rPr>
              <a:t>PLAZOS DE APLICACIÓN RD 422/2011</a:t>
            </a:r>
            <a:endParaRPr lang="es-ES" sz="32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LOS ENTORNOS PRODUCTOS Y SERVICIOS NUEVOS RELACIONADOS CON LA </a:t>
            </a:r>
            <a:r>
              <a:rPr lang="es-ES" b="1" dirty="0" smtClean="0"/>
              <a:t>PARTICIPACIÓN </a:t>
            </a:r>
            <a:r>
              <a:rPr lang="es-ES" b="1" dirty="0" smtClean="0"/>
              <a:t>DE LAS PD EN PROCESOS ELECTORALES DEBEN CUMPLIR CONDICIONES </a:t>
            </a:r>
            <a:r>
              <a:rPr lang="es-ES" b="1" dirty="0" smtClean="0"/>
              <a:t>BÁSICAS </a:t>
            </a:r>
            <a:r>
              <a:rPr lang="es-ES" b="1" dirty="0" smtClean="0"/>
              <a:t>ACC. A PARTIR ENTRADA VIGOR  abril 2011</a:t>
            </a:r>
          </a:p>
          <a:p>
            <a:pPr algn="just"/>
            <a:r>
              <a:rPr lang="es-ES" b="1" dirty="0" smtClean="0"/>
              <a:t>IDÉNTICO </a:t>
            </a:r>
            <a:r>
              <a:rPr lang="es-ES" b="1" dirty="0" smtClean="0"/>
              <a:t>PARA LOS PRODUCTOS EXISTENTES- D.TRANSITORIA </a:t>
            </a:r>
            <a:r>
              <a:rPr lang="es-ES" b="1" dirty="0" smtClean="0"/>
              <a:t>ÚNICA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0709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ES" sz="2400" b="1" dirty="0" smtClean="0">
                <a:latin typeface="Arial Rounded MT Bold" pitchFamily="34" charset="0"/>
              </a:rPr>
              <a:t>REPERCUSIÓN </a:t>
            </a:r>
            <a:r>
              <a:rPr lang="es-ES" sz="2400" b="1" dirty="0" smtClean="0">
                <a:latin typeface="Arial Rounded MT Bold" pitchFamily="34" charset="0"/>
              </a:rPr>
              <a:t>DEL RD.422/2011 REGLAMENTO CONDICIONES </a:t>
            </a:r>
            <a:r>
              <a:rPr lang="es-ES" sz="2400" b="1" dirty="0" smtClean="0">
                <a:latin typeface="Arial Rounded MT Bold" pitchFamily="34" charset="0"/>
              </a:rPr>
              <a:t>BÁSICAS </a:t>
            </a:r>
            <a:r>
              <a:rPr lang="es-ES" sz="2400" b="1" dirty="0" smtClean="0">
                <a:latin typeface="Arial Rounded MT Bold" pitchFamily="34" charset="0"/>
              </a:rPr>
              <a:t>PARTICIPAR PD PRCESOS ELECTORALES-I-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s-ES" b="1" i="1" u="sng" dirty="0" smtClean="0"/>
              <a:t>L.51/2013</a:t>
            </a:r>
            <a:r>
              <a:rPr lang="es-ES" b="1" dirty="0" smtClean="0"/>
              <a:t> LIONDAU. DF.5ª </a:t>
            </a:r>
            <a:r>
              <a:rPr lang="es-ES" b="1" dirty="0" smtClean="0"/>
              <a:t>RECOGÍA </a:t>
            </a:r>
            <a:r>
              <a:rPr lang="es-ES" b="1" dirty="0" smtClean="0"/>
              <a:t>LA </a:t>
            </a:r>
            <a:r>
              <a:rPr lang="es-ES" b="1" dirty="0" smtClean="0"/>
              <a:t>PETICIÓN </a:t>
            </a:r>
            <a:r>
              <a:rPr lang="es-ES" b="1" dirty="0" smtClean="0"/>
              <a:t>AL GOBIERNO PARA ESTABLECER LAS CONDICIONES </a:t>
            </a:r>
            <a:r>
              <a:rPr lang="es-ES" b="1" dirty="0" smtClean="0"/>
              <a:t>BÁSICAS </a:t>
            </a:r>
            <a:r>
              <a:rPr lang="es-ES" b="1" dirty="0" smtClean="0"/>
              <a:t>PARA PODER PARTICIPAR LAS PD EN PROCESOS ELECTORALES</a:t>
            </a:r>
          </a:p>
          <a:p>
            <a:pPr algn="just"/>
            <a:r>
              <a:rPr lang="es-ES" b="1" i="1" u="sng" dirty="0" smtClean="0"/>
              <a:t>LO 9/2207 </a:t>
            </a:r>
            <a:r>
              <a:rPr lang="es-ES" b="1" dirty="0" smtClean="0"/>
              <a:t>MODIFICACIÓN </a:t>
            </a:r>
            <a:r>
              <a:rPr lang="es-ES" b="1" dirty="0" smtClean="0"/>
              <a:t>LOREG ap.2º.artº 87»SE </a:t>
            </a:r>
            <a:r>
              <a:rPr lang="es-ES" b="1" dirty="0" smtClean="0"/>
              <a:t>REGULARÁ </a:t>
            </a:r>
            <a:r>
              <a:rPr lang="es-ES" b="1" dirty="0" smtClean="0"/>
              <a:t>UN PROCEDIMIENTO DE </a:t>
            </a:r>
            <a:r>
              <a:rPr lang="es-ES" b="1" dirty="0" smtClean="0"/>
              <a:t>VOTACIÓN </a:t>
            </a:r>
            <a:r>
              <a:rPr lang="es-ES" b="1" dirty="0" smtClean="0"/>
              <a:t>PARA PERSONAS CIEGAS O CON DISCAPACIDAD VISUAL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38087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>
                <a:latin typeface="Arial Rounded MT Bold" pitchFamily="34" charset="0"/>
              </a:rPr>
              <a:t>REPERCUSIÓN  RD </a:t>
            </a:r>
            <a:r>
              <a:rPr lang="es-ES" sz="3200" b="1" dirty="0" smtClean="0">
                <a:latin typeface="Arial Rounded MT Bold" pitchFamily="34" charset="0"/>
              </a:rPr>
              <a:t>422/2011    -II-</a:t>
            </a:r>
            <a:endParaRPr lang="es-ES" sz="32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i="1" u="sng" dirty="0" smtClean="0"/>
          </a:p>
          <a:p>
            <a:pPr algn="just"/>
            <a:r>
              <a:rPr lang="es-ES" b="1" i="1" u="sng" dirty="0" smtClean="0"/>
              <a:t>RD 1612/2007 </a:t>
            </a:r>
            <a:r>
              <a:rPr lang="es-ES" b="1" dirty="0" smtClean="0"/>
              <a:t>QUE REGULA EL VOTO ACCESIBLE PERSONAS DISCPACIDAD VISUAL, desarrolla el mandato LO.9/2007</a:t>
            </a:r>
          </a:p>
          <a:p>
            <a:pPr algn="just"/>
            <a:r>
              <a:rPr lang="es-ES" b="1" i="1" u="sng" dirty="0" smtClean="0"/>
              <a:t>L.27/2007 </a:t>
            </a:r>
            <a:r>
              <a:rPr lang="es-ES" b="1" dirty="0" smtClean="0"/>
              <a:t>RECONOCE LAS LENGUAS DE SIGNOS Y REGULA MEDIOS DE APOYO COMUNICACIÓN ORAL PERSONAS SORDAS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73783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2700" b="1" dirty="0" smtClean="0"/>
              <a:t>RD.LEGISLATIVO  </a:t>
            </a:r>
            <a:r>
              <a:rPr lang="es-ES" sz="2700" b="1" dirty="0" smtClean="0">
                <a:latin typeface="Arial Rounded MT Bold" pitchFamily="34" charset="0"/>
              </a:rPr>
              <a:t>1/2013 </a:t>
            </a:r>
            <a:r>
              <a:rPr lang="es-ES" sz="2400" b="1" dirty="0" smtClean="0">
                <a:latin typeface="Arial Rounded MT Bold" pitchFamily="34" charset="0"/>
              </a:rPr>
              <a:t>TEXTO REFUNDIDO L.GRAL.DERECHOS PD.E </a:t>
            </a:r>
            <a:r>
              <a:rPr lang="es-ES" sz="2400" b="1" dirty="0" smtClean="0">
                <a:latin typeface="Arial Rounded MT Bold" pitchFamily="34" charset="0"/>
              </a:rPr>
              <a:t>INCLUSIÓN </a:t>
            </a:r>
            <a:r>
              <a:rPr lang="es-ES" sz="2400" b="1" dirty="0" smtClean="0">
                <a:latin typeface="Arial Rounded MT Bold" pitchFamily="34" charset="0"/>
              </a:rPr>
              <a:t>SOCIAL(TRLGDPDIS)</a:t>
            </a:r>
            <a:endParaRPr lang="es-ES" sz="2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ES" b="1" dirty="0" smtClean="0"/>
              <a:t>DERECHO DE </a:t>
            </a:r>
            <a:r>
              <a:rPr lang="es-ES" b="1" dirty="0" smtClean="0"/>
              <a:t>PARTICIPACIÓN EN LOS </a:t>
            </a:r>
            <a:r>
              <a:rPr lang="es-ES" b="1" dirty="0" smtClean="0"/>
              <a:t>ASUNTOS </a:t>
            </a:r>
            <a:r>
              <a:rPr lang="es-ES" b="1" dirty="0" smtClean="0"/>
              <a:t>PÚBLICOS</a:t>
            </a:r>
            <a:r>
              <a:rPr lang="es-ES" b="1" dirty="0" smtClean="0"/>
              <a:t>. </a:t>
            </a:r>
            <a:r>
              <a:rPr lang="es-ES" b="1" dirty="0" err="1" smtClean="0"/>
              <a:t>Dº</a:t>
            </a:r>
            <a:r>
              <a:rPr lang="es-ES" b="1" dirty="0" smtClean="0"/>
              <a:t>. A PARTICIPAR EN LA VIDA </a:t>
            </a:r>
            <a:r>
              <a:rPr lang="es-ES" b="1" dirty="0" smtClean="0"/>
              <a:t>POLÍTICA. LAS PD.PODRÁN </a:t>
            </a:r>
            <a:r>
              <a:rPr lang="es-ES" b="1" dirty="0" smtClean="0"/>
              <a:t>EJERCER EL </a:t>
            </a:r>
            <a:r>
              <a:rPr lang="es-ES" b="1" dirty="0" err="1" smtClean="0"/>
              <a:t>Dº</a:t>
            </a:r>
            <a:r>
              <a:rPr lang="es-ES" b="1" dirty="0" smtClean="0"/>
              <a:t>. DE </a:t>
            </a:r>
            <a:r>
              <a:rPr lang="es-ES" b="1" dirty="0" smtClean="0"/>
              <a:t>PARTICIPACIÓN </a:t>
            </a:r>
            <a:r>
              <a:rPr lang="es-ES" b="1" dirty="0" smtClean="0"/>
              <a:t>EN LA VIDA </a:t>
            </a:r>
            <a:r>
              <a:rPr lang="es-ES" b="1" dirty="0" smtClean="0"/>
              <a:t>POLÍTICA-EN </a:t>
            </a:r>
            <a:r>
              <a:rPr lang="es-ES" b="1" dirty="0" smtClean="0"/>
              <a:t>LOS PROCESOS ELECTORALES –IGUALDAD CONDICIONES. LAS AAPP </a:t>
            </a:r>
            <a:r>
              <a:rPr lang="es-ES" b="1" dirty="0" smtClean="0"/>
              <a:t>PONDRÁN </a:t>
            </a:r>
            <a:r>
              <a:rPr lang="es-ES" b="1" dirty="0" smtClean="0"/>
              <a:t>A SU </a:t>
            </a:r>
            <a:r>
              <a:rPr lang="es-ES" b="1" dirty="0" smtClean="0"/>
              <a:t>DISPOSICIÓN </a:t>
            </a:r>
            <a:r>
              <a:rPr lang="es-ES" b="1" dirty="0" smtClean="0"/>
              <a:t>MEDIOS Y RECURSOS QUE PRECISEN. ( </a:t>
            </a:r>
            <a:r>
              <a:rPr lang="es-ES" b="1" dirty="0" err="1" smtClean="0"/>
              <a:t>ARTº</a:t>
            </a:r>
            <a:r>
              <a:rPr lang="es-ES" b="1" dirty="0" smtClean="0"/>
              <a:t> 53) 54 VIDA </a:t>
            </a:r>
            <a:r>
              <a:rPr lang="es-ES" b="1" dirty="0" smtClean="0"/>
              <a:t>PÚBLICA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80377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>
                <a:latin typeface="Arial Rounded MT Bold" pitchFamily="34" charset="0"/>
              </a:rPr>
              <a:t>DERECHO A PARTICIPAR VIDA </a:t>
            </a:r>
            <a:r>
              <a:rPr lang="es-ES" sz="2400" dirty="0" smtClean="0">
                <a:latin typeface="Arial Rounded MT Bold" pitchFamily="34" charset="0"/>
              </a:rPr>
              <a:t>PÚBLICA </a:t>
            </a:r>
            <a:r>
              <a:rPr lang="es-ES" sz="2400" dirty="0" smtClean="0">
                <a:latin typeface="Arial Rounded MT Bold" pitchFamily="34" charset="0"/>
              </a:rPr>
              <a:t>L.1/2013 TRLGDPDIS</a:t>
            </a:r>
            <a:endParaRPr lang="es-ES" sz="2400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>
              <a:latin typeface="Arial Rounded MT Bold" pitchFamily="34" charset="0"/>
            </a:endParaRPr>
          </a:p>
          <a:p>
            <a:pPr algn="just"/>
            <a:r>
              <a:rPr lang="es-ES" b="1" dirty="0" smtClean="0">
                <a:latin typeface="Arial Rounded MT Bold" pitchFamily="34" charset="0"/>
              </a:rPr>
              <a:t>PARTICIPACIÓN </a:t>
            </a:r>
            <a:r>
              <a:rPr lang="es-ES" b="1" dirty="0" smtClean="0">
                <a:latin typeface="Arial Rounded MT Bold" pitchFamily="34" charset="0"/>
              </a:rPr>
              <a:t>EN LA VIDA </a:t>
            </a:r>
            <a:r>
              <a:rPr lang="es-ES" b="1" dirty="0" smtClean="0">
                <a:latin typeface="Arial Rounded MT Bold" pitchFamily="34" charset="0"/>
              </a:rPr>
              <a:t>PÚBLICA </a:t>
            </a:r>
            <a:r>
              <a:rPr lang="es-ES" b="1" dirty="0" smtClean="0">
                <a:latin typeface="Arial Rounded MT Bold" pitchFamily="34" charset="0"/>
              </a:rPr>
              <a:t>PLENA Y EFECTIVAMENTE EN TOMA DECISIONES </a:t>
            </a:r>
            <a:r>
              <a:rPr lang="es-ES" b="1" dirty="0" smtClean="0">
                <a:latin typeface="Arial Rounded MT Bold" pitchFamily="34" charset="0"/>
              </a:rPr>
              <a:t>PÚBLICAS </a:t>
            </a:r>
            <a:r>
              <a:rPr lang="es-ES" b="1" dirty="0" smtClean="0">
                <a:latin typeface="Arial Rounded MT Bold" pitchFamily="34" charset="0"/>
              </a:rPr>
              <a:t>QUE LES AFECTEN. AAPP </a:t>
            </a:r>
            <a:r>
              <a:rPr lang="es-ES" b="1" dirty="0" smtClean="0">
                <a:latin typeface="Arial Rounded MT Bold" pitchFamily="34" charset="0"/>
              </a:rPr>
              <a:t>PONDRÁN </a:t>
            </a:r>
            <a:r>
              <a:rPr lang="es-ES" b="1" dirty="0" smtClean="0">
                <a:latin typeface="Arial Rounded MT Bold" pitchFamily="34" charset="0"/>
              </a:rPr>
              <a:t>A SU </a:t>
            </a:r>
            <a:r>
              <a:rPr lang="es-ES" b="1" dirty="0" smtClean="0">
                <a:latin typeface="Arial Rounded MT Bold" pitchFamily="34" charset="0"/>
              </a:rPr>
              <a:t>DISPOSICIÁN </a:t>
            </a:r>
            <a:r>
              <a:rPr lang="es-ES" b="1" dirty="0" smtClean="0">
                <a:latin typeface="Arial Rounded MT Bold" pitchFamily="34" charset="0"/>
              </a:rPr>
              <a:t>MEDIOS Y RECURSOS QUE PRECISEN (apoyos complementarios)</a:t>
            </a:r>
            <a:endParaRPr lang="es-ES" b="1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98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RDLEGISLATIVO 1/2013 TEXTO REFUNDIDO LEY GRAL DERECHOS PERSONAS DISCAPACIDD </a:t>
            </a:r>
            <a:r>
              <a:rPr lang="es-ES" sz="2400" b="1" dirty="0" smtClean="0">
                <a:latin typeface="Arial Rounded MT Bold" pitchFamily="34" charset="0"/>
              </a:rPr>
              <a:t>INCLUSIÓN </a:t>
            </a:r>
            <a:r>
              <a:rPr lang="es-ES" sz="2400" b="1" dirty="0" smtClean="0">
                <a:latin typeface="Arial Rounded MT Bold" pitchFamily="34" charset="0"/>
              </a:rPr>
              <a:t>SOCIAL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ES" u="sng" dirty="0" smtClean="0"/>
              <a:t>REFUNDE Y DEROGA</a:t>
            </a:r>
          </a:p>
          <a:p>
            <a:pPr marL="0" indent="0" algn="just">
              <a:buNone/>
            </a:pPr>
            <a:r>
              <a:rPr lang="es-ES" i="1" dirty="0" smtClean="0">
                <a:latin typeface="Arial Rounded MT Bold" pitchFamily="34" charset="0"/>
              </a:rPr>
              <a:t>.</a:t>
            </a:r>
            <a:r>
              <a:rPr lang="es-ES" b="1" i="1" dirty="0" smtClean="0">
                <a:latin typeface="Arial Rounded MT Bold" pitchFamily="34" charset="0"/>
              </a:rPr>
              <a:t>LISMI 13/1982 DE 7 de ABRIL</a:t>
            </a:r>
          </a:p>
          <a:p>
            <a:pPr marL="0" indent="0" algn="just">
              <a:buNone/>
            </a:pPr>
            <a:r>
              <a:rPr lang="es-ES" b="1" i="1" dirty="0" smtClean="0">
                <a:latin typeface="Arial Rounded MT Bold" pitchFamily="34" charset="0"/>
              </a:rPr>
              <a:t>.LIONDAU 51/2003 de 2 DICIEMBRE</a:t>
            </a:r>
          </a:p>
          <a:p>
            <a:pPr marL="0" indent="0" algn="just">
              <a:buNone/>
            </a:pPr>
            <a:r>
              <a:rPr lang="es-ES" b="1" i="1" dirty="0" smtClean="0">
                <a:latin typeface="Arial Rounded MT Bold" pitchFamily="34" charset="0"/>
              </a:rPr>
              <a:t>.L 49/2007 de 26 diciembre </a:t>
            </a:r>
            <a:r>
              <a:rPr lang="es-ES" b="1" i="1" dirty="0" smtClean="0">
                <a:latin typeface="Arial Rounded MT Bold" pitchFamily="34" charset="0"/>
              </a:rPr>
              <a:t>RÉGIMEN </a:t>
            </a:r>
            <a:r>
              <a:rPr lang="es-ES" b="1" i="1" dirty="0" smtClean="0">
                <a:latin typeface="Arial Rounded MT Bold" pitchFamily="34" charset="0"/>
              </a:rPr>
              <a:t>INFRACCIONES Y SANCIONES MATERIA IGUALDAD,NO </a:t>
            </a:r>
            <a:r>
              <a:rPr lang="es-ES" b="1" i="1" dirty="0" smtClean="0">
                <a:latin typeface="Arial Rounded MT Bold" pitchFamily="34" charset="0"/>
              </a:rPr>
              <a:t>DISCRIMINACIÓN </a:t>
            </a:r>
            <a:r>
              <a:rPr lang="es-ES" b="1" i="1" dirty="0" smtClean="0">
                <a:latin typeface="Arial Rounded MT Bold" pitchFamily="34" charset="0"/>
              </a:rPr>
              <a:t>Y ACCESIBILIDAD UNIVERSAL</a:t>
            </a:r>
            <a:endParaRPr lang="es-ES" b="1" i="1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17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QUÉ </a:t>
            </a:r>
            <a:r>
              <a:rPr lang="es-ES" sz="3200" b="1" dirty="0" smtClean="0"/>
              <a:t>OCURRE EN EL DERECHO ESPAÑOL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b="1" dirty="0" smtClean="0"/>
              <a:t>ESA </a:t>
            </a:r>
            <a:r>
              <a:rPr lang="es-ES" b="1" dirty="0" smtClean="0"/>
              <a:t>PROTECCIÓN </a:t>
            </a:r>
            <a:r>
              <a:rPr lang="es-ES" b="1" dirty="0" smtClean="0"/>
              <a:t>A LAS PD. </a:t>
            </a:r>
            <a:r>
              <a:rPr lang="es-ES" b="1" dirty="0" smtClean="0"/>
              <a:t>TAMBIÉN </a:t>
            </a:r>
            <a:r>
              <a:rPr lang="es-ES" b="1" dirty="0" smtClean="0"/>
              <a:t>LO RECOGE COMO DERECHO </a:t>
            </a:r>
            <a:r>
              <a:rPr lang="es-ES" b="1" dirty="0"/>
              <a:t>F</a:t>
            </a:r>
            <a:r>
              <a:rPr lang="es-ES" b="1" dirty="0" smtClean="0"/>
              <a:t>UNDAMENTAL NUESTRA  CE-78.</a:t>
            </a:r>
          </a:p>
          <a:p>
            <a:pPr algn="just"/>
            <a:r>
              <a:rPr lang="es-ES" b="1" i="1" u="sng" dirty="0" smtClean="0"/>
              <a:t>artº 9.2</a:t>
            </a:r>
            <a:r>
              <a:rPr lang="es-ES" b="1" dirty="0" smtClean="0"/>
              <a:t> LOS PODERES </a:t>
            </a:r>
            <a:r>
              <a:rPr lang="es-ES" b="1" dirty="0" smtClean="0"/>
              <a:t>PÚBLICOS PROMOVERÁN </a:t>
            </a:r>
            <a:r>
              <a:rPr lang="es-ES" b="1" dirty="0" smtClean="0"/>
              <a:t>CONDICIONES DE IGUALDAD DEL INDIVIDUO</a:t>
            </a:r>
          </a:p>
          <a:p>
            <a:pPr algn="just"/>
            <a:r>
              <a:rPr lang="es-ES" b="1" i="1" u="sng" dirty="0" smtClean="0"/>
              <a:t>artº 49 </a:t>
            </a:r>
            <a:r>
              <a:rPr lang="es-ES" b="1" dirty="0" smtClean="0"/>
              <a:t>POLÍTICA </a:t>
            </a:r>
            <a:r>
              <a:rPr lang="es-ES" b="1" dirty="0" smtClean="0"/>
              <a:t>DE </a:t>
            </a:r>
            <a:r>
              <a:rPr lang="es-ES" b="1" dirty="0" smtClean="0"/>
              <a:t>INTEGRACIÓN </a:t>
            </a:r>
            <a:r>
              <a:rPr lang="es-ES" b="1" dirty="0" smtClean="0"/>
              <a:t>PD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68988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Y EN EL DERECHO DE LA UNION EUROPEA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     </a:t>
            </a:r>
          </a:p>
          <a:p>
            <a:pPr algn="just"/>
            <a:r>
              <a:rPr lang="es-ES" dirty="0" smtClean="0"/>
              <a:t>   </a:t>
            </a:r>
            <a:r>
              <a:rPr lang="es-ES" b="1" dirty="0" smtClean="0"/>
              <a:t>TAMBIÉN</a:t>
            </a:r>
            <a:r>
              <a:rPr lang="es-ES" sz="2800" b="1" dirty="0" smtClean="0"/>
              <a:t> </a:t>
            </a:r>
            <a:r>
              <a:rPr lang="es-ES" b="1" dirty="0" smtClean="0"/>
              <a:t>LE OTORGA LA CATEGORÍA DE DERECHO FUNDAMENTAL A LAS PD. EN LA CARTA  o CONVENIO EUROPEA DE LOS DERECHOS HUMANOS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7170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PROYECCIÓN </a:t>
            </a:r>
            <a:r>
              <a:rPr lang="es-ES" sz="2400" b="1" dirty="0" smtClean="0">
                <a:latin typeface="Arial Rounded MT Bold" pitchFamily="34" charset="0"/>
              </a:rPr>
              <a:t>DE LA CEDH EN EL DERECHO ESPAÑOL 1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b="1" dirty="0" smtClean="0"/>
              <a:t>AL SUSCRIBIR EL CEDH Y RATIFICAR CON FECHA 26.9.79 BOE 10.10.70:</a:t>
            </a:r>
          </a:p>
          <a:p>
            <a:pPr algn="just"/>
            <a:r>
              <a:rPr lang="es-ES" b="1" dirty="0" smtClean="0"/>
              <a:t>CONSTITUYE UN </a:t>
            </a:r>
            <a:r>
              <a:rPr lang="es-ES" b="1" dirty="0" smtClean="0"/>
              <a:t>CÓDIGO COMÚN </a:t>
            </a:r>
            <a:r>
              <a:rPr lang="es-ES" b="1" dirty="0" smtClean="0"/>
              <a:t>DE DERECHOS HUMANOS</a:t>
            </a:r>
          </a:p>
          <a:p>
            <a:pPr algn="just"/>
            <a:r>
              <a:rPr lang="es-ES" b="1" dirty="0" smtClean="0"/>
              <a:t>EL </a:t>
            </a:r>
            <a:r>
              <a:rPr lang="es-ES" b="1" dirty="0" err="1" smtClean="0"/>
              <a:t>Dº</a:t>
            </a:r>
            <a:r>
              <a:rPr lang="es-ES" b="1" dirty="0" smtClean="0"/>
              <a:t> ESPAÑOL NO PUEDE DESLIGARSE DEL CEDH</a:t>
            </a:r>
          </a:p>
          <a:p>
            <a:pPr algn="just"/>
            <a:r>
              <a:rPr lang="es-ES" b="1" dirty="0" smtClean="0"/>
              <a:t>FORMA PARTE DE NUESTRO ORDENAMIENTO INTERNO.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29681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>
                <a:latin typeface="Arial Rounded MT Bold" pitchFamily="34" charset="0"/>
              </a:rPr>
              <a:t>PROYECCION DE LA CEDH EN EL DERECHO ESPAÑOL    II</a:t>
            </a:r>
            <a:endParaRPr lang="es-ES" sz="2400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pPr algn="just"/>
            <a:r>
              <a:rPr lang="es-ES" b="1" dirty="0" smtClean="0"/>
              <a:t>ES NORMA DIRECTAMENTE APLICABLE</a:t>
            </a:r>
          </a:p>
          <a:p>
            <a:pPr algn="just"/>
            <a:r>
              <a:rPr lang="es-ES" b="1" dirty="0" smtClean="0"/>
              <a:t>SE IMPONE A TODOS LOS PODERES  </a:t>
            </a:r>
            <a:r>
              <a:rPr lang="es-ES" b="1" dirty="0" smtClean="0"/>
              <a:t>PÚBLICOS</a:t>
            </a:r>
            <a:endParaRPr lang="es-ES" b="1" dirty="0" smtClean="0"/>
          </a:p>
          <a:p>
            <a:pPr algn="just"/>
            <a:r>
              <a:rPr lang="es-ES" b="1" dirty="0" smtClean="0"/>
              <a:t>VINCULA  A SU OBSERVANCIA</a:t>
            </a:r>
          </a:p>
          <a:p>
            <a:pPr algn="just"/>
            <a:r>
              <a:rPr lang="es-ES" b="1" dirty="0" smtClean="0"/>
              <a:t>PENETRAN EN LA SOBERANIA NACIONAL</a:t>
            </a:r>
          </a:p>
          <a:p>
            <a:pPr algn="just"/>
            <a:r>
              <a:rPr lang="es-ES" b="1" dirty="0" smtClean="0"/>
              <a:t>FORTALECE LA VIGENCIA DE LOS DERECHOS HUMANOS.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92817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400" dirty="0" smtClean="0">
                <a:latin typeface="Arial Rounded MT Bold" pitchFamily="34" charset="0"/>
              </a:rPr>
              <a:t>INCUMPLIMIENTO DE </a:t>
            </a:r>
            <a:r>
              <a:rPr lang="es-ES" sz="2400" dirty="0" smtClean="0">
                <a:latin typeface="Arial Rounded MT Bold" pitchFamily="34" charset="0"/>
              </a:rPr>
              <a:t>ADAPTACIÓN </a:t>
            </a:r>
            <a:r>
              <a:rPr lang="es-ES" sz="2400" dirty="0" smtClean="0">
                <a:latin typeface="Arial Rounded MT Bold" pitchFamily="34" charset="0"/>
              </a:rPr>
              <a:t>NORMATIVA INTERNA  A LA COMUNITARIA</a:t>
            </a:r>
            <a:endParaRPr lang="es-ES" sz="2400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EL TJCE OBLIGA INDEMNIZAR AL CIUDADANO POR DAÑOS Y PERJUICIOS POR ESE INCUMPLIMIENTO</a:t>
            </a:r>
          </a:p>
          <a:p>
            <a:pPr algn="just"/>
            <a:r>
              <a:rPr lang="es-ES" b="1" dirty="0" smtClean="0"/>
              <a:t>EXISTE </a:t>
            </a:r>
            <a:r>
              <a:rPr lang="es-ES" b="1" dirty="0" smtClean="0"/>
              <a:t>VIOLACIÓN </a:t>
            </a:r>
            <a:r>
              <a:rPr lang="es-ES" b="1" dirty="0" smtClean="0"/>
              <a:t>FUNDAMENTADA SI EXISTE UNA SENTENCIA PREJUDICIAL SOBRE EL CASO O REITERADA JURISPRUDENCIA SOBRE CASOS ANALOGOS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74858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REQUISITOS DEL INCUMPLIENTO DE </a:t>
            </a:r>
            <a:r>
              <a:rPr lang="es-ES" sz="2400" b="1" dirty="0" smtClean="0">
                <a:latin typeface="Arial Rounded MT Bold" pitchFamily="34" charset="0"/>
              </a:rPr>
              <a:t>ADAPTACIÓN  </a:t>
            </a:r>
            <a:r>
              <a:rPr lang="es-ES" sz="2400" b="1" dirty="0" smtClean="0">
                <a:latin typeface="Arial Rounded MT Bold" pitchFamily="34" charset="0"/>
              </a:rPr>
              <a:t>LEYES </a:t>
            </a:r>
            <a:r>
              <a:rPr lang="es-ES" sz="2400" b="1" dirty="0" smtClean="0">
                <a:latin typeface="Arial Rounded MT Bold" pitchFamily="34" charset="0"/>
              </a:rPr>
              <a:t>  UE</a:t>
            </a:r>
            <a:r>
              <a:rPr lang="es-ES" sz="2400" b="1" dirty="0" smtClean="0">
                <a:latin typeface="Arial Rounded MT Bold" pitchFamily="34" charset="0"/>
              </a:rPr>
              <a:t>.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PARA EXIGIR LA </a:t>
            </a:r>
            <a:r>
              <a:rPr lang="es-ES" b="1" dirty="0" smtClean="0"/>
              <a:t>ACCIÓN </a:t>
            </a:r>
            <a:r>
              <a:rPr lang="es-ES" b="1" dirty="0" smtClean="0"/>
              <a:t>DE RESPONSABILIDAD:</a:t>
            </a:r>
          </a:p>
          <a:p>
            <a:pPr algn="just"/>
            <a:r>
              <a:rPr lang="es-ES" b="1" dirty="0" smtClean="0"/>
              <a:t>LA NORMA VIOLADA OTORGUE DERECHO A UN CIUDADANO</a:t>
            </a:r>
          </a:p>
          <a:p>
            <a:pPr algn="just"/>
            <a:r>
              <a:rPr lang="es-ES" b="1" dirty="0" smtClean="0"/>
              <a:t>QUE LA VIOL .</a:t>
            </a:r>
            <a:r>
              <a:rPr lang="es-ES" b="1" dirty="0" smtClean="0"/>
              <a:t>ESTÉ </a:t>
            </a:r>
            <a:r>
              <a:rPr lang="es-ES" b="1" dirty="0" smtClean="0"/>
              <a:t>SUFICIENTEMENTE CARACTERIZADA.</a:t>
            </a:r>
          </a:p>
          <a:p>
            <a:pPr algn="just"/>
            <a:r>
              <a:rPr lang="es-ES" b="1" dirty="0" smtClean="0"/>
              <a:t>RELACIÓN </a:t>
            </a:r>
            <a:r>
              <a:rPr lang="es-ES" b="1" dirty="0" smtClean="0"/>
              <a:t>DE CAUALIDAD </a:t>
            </a:r>
            <a:r>
              <a:rPr lang="es-ES" b="1" dirty="0" smtClean="0"/>
              <a:t>VIOLACIÓN-DAÑO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48829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>
                <a:latin typeface="Arial Rounded MT Bold" pitchFamily="34" charset="0"/>
              </a:rPr>
              <a:t>LA </a:t>
            </a:r>
            <a:r>
              <a:rPr lang="es-ES" sz="2400" dirty="0" smtClean="0">
                <a:latin typeface="Arial Rounded MT Bold" pitchFamily="34" charset="0"/>
              </a:rPr>
              <a:t>FUNCIÓN </a:t>
            </a:r>
            <a:r>
              <a:rPr lang="es-ES" sz="2400" dirty="0" smtClean="0">
                <a:latin typeface="Arial Rounded MT Bold" pitchFamily="34" charset="0"/>
              </a:rPr>
              <a:t>DE LOS JUECES NACIONALES EN LA APLICACIÓN DEL </a:t>
            </a:r>
            <a:r>
              <a:rPr lang="es-ES" sz="2400" dirty="0" err="1" smtClean="0">
                <a:latin typeface="Arial Rounded MT Bold" pitchFamily="34" charset="0"/>
              </a:rPr>
              <a:t>Dº</a:t>
            </a:r>
            <a:r>
              <a:rPr lang="es-ES" sz="2400" dirty="0" smtClean="0">
                <a:latin typeface="Arial Rounded MT Bold" pitchFamily="34" charset="0"/>
              </a:rPr>
              <a:t> UE.- I-</a:t>
            </a:r>
            <a:endParaRPr lang="es-ES" sz="2400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u="sng" dirty="0" smtClean="0"/>
              <a:t>STJCE 9.3.78 Caso SIMMENTHAL</a:t>
            </a:r>
            <a:r>
              <a:rPr lang="es-ES" dirty="0" smtClean="0"/>
              <a:t>:  </a:t>
            </a:r>
            <a:r>
              <a:rPr lang="es-ES" b="1" i="1" dirty="0" smtClean="0"/>
              <a:t>EL JUEZ NACIONAL ENCARGADO DE APLICAR EL </a:t>
            </a:r>
            <a:r>
              <a:rPr lang="es-ES" b="1" i="1" dirty="0" smtClean="0"/>
              <a:t>D.UE .</a:t>
            </a:r>
            <a:r>
              <a:rPr lang="es-ES" b="1" i="1" dirty="0" smtClean="0"/>
              <a:t>TIENE LA </a:t>
            </a:r>
            <a:r>
              <a:rPr lang="es-ES" b="1" i="1" dirty="0" smtClean="0"/>
              <a:t>OBLIGACIÓN </a:t>
            </a:r>
            <a:r>
              <a:rPr lang="es-ES" b="1" i="1" dirty="0" smtClean="0"/>
              <a:t>DE ASEGURAR SU PLENO EFECTO DE ESTAS NORMAS, DEJANDO INAPLICADA TODA </a:t>
            </a:r>
            <a:r>
              <a:rPr lang="es-ES" b="1" i="1" dirty="0" smtClean="0"/>
              <a:t>DISPOSICIÓN </a:t>
            </a:r>
            <a:r>
              <a:rPr lang="es-ES" b="1" i="1" dirty="0" smtClean="0"/>
              <a:t>CONTRARIA DE LA </a:t>
            </a:r>
            <a:r>
              <a:rPr lang="es-ES" b="1" i="1" dirty="0" smtClean="0"/>
              <a:t>LEGISLACIÓN </a:t>
            </a:r>
            <a:r>
              <a:rPr lang="es-ES" b="1" i="1" dirty="0" smtClean="0"/>
              <a:t>NACIONAL.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0248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/>
              <a:t>LA </a:t>
            </a:r>
            <a:r>
              <a:rPr lang="es-ES" sz="2400" b="1" dirty="0" smtClean="0"/>
              <a:t>FUNCIÓN </a:t>
            </a:r>
            <a:r>
              <a:rPr lang="es-ES" sz="2400" b="1" dirty="0" smtClean="0"/>
              <a:t>DE LOS JUECES NACIONALES APLICACIÓN NORMAS UE.  -II-</a:t>
            </a:r>
            <a:endParaRPr lang="es-ES" sz="2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es-ES" dirty="0" smtClean="0"/>
          </a:p>
          <a:p>
            <a:pPr marL="0" indent="0" algn="just">
              <a:buNone/>
            </a:pPr>
            <a:r>
              <a:rPr lang="es-ES" dirty="0" smtClean="0"/>
              <a:t> </a:t>
            </a:r>
            <a:r>
              <a:rPr lang="es-ES" b="1" u="sng" dirty="0" smtClean="0"/>
              <a:t>STJCE 13.11.1990</a:t>
            </a:r>
            <a:r>
              <a:rPr lang="es-ES" dirty="0" smtClean="0"/>
              <a:t>: «»</a:t>
            </a:r>
            <a:r>
              <a:rPr lang="es-ES" b="1" i="1" dirty="0" smtClean="0"/>
              <a:t>CASO MARLESING : EL JUEZ NACIONAL </a:t>
            </a:r>
            <a:r>
              <a:rPr lang="es-ES" b="1" i="1" dirty="0" smtClean="0"/>
              <a:t>ESTÁ </a:t>
            </a:r>
            <a:r>
              <a:rPr lang="es-ES" b="1" i="1" dirty="0" smtClean="0"/>
              <a:t>OBLIGADO A INTERPRETAR SU DERECHO NACIONAL A TENOR DE LA LETRA Y ESPIRITU DE LAS DIRECTIVAS COMUNITARIAS.»»</a:t>
            </a:r>
            <a:endParaRPr lang="es-ES" b="1" i="1" dirty="0"/>
          </a:p>
        </p:txBody>
      </p:sp>
    </p:spTree>
    <p:extLst>
      <p:ext uri="{BB962C8B-B14F-4D97-AF65-F5344CB8AC3E}">
        <p14:creationId xmlns:p14="http://schemas.microsoft.com/office/powerpoint/2010/main" val="61364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/>
              <a:t>LA </a:t>
            </a:r>
            <a:r>
              <a:rPr lang="es-ES" sz="2400" b="1" dirty="0" smtClean="0"/>
              <a:t>FUNCIÓN </a:t>
            </a:r>
            <a:r>
              <a:rPr lang="es-ES" sz="2400" b="1" dirty="0" smtClean="0"/>
              <a:t>DE LOS JUECES APLICACIÓN DERECHO UE. –III-</a:t>
            </a:r>
            <a:endParaRPr lang="es-ES" sz="2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LA APLICACIÓN DEL DERECHO UE. ES UN IMPERATIVO ABSOLUTO PARA LOS JUECES NACIONALES</a:t>
            </a:r>
          </a:p>
          <a:p>
            <a:pPr algn="just"/>
            <a:r>
              <a:rPr lang="es-ES" b="1" dirty="0" smtClean="0"/>
              <a:t>EN CASOS  DE APRECIAR INVALIDEZ CON EL </a:t>
            </a:r>
            <a:r>
              <a:rPr lang="es-ES" b="1" dirty="0" err="1" smtClean="0"/>
              <a:t>Dº</a:t>
            </a:r>
            <a:r>
              <a:rPr lang="es-ES" b="1" dirty="0" smtClean="0"/>
              <a:t> UE. DEBE </a:t>
            </a:r>
            <a:r>
              <a:rPr lang="es-ES" b="1" dirty="0" smtClean="0"/>
              <a:t>PLANTEAR </a:t>
            </a:r>
            <a:r>
              <a:rPr lang="es-ES" b="1" dirty="0" smtClean="0"/>
              <a:t>UNA «» </a:t>
            </a:r>
            <a:r>
              <a:rPr lang="es-ES" b="1" dirty="0" smtClean="0"/>
              <a:t>CUESTIÓN </a:t>
            </a:r>
            <a:r>
              <a:rPr lang="es-ES" b="1" dirty="0" smtClean="0"/>
              <a:t>PREJUDICIAL ANTE EL TJCE.( STS 10.2.95)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06453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EN LA COMUIDAD </a:t>
            </a:r>
            <a:r>
              <a:rPr lang="es-ES" sz="2400" b="1" dirty="0" smtClean="0">
                <a:latin typeface="Arial Rounded MT Bold" pitchFamily="34" charset="0"/>
              </a:rPr>
              <a:t>AUTÓNOMA </a:t>
            </a:r>
            <a:r>
              <a:rPr lang="es-ES" sz="2400" b="1" dirty="0" smtClean="0">
                <a:latin typeface="Arial Rounded MT Bold" pitchFamily="34" charset="0"/>
              </a:rPr>
              <a:t>DE GALICIA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sz="3200" b="1" u="sng" dirty="0" smtClean="0"/>
              <a:t>ESTATUTO artº 4.2</a:t>
            </a:r>
            <a:r>
              <a:rPr lang="es-ES" b="1" dirty="0" smtClean="0"/>
              <a:t>: LOS PODERES </a:t>
            </a:r>
            <a:r>
              <a:rPr lang="es-ES" b="1" dirty="0" smtClean="0"/>
              <a:t>PÚBLICOS </a:t>
            </a:r>
            <a:r>
              <a:rPr lang="es-ES" b="1" dirty="0" smtClean="0"/>
              <a:t>DE GALICIA </a:t>
            </a:r>
            <a:r>
              <a:rPr lang="es-ES" b="1" dirty="0" smtClean="0"/>
              <a:t>PROMOVERÁN </a:t>
            </a:r>
            <a:r>
              <a:rPr lang="es-ES" b="1" dirty="0" smtClean="0"/>
              <a:t>LAS CONDICIONES PARA LA LIBERTAD-IGUALDAD DE LOS </a:t>
            </a:r>
            <a:r>
              <a:rPr lang="es-ES" b="1" dirty="0" smtClean="0"/>
              <a:t>INDIVIDUOS </a:t>
            </a:r>
            <a:r>
              <a:rPr lang="es-ES" b="1" dirty="0" smtClean="0"/>
              <a:t>SEAN REALES Y EFECTIVOS-REMOVIENDO LOS </a:t>
            </a:r>
            <a:r>
              <a:rPr lang="es-ES" b="1" dirty="0" smtClean="0"/>
              <a:t>OBSTÁCULOS </a:t>
            </a:r>
            <a:r>
              <a:rPr lang="es-ES" b="1" dirty="0" smtClean="0"/>
              <a:t>QUE IMPIDAN O DIFICULTEN SU PLENITUD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2492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>
                <a:latin typeface="Arial Rounded MT Bold" pitchFamily="34" charset="0"/>
              </a:rPr>
              <a:t>EN LA COMUNIDAD </a:t>
            </a:r>
            <a:r>
              <a:rPr lang="es-ES" sz="2400" dirty="0" smtClean="0">
                <a:latin typeface="Arial Rounded MT Bold" pitchFamily="34" charset="0"/>
              </a:rPr>
              <a:t>AUTÓNOMA </a:t>
            </a:r>
            <a:r>
              <a:rPr lang="es-ES" sz="2400" dirty="0" smtClean="0">
                <a:latin typeface="Arial Rounded MT Bold" pitchFamily="34" charset="0"/>
              </a:rPr>
              <a:t>DE GALICIA</a:t>
            </a:r>
            <a:endParaRPr lang="es-ES" sz="2400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sz="3200" b="1" i="1" u="sng" dirty="0" smtClean="0"/>
              <a:t>L.13/2008</a:t>
            </a:r>
            <a:r>
              <a:rPr lang="es-ES" b="1" dirty="0" smtClean="0"/>
              <a:t> SERVICIOS SOCIALES DE GALICIA RECOGE COMO SU OBJETIVO EL GARANTIZAR LA VIDA INDEPENDIENTE Y LA AUTONOMÍA DE LAS PERSONAS EN </a:t>
            </a:r>
            <a:r>
              <a:rPr lang="es-ES" b="1" dirty="0" smtClean="0"/>
              <a:t>SITUACIÓN </a:t>
            </a:r>
            <a:r>
              <a:rPr lang="es-ES" b="1" dirty="0" smtClean="0"/>
              <a:t>DE DEPENDENCIA ( </a:t>
            </a:r>
            <a:r>
              <a:rPr lang="es-ES" b="1" u="sng" dirty="0" smtClean="0"/>
              <a:t>artº. 3º</a:t>
            </a:r>
            <a:r>
              <a:rPr lang="es-ES" b="1" dirty="0" smtClean="0"/>
              <a:t>).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94846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/>
              <a:t>QUÉ </a:t>
            </a:r>
            <a:r>
              <a:rPr lang="es-ES" sz="2400" b="1" dirty="0" smtClean="0"/>
              <a:t>IMPORANCIA TIENE EL CONCEPTO DE DERECHO FUNDAMENTAL PARA LAS PD.</a:t>
            </a:r>
            <a:endParaRPr lang="es-ES" sz="2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s-ES" b="1" dirty="0" smtClean="0"/>
              <a:t>ESTAMOS EN PRESENCIA DE UN DERECHO PROTEGIDO, RECONOCIDO Y APLICADO POR LA CE. Y SU TRIBUNAL CONSTITUCIONAL</a:t>
            </a:r>
          </a:p>
          <a:p>
            <a:pPr algn="just"/>
            <a:r>
              <a:rPr lang="es-ES" b="1" dirty="0" smtClean="0"/>
              <a:t>POR LA CARTA EUROPEA DE DERECHOS HUMANOS Y SU TRIBUNAL EUROPEO DE DERECHOS HUMANOS(STRASBURGO).FIN </a:t>
            </a:r>
            <a:r>
              <a:rPr lang="es-ES" b="1" dirty="0" smtClean="0"/>
              <a:t>VÍA </a:t>
            </a:r>
            <a:r>
              <a:rPr lang="es-ES" b="1" dirty="0" smtClean="0"/>
              <a:t>EN ESPAÑA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19448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LAS PERSONAS CON DISCAPACIDAD Y  EL SISTEMA ELECTORAL</a:t>
            </a:r>
            <a:r>
              <a:rPr lang="es-ES" sz="2400" b="1" dirty="0" smtClean="0"/>
              <a:t>. </a:t>
            </a:r>
            <a:endParaRPr lang="es-ES" sz="2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  <a:p>
            <a:pPr algn="just"/>
            <a:r>
              <a:rPr lang="es-ES" b="1" u="sng" dirty="0" smtClean="0"/>
              <a:t>SI ES ELEGIDO MIEMBRO DE MESA ELECTORAL-PRES-VOCAL-SUPLENTE:</a:t>
            </a:r>
          </a:p>
          <a:p>
            <a:pPr algn="just"/>
            <a:r>
              <a:rPr lang="es-ES" b="1" dirty="0" smtClean="0"/>
              <a:t>SU SITUACIÓN ES UNA EXCUSA RECOGIDA EN LA </a:t>
            </a:r>
            <a:r>
              <a:rPr lang="es-ES" b="1" i="1" u="sng" dirty="0" smtClean="0"/>
              <a:t>INSTRUCCIÓN</a:t>
            </a:r>
            <a:r>
              <a:rPr lang="es-ES" b="1" dirty="0" smtClean="0"/>
              <a:t> </a:t>
            </a:r>
            <a:r>
              <a:rPr lang="es-ES" b="1" i="1" u="sng" dirty="0" smtClean="0"/>
              <a:t>6/2011</a:t>
            </a:r>
            <a:r>
              <a:rPr lang="es-ES" b="1" dirty="0" smtClean="0"/>
              <a:t> y LA LOREG. PUEDE EXONERARSE O PUEDE Y QUIERE EJERCER SU DERECHO.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0926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58363"/>
            <a:ext cx="6965245" cy="1202485"/>
          </a:xfrm>
        </p:spPr>
        <p:txBody>
          <a:bodyPr>
            <a:normAutofit/>
          </a:bodyPr>
          <a:lstStyle/>
          <a:p>
            <a:r>
              <a:rPr lang="es-ES" sz="2800" b="1" dirty="0" smtClean="0"/>
              <a:t>LAS PD. Y EL SISTEMA ELECTORAL  DIA 20 DICIEMBRE    II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endParaRPr lang="es-ES" sz="2800" b="1" u="sng" dirty="0" smtClean="0"/>
          </a:p>
          <a:p>
            <a:pPr algn="just"/>
            <a:r>
              <a:rPr lang="es-ES" b="1" u="sng" dirty="0" smtClean="0"/>
              <a:t>ELEGIDOS COMO MIEMBROS DE MESA ELECTORAL PRESID-VOCAL-SUP:</a:t>
            </a:r>
          </a:p>
          <a:p>
            <a:pPr algn="just"/>
            <a:r>
              <a:rPr lang="es-ES" b="1" dirty="0" smtClean="0"/>
              <a:t>EL PROCEDIMIENTO QUE SE DEBE APLICAR ES EL DEL </a:t>
            </a:r>
            <a:r>
              <a:rPr lang="es-ES" b="1" i="1" u="sng" dirty="0" smtClean="0"/>
              <a:t>REGLAMENTO 422/2011</a:t>
            </a:r>
            <a:r>
              <a:rPr lang="es-ES" b="1" dirty="0" smtClean="0"/>
              <a:t> SOBRE LAS CONDICIONES </a:t>
            </a:r>
            <a:r>
              <a:rPr lang="es-ES" b="1" dirty="0" smtClean="0"/>
              <a:t>BÁSICAS </a:t>
            </a:r>
            <a:r>
              <a:rPr lang="es-ES" b="1" dirty="0" smtClean="0"/>
              <a:t>PARA PARTICIPAR LAS PD. EN LA VIDA </a:t>
            </a:r>
            <a:r>
              <a:rPr lang="es-ES" b="1" dirty="0" smtClean="0"/>
              <a:t>POLÍTICA </a:t>
            </a:r>
            <a:r>
              <a:rPr lang="es-ES" b="1" dirty="0" smtClean="0"/>
              <a:t>Y PROCESOS ELECTORALES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43430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CONTENIDO Y PROCEDIMIENTO DEL R.422/2011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CONTEMPLA </a:t>
            </a:r>
            <a:r>
              <a:rPr lang="es-ES" b="1" dirty="0" smtClean="0"/>
              <a:t>LOS DERECHOS PD.PARA EJERCER SU DERECHO AL VOTO:</a:t>
            </a:r>
          </a:p>
          <a:p>
            <a:pPr algn="ctr"/>
            <a:r>
              <a:rPr lang="es-ES" b="1" dirty="0" smtClean="0"/>
              <a:t>1.- DISCAPACIDAD VISUAL</a:t>
            </a:r>
          </a:p>
          <a:p>
            <a:pPr algn="ctr"/>
            <a:r>
              <a:rPr lang="es-ES" b="1" dirty="0" smtClean="0"/>
              <a:t>2.- ENFERMEDAD O DISCAPACIDAD</a:t>
            </a:r>
          </a:p>
          <a:p>
            <a:pPr algn="ctr"/>
            <a:r>
              <a:rPr lang="es-ES" b="1" dirty="0" smtClean="0"/>
              <a:t>2.- DISCAPACIDAD AUDITIVA</a:t>
            </a:r>
          </a:p>
          <a:p>
            <a:pPr algn="ctr"/>
            <a:r>
              <a:rPr lang="es-ES" b="1" dirty="0" smtClean="0"/>
              <a:t>3.- DISCAPACIDAD MOTRIZ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29573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Logotipos oficiales</a:t>
            </a:r>
            <a:endParaRPr lang="es-ES" dirty="0"/>
          </a:p>
        </p:txBody>
      </p:sp>
      <p:pic>
        <p:nvPicPr>
          <p:cNvPr id="4" name="3 Marcador de contenido" descr="discapacidades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7485" y="2643182"/>
            <a:ext cx="6285951" cy="3286148"/>
          </a:xfrm>
        </p:spPr>
      </p:pic>
    </p:spTree>
    <p:extLst>
      <p:ext uri="{BB962C8B-B14F-4D97-AF65-F5344CB8AC3E}">
        <p14:creationId xmlns:p14="http://schemas.microsoft.com/office/powerpoint/2010/main" val="355384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DISCAPACIDAD VISUAL</a:t>
            </a:r>
            <a:endParaRPr lang="es-ES" dirty="0"/>
          </a:p>
        </p:txBody>
      </p:sp>
      <p:pic>
        <p:nvPicPr>
          <p:cNvPr id="4" name="3 Marcador de contenido" descr="descarg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0364" y="2285992"/>
            <a:ext cx="2932586" cy="3714776"/>
          </a:xfrm>
        </p:spPr>
      </p:pic>
    </p:spTree>
    <p:extLst>
      <p:ext uri="{BB962C8B-B14F-4D97-AF65-F5344CB8AC3E}">
        <p14:creationId xmlns:p14="http://schemas.microsoft.com/office/powerpoint/2010/main" val="35155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1.-PERSONAS CIEGAS O CON DISCAPACIDAD VISUAL SISTEMA ELECTORAL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PUEDEN SOLICITAR EL KIT DE VOTO ACCESIBLE QUE CONTIENE PAPELETA Y SOBRES  EN BRAILLE.</a:t>
            </a:r>
          </a:p>
          <a:p>
            <a:pPr algn="just"/>
            <a:r>
              <a:rPr lang="es-ES" b="1" dirty="0" smtClean="0"/>
              <a:t>DEBEN SABER UTILIZAR EL SISTEMA BRAILLE.</a:t>
            </a:r>
          </a:p>
          <a:p>
            <a:pPr algn="just"/>
            <a:r>
              <a:rPr lang="es-ES" b="1" dirty="0" smtClean="0"/>
              <a:t>SE LE ENTREGARÁ EN LA MESA ELECTORAL EL DÍA DE LA VOTACIÓN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83228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PERSONAS CIEGAS O DISCAPACIDAD VISUAL</a:t>
            </a:r>
            <a:br>
              <a:rPr lang="es-ES" sz="2800" b="1" dirty="0" smtClean="0"/>
            </a:br>
            <a:r>
              <a:rPr lang="es-ES" sz="2800" b="1" dirty="0" smtClean="0"/>
              <a:t>KIT DE VOTO ACCESIBLE.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pPr algn="just"/>
            <a:r>
              <a:rPr lang="es-ES" b="1" dirty="0" smtClean="0"/>
              <a:t>SOLICITAR ESTE PROCEDIMIENTO. DE LO CONTRARIO LA MESA NO DISPONDRÁ</a:t>
            </a:r>
          </a:p>
          <a:p>
            <a:pPr algn="just"/>
            <a:r>
              <a:rPr lang="es-ES" b="1" dirty="0" smtClean="0"/>
              <a:t>LLAMADA AL  Mº INTERIOR 9000150000</a:t>
            </a:r>
          </a:p>
          <a:p>
            <a:pPr algn="just"/>
            <a:r>
              <a:rPr lang="es-ES" b="1" dirty="0" smtClean="0"/>
              <a:t>DESDE EL DÍA DE CONVOCATORIA ELECCIONES </a:t>
            </a:r>
            <a:r>
              <a:rPr lang="es-ES" b="1" dirty="0" smtClean="0"/>
              <a:t>, HASTA </a:t>
            </a:r>
            <a:r>
              <a:rPr lang="es-ES" b="1" dirty="0" smtClean="0"/>
              <a:t>27 DÍAS DESPUES.</a:t>
            </a:r>
          </a:p>
          <a:p>
            <a:pPr algn="just"/>
            <a:r>
              <a:rPr lang="es-ES" b="1" dirty="0" smtClean="0"/>
              <a:t>PAGINA WEB  «infoelectoral.mir.es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7634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b="1" dirty="0" smtClean="0"/>
              <a:t>PERSONAS CIEGAS O DV. SISTEMA ELECTORAL DIA DE LA VOTACION 20.12.2015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EL ELECTOR QUE HAYA SOLICITADO EN PLAZO  EL PROCEDIMIENTO DE VOTO ACCESIBLE, IRÁ A SU MESA Y SE LE ENTREGA EL KIT DE VOTO ACCESIBLE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92613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b="1" dirty="0" smtClean="0"/>
              <a:t>PERSONAS CIEGA O DV SISTEMA ELECTORAL DÍA VOTACIÓN 20.12.2015. MESA ELECTORAL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LOS MIEMBROS MESA CONTARÁN CON UN LISTADO DE SOLICITANTES DE VOTO ACCESIBLE</a:t>
            </a:r>
          </a:p>
          <a:p>
            <a:pPr algn="just"/>
            <a:r>
              <a:rPr lang="es-ES" b="1" dirty="0" smtClean="0"/>
              <a:t>POR LO QUE SI NO SE SOLICITÓ EN PLAZO NO CONSTARÁN EN LA LISTA CENSO Y NO PODRÁN EJERCER EL VOTO ACCESIBLE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92891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1202485"/>
          </a:xfrm>
        </p:spPr>
        <p:txBody>
          <a:bodyPr>
            <a:noAutofit/>
          </a:bodyPr>
          <a:lstStyle/>
          <a:p>
            <a:r>
              <a:rPr lang="es-ES" sz="2800" b="1" dirty="0" smtClean="0"/>
              <a:t>LAS PERSONAS CIEGAS O DV. NO SOLICITAN VOTO ACC. O NO CONOCEN SISTEMA BRAILLE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PUEDEN SER ASISTIDAS POR UNA PERSONA DE SU CONFIANZA</a:t>
            </a:r>
          </a:p>
          <a:p>
            <a:pPr algn="just"/>
            <a:r>
              <a:rPr lang="es-ES" b="1" dirty="0" smtClean="0"/>
              <a:t>ASISTENTE PERSONAL </a:t>
            </a:r>
            <a:r>
              <a:rPr lang="es-ES" b="1" i="1" u="sng" dirty="0" smtClean="0"/>
              <a:t>artº. 14-19 L.39/2011</a:t>
            </a:r>
            <a:r>
              <a:rPr lang="es-ES" b="1" dirty="0" smtClean="0"/>
              <a:t> PROMOCIÓN DE LA AUTONOMÍA PERSONAL Y ATENCIÓN A LAS PERSONAS EN SITUACIÓN DE DEPENDENCIA.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7686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PERSONA DE CONFIANZA -PERSONAS CIEGAS DV O QUE NO SEPAN LEER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u="sng" dirty="0" smtClean="0"/>
          </a:p>
          <a:p>
            <a:pPr algn="ctr"/>
            <a:r>
              <a:rPr lang="es-ES" b="1" u="sng" dirty="0" smtClean="0"/>
              <a:t>LO </a:t>
            </a:r>
            <a:r>
              <a:rPr lang="es-ES" b="1" u="sng" dirty="0" smtClean="0"/>
              <a:t>2/2011 MODIFICA </a:t>
            </a:r>
            <a:r>
              <a:rPr lang="es-ES" b="1" u="sng" dirty="0" err="1" smtClean="0"/>
              <a:t>LOREG.artº</a:t>
            </a:r>
            <a:r>
              <a:rPr lang="es-ES" b="1" u="sng" dirty="0" smtClean="0"/>
              <a:t> 87.1</a:t>
            </a:r>
          </a:p>
          <a:p>
            <a:pPr algn="just"/>
            <a:endParaRPr lang="es-ES" sz="2800" b="1" dirty="0" smtClean="0"/>
          </a:p>
          <a:p>
            <a:pPr algn="just"/>
            <a:r>
              <a:rPr lang="es-ES" sz="2800" b="1" dirty="0" smtClean="0"/>
              <a:t>QUE </a:t>
            </a:r>
            <a:r>
              <a:rPr lang="es-ES" sz="2800" b="1" dirty="0" smtClean="0"/>
              <a:t>NO PUEDAN ELEGIR LA </a:t>
            </a:r>
            <a:r>
              <a:rPr lang="es-ES" sz="2800" b="1" dirty="0" smtClean="0"/>
              <a:t>PAPELETA </a:t>
            </a:r>
            <a:r>
              <a:rPr lang="es-ES" sz="2800" b="1" dirty="0" smtClean="0"/>
              <a:t>O COLOCARLA EN EL SOBRE. PUEDEN SERVIRSE DE UNA PERSONA DE SU CONFIANZA PARA LLEVAR A CABO TALES OPERACIONES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12523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PERSONAS CIEGAS O CON DV. SISTEMA ELECTORAL DIA VOTACION 20.12.2015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CON EL KIT DE VOTO ACCESIBLE, LAS PDV. PODRAN DIRIGIRSE A LOS ESPACIOS HABILITADOS,CERCA DE LA MESA,PARA PODER MANEJAR ALLI LA DOCUMENTACION CON GARANTIA DE PRIVACIDAD</a:t>
            </a:r>
          </a:p>
          <a:p>
            <a:pPr algn="just"/>
            <a:r>
              <a:rPr lang="es-ES" b="1" dirty="0" smtClean="0"/>
              <a:t>PUEDE LLEVAR EL KIT FUERA COLEGIO Y REGRESAR DESPUES PARA VOTAR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1152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PERSONAS CIEGAS O DV. VOTO </a:t>
            </a:r>
            <a:r>
              <a:rPr lang="es-ES" sz="3200" b="1" dirty="0" smtClean="0"/>
              <a:t>ACCESIBLE. </a:t>
            </a:r>
            <a:r>
              <a:rPr lang="es-ES" sz="3200" b="1" dirty="0" smtClean="0"/>
              <a:t>USO DEL KIT ACCESIBLE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r>
              <a:rPr lang="es-ES" b="1" dirty="0" smtClean="0"/>
              <a:t>EFECTUADO EL VOTO ACCESIBLE CON EL KIT</a:t>
            </a:r>
          </a:p>
          <a:p>
            <a:pPr algn="just"/>
            <a:r>
              <a:rPr lang="es-ES" b="1" dirty="0" smtClean="0"/>
              <a:t>EL ELECTOR DEBE LLEVARSE CONSIGO EL KIT Y TODO EL MATERIAL SOBRANTE PARA ASEGURAR EL SECRETO DEL VOTO EMITIDO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96991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ENFERMEDAD O DISCAPACIDAD</a:t>
            </a:r>
            <a:endParaRPr lang="es-ES" dirty="0"/>
          </a:p>
        </p:txBody>
      </p:sp>
      <p:pic>
        <p:nvPicPr>
          <p:cNvPr id="4" name="3 Marcador de contenido" descr="ENFERM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2143116"/>
            <a:ext cx="4053739" cy="3881455"/>
          </a:xfrm>
        </p:spPr>
      </p:pic>
    </p:spTree>
    <p:extLst>
      <p:ext uri="{BB962C8B-B14F-4D97-AF65-F5344CB8AC3E}">
        <p14:creationId xmlns:p14="http://schemas.microsoft.com/office/powerpoint/2010/main" val="416195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2.- DERECHO AL VOTO PERSONAS ENFERMAS O CON DISCAPACIDAD  20-.12.2015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s-ES" b="1" dirty="0" smtClean="0"/>
              <a:t>SI NO PUEDE PRESENTAR SOLICITUD PERSONALMENTE DEL VOTO POR CORREO PODRA EFECTUARLA EN SU NOMBRE OTRA PERSONA </a:t>
            </a:r>
            <a:r>
              <a:rPr lang="es-ES" b="1" dirty="0" smtClean="0"/>
              <a:t>AUTORIZADA </a:t>
            </a:r>
            <a:r>
              <a:rPr lang="es-ES" b="1" dirty="0" smtClean="0"/>
              <a:t>NOTARIALMENTE DE FORMA INDIVIDUAL.</a:t>
            </a:r>
          </a:p>
          <a:p>
            <a:pPr algn="just"/>
            <a:r>
              <a:rPr lang="es-ES" b="1" dirty="0" smtClean="0"/>
              <a:t>DISPONE DE UN SERVICIO GRATUITO  DE NOTARIO  QUE SE DESPLAZARA AL DOMICILIO, HOSPITAL, RESIDENCIA ETC</a:t>
            </a:r>
          </a:p>
          <a:p>
            <a:pPr algn="just"/>
            <a:r>
              <a:rPr lang="es-ES" b="1" dirty="0" smtClean="0"/>
              <a:t>DESPUES  </a:t>
            </a:r>
            <a:r>
              <a:rPr lang="es-ES" b="1" dirty="0" smtClean="0"/>
              <a:t>SIGUE PROCESO VOTO CORREO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7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DISCAPACIDAD AUDITIVA</a:t>
            </a:r>
            <a:endParaRPr lang="es-ES" dirty="0"/>
          </a:p>
        </p:txBody>
      </p:sp>
      <p:pic>
        <p:nvPicPr>
          <p:cNvPr id="4" name="3 Marcador de contenido" descr="SORDO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28860" y="2214554"/>
            <a:ext cx="3490136" cy="3490136"/>
          </a:xfrm>
        </p:spPr>
      </p:pic>
    </p:spTree>
    <p:extLst>
      <p:ext uri="{BB962C8B-B14F-4D97-AF65-F5344CB8AC3E}">
        <p14:creationId xmlns:p14="http://schemas.microsoft.com/office/powerpoint/2010/main" val="227874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/>
              <a:t>3</a:t>
            </a:r>
            <a:r>
              <a:rPr lang="es-ES" sz="2800" b="1" dirty="0" smtClean="0"/>
              <a:t>.- PERSONAS CON DISCAPACIDAD AUDITIVA SISTEMA ELECTORAL  20.12.2015 MIEMBRO MESA ELECTORAL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SOLICITAR </a:t>
            </a:r>
            <a:r>
              <a:rPr lang="es-ES" b="1" dirty="0" smtClean="0"/>
              <a:t>JEZ. SERVICIO GRATUITO DE INTERPRETE DE </a:t>
            </a:r>
            <a:r>
              <a:rPr lang="es-ES" b="1" dirty="0" smtClean="0"/>
              <a:t>SIGNOS ( </a:t>
            </a:r>
            <a:r>
              <a:rPr lang="es-ES" b="1" dirty="0" smtClean="0"/>
              <a:t>9.1)</a:t>
            </a:r>
          </a:p>
          <a:p>
            <a:pPr algn="just"/>
            <a:r>
              <a:rPr lang="es-ES" b="1" dirty="0" smtClean="0"/>
              <a:t>PLAZO 7 DIAS DESDE </a:t>
            </a:r>
            <a:r>
              <a:rPr lang="es-ES" b="1" dirty="0" smtClean="0"/>
              <a:t>DESIGNACIÓN </a:t>
            </a:r>
            <a:r>
              <a:rPr lang="es-ES" b="1" dirty="0" smtClean="0"/>
              <a:t>MIEMBRO </a:t>
            </a:r>
            <a:r>
              <a:rPr lang="es-ES" b="1" dirty="0" smtClean="0"/>
              <a:t>MESA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8301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/>
              <a:t>3</a:t>
            </a:r>
            <a:r>
              <a:rPr lang="es-ES" sz="2400" b="1" dirty="0" smtClean="0"/>
              <a:t>.- PERSONAS CON DISCAPACIDAD AUDITIVA NO CONOCE LENGUAJE DE SIGNOS MIEMBRO MESA ELECTORAL 20.12.2015</a:t>
            </a:r>
            <a:endParaRPr lang="es-ES" sz="2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b="1" dirty="0" smtClean="0"/>
          </a:p>
          <a:p>
            <a:r>
              <a:rPr lang="es-ES" b="1" dirty="0" smtClean="0"/>
              <a:t>SOLICITARÁN </a:t>
            </a:r>
            <a:r>
              <a:rPr lang="es-ES" b="1" dirty="0" smtClean="0"/>
              <a:t>MEDIO DE APOYO GRATUITO DE UN BUCLE DE INDUCCION MAGNETICA</a:t>
            </a:r>
          </a:p>
          <a:p>
            <a:pPr algn="ctr"/>
            <a:r>
              <a:rPr lang="es-ES" b="1" u="sng" dirty="0" smtClean="0"/>
              <a:t>L.10/2014	 GACC</a:t>
            </a:r>
            <a:r>
              <a:rPr lang="es-ES" b="1" u="sng" dirty="0" smtClean="0"/>
              <a:t>. </a:t>
            </a:r>
            <a:r>
              <a:rPr lang="es-ES" b="1" dirty="0" smtClean="0"/>
              <a:t> </a:t>
            </a:r>
            <a:r>
              <a:rPr lang="es-ES" b="1" dirty="0" err="1" smtClean="0"/>
              <a:t>ARTº</a:t>
            </a:r>
            <a:r>
              <a:rPr lang="es-ES" b="1" dirty="0" smtClean="0"/>
              <a:t>. 22: </a:t>
            </a:r>
            <a:endParaRPr lang="es-ES" b="1" dirty="0" smtClean="0"/>
          </a:p>
          <a:p>
            <a:pPr algn="just"/>
            <a:r>
              <a:rPr lang="es-ES" b="1" dirty="0" smtClean="0"/>
              <a:t>HABILITAR </a:t>
            </a:r>
            <a:r>
              <a:rPr lang="es-ES" b="1" dirty="0" smtClean="0"/>
              <a:t>ZONA INSTALAR BUCLE DE INDUCCION O SISTEMA ALTERNATIVO GARANTIZAR ACCESO </a:t>
            </a:r>
            <a:r>
              <a:rPr lang="es-ES" b="1" dirty="0" smtClean="0"/>
              <a:t> PD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10289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4-PERSONAS CON DISCAPACIDADA AUDITIVA SISTEMA ELECTORAL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MESAS ELECTORALES CON APOYOS COMPLEMENTARIOS E </a:t>
            </a:r>
            <a:r>
              <a:rPr lang="es-ES" b="1" dirty="0" smtClean="0"/>
              <a:t>INTÉRPRETE DEL LENGUAJE </a:t>
            </a:r>
            <a:r>
              <a:rPr lang="es-ES" b="1" dirty="0" smtClean="0"/>
              <a:t>DE SIGNOS. Artº 4 REGLAM 422/2011.</a:t>
            </a:r>
          </a:p>
          <a:p>
            <a:pPr algn="just"/>
            <a:r>
              <a:rPr lang="es-ES" b="1" dirty="0" smtClean="0"/>
              <a:t>MIEMBROS MESA E </a:t>
            </a:r>
            <a:r>
              <a:rPr lang="es-ES" b="1" dirty="0" smtClean="0"/>
              <a:t>INTÉRPRETE </a:t>
            </a:r>
            <a:r>
              <a:rPr lang="es-ES" b="1" dirty="0" smtClean="0"/>
              <a:t>DE LENGUAS DE SIGNOS. </a:t>
            </a:r>
            <a:r>
              <a:rPr lang="es-ES" b="1" dirty="0"/>
              <a:t> </a:t>
            </a:r>
            <a:r>
              <a:rPr lang="es-ES" b="1" dirty="0" smtClean="0"/>
              <a:t>artº 9.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57138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 smtClean="0">
                <a:latin typeface="Arial Rounded MT Bold" pitchFamily="34" charset="0"/>
              </a:rPr>
              <a:t> 5</a:t>
            </a:r>
            <a:r>
              <a:rPr lang="es-ES" sz="2800" b="1" dirty="0" smtClean="0">
                <a:latin typeface="Arial Rounded MT Bold" pitchFamily="34" charset="0"/>
              </a:rPr>
              <a:t>.- PERSONAS CON DISCAPACIDAD AUDITIVA</a:t>
            </a:r>
            <a:endParaRPr lang="es-ES" sz="28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PODRÁN </a:t>
            </a:r>
            <a:r>
              <a:rPr lang="es-ES" b="1" dirty="0" smtClean="0"/>
              <a:t>SOLICITAR A LA JEZ DICHO SERVICIO </a:t>
            </a:r>
            <a:r>
              <a:rPr lang="es-ES" b="1" dirty="0" smtClean="0"/>
              <a:t>GRATUÍTO </a:t>
            </a:r>
            <a:r>
              <a:rPr lang="es-ES" b="1" dirty="0" smtClean="0"/>
              <a:t>DE </a:t>
            </a:r>
            <a:r>
              <a:rPr lang="es-ES" b="1" dirty="0" smtClean="0"/>
              <a:t>INTERPRETACIÓN </a:t>
            </a:r>
            <a:r>
              <a:rPr lang="es-ES" b="1" dirty="0" smtClean="0"/>
              <a:t>DE LENGUA DE SIGNOS POR ESCRITO.</a:t>
            </a:r>
          </a:p>
          <a:p>
            <a:pPr algn="just"/>
            <a:r>
              <a:rPr lang="es-ES" b="1" dirty="0" smtClean="0"/>
              <a:t>LOS </a:t>
            </a:r>
            <a:r>
              <a:rPr lang="es-ES" b="1" dirty="0" smtClean="0"/>
              <a:t>MIEMBROS DE </a:t>
            </a:r>
            <a:r>
              <a:rPr lang="es-ES" b="1" dirty="0" smtClean="0"/>
              <a:t>LAS MESAS </a:t>
            </a:r>
            <a:r>
              <a:rPr lang="es-ES" b="1" dirty="0" smtClean="0"/>
              <a:t>VELARÁN </a:t>
            </a:r>
            <a:r>
              <a:rPr lang="es-ES" b="1" dirty="0" smtClean="0"/>
              <a:t>PARA QUE LAS PD. PUEDAN EJERCER SU </a:t>
            </a:r>
            <a:r>
              <a:rPr lang="es-ES" b="1" dirty="0" err="1" smtClean="0"/>
              <a:t>Dº</a:t>
            </a:r>
            <a:r>
              <a:rPr lang="es-ES" b="1" dirty="0" smtClean="0"/>
              <a:t> A VOTO CON LA MAYOR </a:t>
            </a:r>
            <a:r>
              <a:rPr lang="es-ES" b="1" dirty="0" smtClean="0"/>
              <a:t>AUTONOMÍA </a:t>
            </a:r>
            <a:r>
              <a:rPr lang="es-ES" b="1" dirty="0" smtClean="0"/>
              <a:t>ADOPTANTO AJUSTES RAZONABLES QUE SEAN NECESARIOS ( artº 4)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94081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DISCAPACIDAD MOTRIZ</a:t>
            </a:r>
            <a:endParaRPr lang="es-ES" dirty="0"/>
          </a:p>
        </p:txBody>
      </p:sp>
      <p:pic>
        <p:nvPicPr>
          <p:cNvPr id="4" name="3 Marcador de contenido" descr="DISCAPACIDAD MOTRI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2000240"/>
            <a:ext cx="5786478" cy="4186429"/>
          </a:xfrm>
        </p:spPr>
      </p:pic>
    </p:spTree>
    <p:extLst>
      <p:ext uri="{BB962C8B-B14F-4D97-AF65-F5344CB8AC3E}">
        <p14:creationId xmlns:p14="http://schemas.microsoft.com/office/powerpoint/2010/main" val="77220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PERSONAS CON D.MOTRIZ 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SOLICITAN </a:t>
            </a:r>
            <a:r>
              <a:rPr lang="es-ES" b="1" dirty="0" smtClean="0"/>
              <a:t>MEDIO TRANSPORTE GRATUITO ADAPTADO PARA DESPLAZARSE COLEGIO ELECTORAL. </a:t>
            </a:r>
            <a:r>
              <a:rPr lang="es-ES" b="1" i="1" u="sng" dirty="0" smtClean="0"/>
              <a:t>Artº 11 </a:t>
            </a:r>
            <a:r>
              <a:rPr lang="es-ES" b="1" dirty="0" smtClean="0"/>
              <a:t>LO DISPONE. SI SE CONSTATA LA AUSENCIA DE TRANSPORTE PUBLICO ACCESIBLE AL LOCAL ELECTORAL</a:t>
            </a:r>
          </a:p>
          <a:p>
            <a:pPr algn="just"/>
            <a:r>
              <a:rPr lang="es-ES" b="1" dirty="0" smtClean="0"/>
              <a:t>SIEMPRE DEBE SOLICITARSE POR ESCRITO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07790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ACCESO Y </a:t>
            </a:r>
            <a:r>
              <a:rPr lang="es-ES" sz="2800" b="1" dirty="0" smtClean="0"/>
              <a:t>SEÑALIZACIÓN </a:t>
            </a:r>
            <a:r>
              <a:rPr lang="es-ES" sz="2800" b="1" dirty="0" smtClean="0"/>
              <a:t>DE LOCALES Y MESAS ELECTORALES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LOS </a:t>
            </a:r>
            <a:r>
              <a:rPr lang="es-ES" b="1" dirty="0" smtClean="0"/>
              <a:t>ENTORNOS-PRODUCTOS Y SERVICIOS Y LA </a:t>
            </a:r>
            <a:r>
              <a:rPr lang="es-ES" b="1" dirty="0" smtClean="0"/>
              <a:t>PARTICIPACIÓN </a:t>
            </a:r>
            <a:r>
              <a:rPr lang="es-ES" b="1" dirty="0" smtClean="0"/>
              <a:t>DE LAS PD EN LA VIDA </a:t>
            </a:r>
            <a:r>
              <a:rPr lang="es-ES" b="1" dirty="0" smtClean="0"/>
              <a:t>POLÍTICA </a:t>
            </a:r>
            <a:r>
              <a:rPr lang="es-ES" b="1" dirty="0" smtClean="0"/>
              <a:t>Y LOS PROCESOS ELECTORALES DEBEN CUMPLIR LAS CONDICIONES </a:t>
            </a:r>
            <a:r>
              <a:rPr lang="es-ES" b="1" dirty="0" smtClean="0"/>
              <a:t>BÁSICAS </a:t>
            </a:r>
            <a:r>
              <a:rPr lang="es-ES" b="1" dirty="0" smtClean="0"/>
              <a:t>DE ACCESIBILIDAD Y NO </a:t>
            </a:r>
            <a:r>
              <a:rPr lang="es-ES" b="1" dirty="0" smtClean="0"/>
              <a:t>DISCRIMINACIÓN </a:t>
            </a:r>
            <a:r>
              <a:rPr lang="es-ES" b="1" dirty="0" smtClean="0"/>
              <a:t>DEL PRESENTE RAGA Y LEYES ACCESIBILIDAD DE GALICIA 10/2014 Y ESTATAL 1/2013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46667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CUÁL </a:t>
            </a:r>
            <a:r>
              <a:rPr lang="es-ES" sz="2800" b="1" dirty="0" smtClean="0"/>
              <a:t>ES LA FUNCION DE LAS AAPP EN LA ACCESIBILIDAD  ELECTORAL –I-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LA XUNTA-CONCELLO PUEDEN ESTABLECER CONDICIONES DE ACCESIBILIDAD Y MEDIDAS </a:t>
            </a:r>
            <a:r>
              <a:rPr lang="es-ES" b="1" dirty="0" smtClean="0"/>
              <a:t>ESPECÍFICAS </a:t>
            </a:r>
            <a:r>
              <a:rPr lang="es-ES" b="1" dirty="0" smtClean="0"/>
              <a:t>ADICIONALES PARA FAVORECER LA ACCESIBILIDAD UNIVERSAL.</a:t>
            </a:r>
          </a:p>
          <a:p>
            <a:pPr algn="just"/>
            <a:r>
              <a:rPr lang="es-ES" b="1" dirty="0" smtClean="0"/>
              <a:t>VELARÁN </a:t>
            </a:r>
            <a:r>
              <a:rPr lang="es-ES" b="1" dirty="0" smtClean="0"/>
              <a:t>POR EL RESPETO AL DERECHO DE IGUALDAD EN EL ACCESO A LOS LOCALES Y MESAS ELECTORALES Y NO </a:t>
            </a:r>
            <a:r>
              <a:rPr lang="es-ES" b="1" dirty="0" smtClean="0"/>
              <a:t>DISCRIMINACIÓN. RD422/2011  </a:t>
            </a:r>
            <a:r>
              <a:rPr lang="es-ES" b="1" dirty="0" err="1" smtClean="0"/>
              <a:t>ARTº</a:t>
            </a:r>
            <a:r>
              <a:rPr lang="es-ES" b="1" dirty="0" smtClean="0"/>
              <a:t>. </a:t>
            </a:r>
            <a:r>
              <a:rPr lang="es-ES" b="1" dirty="0" smtClean="0"/>
              <a:t>2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25017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CUÁL </a:t>
            </a:r>
            <a:r>
              <a:rPr lang="es-ES" sz="2800" b="1" dirty="0" smtClean="0"/>
              <a:t>ES LA </a:t>
            </a:r>
            <a:r>
              <a:rPr lang="es-ES" sz="2800" b="1" dirty="0" smtClean="0"/>
              <a:t>FUNCIÓN </a:t>
            </a:r>
            <a:r>
              <a:rPr lang="es-ES" sz="2800" b="1" dirty="0" smtClean="0"/>
              <a:t>DE LAS AAPP EN LA ACCESIBILIDAD COLEGIO –MESA –II-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b="1" dirty="0" smtClean="0"/>
          </a:p>
          <a:p>
            <a:r>
              <a:rPr lang="es-ES" b="1" dirty="0" smtClean="0"/>
              <a:t>SE GARANTIZA EL ACCESO A LAS PD. A LOS LOCALES Y MESAS ELECTORALES. </a:t>
            </a:r>
            <a:r>
              <a:rPr lang="es-ES" b="1" dirty="0"/>
              <a:t> </a:t>
            </a:r>
            <a:r>
              <a:rPr lang="es-ES" b="1" dirty="0" smtClean="0"/>
              <a:t>Artº 3 RD.422/2011.</a:t>
            </a:r>
          </a:p>
          <a:p>
            <a:pPr algn="just"/>
            <a:r>
              <a:rPr lang="es-ES" b="1" dirty="0" smtClean="0"/>
              <a:t>LOS CONCELLOS PROPONDRÁN A LA </a:t>
            </a:r>
            <a:r>
              <a:rPr lang="es-ES" b="1" dirty="0" smtClean="0"/>
              <a:t>DELEGACIÓN </a:t>
            </a:r>
            <a:r>
              <a:rPr lang="es-ES" b="1" dirty="0" smtClean="0"/>
              <a:t>PROVINCIAL DE LA OFICINA DEL CENSO ELECTORAL, LOCALES ACCESIBLES</a:t>
            </a:r>
            <a:r>
              <a:rPr lang="es-ES" dirty="0" smtClean="0"/>
              <a:t>. 3.2)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4758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FUNCIÓN </a:t>
            </a:r>
            <a:r>
              <a:rPr lang="es-ES" sz="2800" b="1" dirty="0" smtClean="0"/>
              <a:t>DE LAS AAPP. ACCESIBILIDAD COLEGIOS Y MESAS ELECTORALES –III-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SI NO EXISTIERA </a:t>
            </a:r>
            <a:r>
              <a:rPr lang="es-ES" b="1" dirty="0" smtClean="0"/>
              <a:t>NINGÚN </a:t>
            </a:r>
            <a:r>
              <a:rPr lang="es-ES" b="1" dirty="0" smtClean="0"/>
              <a:t>COLEGIO ACCESIBLE, LA JUNTA ELECTORAL DE ZONA ADOPTARÁ MEDIDAS NECESARIAS PARA QUE LOS LOCALES DISPONIBLES SEAN ACCESIBLES DURANTE LA JORNADA ELECTORAL. Artº 3.1.2). RD 422/2011 REGL.CONDICIONES </a:t>
            </a:r>
            <a:r>
              <a:rPr lang="es-ES" b="1" dirty="0" smtClean="0"/>
              <a:t>BÁSICAS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53518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965245" cy="1490517"/>
          </a:xfrm>
        </p:spPr>
        <p:txBody>
          <a:bodyPr>
            <a:normAutofit/>
          </a:bodyPr>
          <a:lstStyle/>
          <a:p>
            <a:r>
              <a:rPr lang="es-ES" sz="3200" b="1" dirty="0" smtClean="0"/>
              <a:t>LA </a:t>
            </a:r>
            <a:r>
              <a:rPr lang="es-ES" sz="3200" b="1" dirty="0" smtClean="0"/>
              <a:t>SEÑALIZACIÓN </a:t>
            </a:r>
            <a:r>
              <a:rPr lang="es-ES" sz="3200" b="1" dirty="0" smtClean="0"/>
              <a:t>DE LOS LOCALES ELECTORALES Y LA ACCESIBILIDAD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sz="2800" b="1" dirty="0" smtClean="0"/>
          </a:p>
          <a:p>
            <a:pPr algn="just"/>
            <a:endParaRPr lang="es-ES" sz="2800" b="1" dirty="0"/>
          </a:p>
          <a:p>
            <a:pPr algn="just"/>
            <a:r>
              <a:rPr lang="es-ES" b="1" dirty="0" smtClean="0"/>
              <a:t>EL</a:t>
            </a:r>
            <a:r>
              <a:rPr lang="es-ES" sz="2800" b="1" dirty="0" smtClean="0"/>
              <a:t> </a:t>
            </a:r>
            <a:r>
              <a:rPr lang="es-ES" b="1" dirty="0" smtClean="0"/>
              <a:t>ACCESO</a:t>
            </a:r>
            <a:r>
              <a:rPr lang="es-ES" sz="2800" b="1" dirty="0" smtClean="0"/>
              <a:t> </a:t>
            </a:r>
            <a:r>
              <a:rPr lang="es-ES" b="1" dirty="0" smtClean="0"/>
              <a:t>A LOS LOCALES ELECTORALES ESTARÁN DEBIDAMENTE SEÑALIZADOS CONFORME A LA NORMA UNE 17002 DE REQUISITOS DE ACCESIBILIDAD PARA LA </a:t>
            </a:r>
            <a:r>
              <a:rPr lang="es-ES" b="1" dirty="0" smtClean="0"/>
              <a:t>ROTULACIÓN</a:t>
            </a:r>
            <a:r>
              <a:rPr lang="es-ES" b="1" dirty="0" smtClean="0"/>
              <a:t>. NORMAS DE AENOR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28065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b="1" dirty="0" smtClean="0"/>
              <a:t>LA </a:t>
            </a:r>
            <a:r>
              <a:rPr lang="es-ES" sz="2800" b="1" dirty="0" smtClean="0"/>
              <a:t>SEÑALIZACIÓN </a:t>
            </a:r>
            <a:r>
              <a:rPr lang="es-ES" sz="2800" b="1" dirty="0" smtClean="0"/>
              <a:t>DE LOS LOCALES ELECTORALES  Y PERSONAS CON DISCAPACIDAD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dirty="0" smtClean="0"/>
          </a:p>
          <a:p>
            <a:pPr algn="just"/>
            <a:r>
              <a:rPr lang="es-ES" sz="2800" b="1" dirty="0" smtClean="0"/>
              <a:t>LOS COLEGIOS ELECTORALES DEBEN DISPONER DE UN ESPACIO CONCRETO Y ACCESIBLE Y ADECUADO QUE GARANTICE LA PRIVACIDAD DE ELECTOR, </a:t>
            </a:r>
          </a:p>
          <a:p>
            <a:pPr algn="just"/>
            <a:r>
              <a:rPr lang="es-ES" sz="2800" b="1" dirty="0" smtClean="0"/>
              <a:t>SE ENCONTRARÁ SITUADO LO </a:t>
            </a:r>
            <a:r>
              <a:rPr lang="es-ES" sz="2800" b="1" dirty="0" smtClean="0"/>
              <a:t>MÁS </a:t>
            </a:r>
            <a:r>
              <a:rPr lang="es-ES" sz="2800" b="1" dirty="0" smtClean="0"/>
              <a:t>CERCA POSIBLE DE LA MESA EN LA QUE DEBE VOTAR LAS  PD. (Artº 8.2)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10801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LOS LOCALES COLEGIO ELECTORAL INCUMPLE NORMAS ACCESIBILIDAD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Artº 3.3) RECLAMAR CUALQUIER PERSONA PRESENTANDO RECLAMACION O QUEJA:</a:t>
            </a:r>
          </a:p>
          <a:p>
            <a:pPr algn="just"/>
            <a:r>
              <a:rPr lang="es-ES" b="1" dirty="0" smtClean="0"/>
              <a:t>A LA JUNTA ELECTORAL CENTRAL,ELECTORAL DE ZONA (</a:t>
            </a:r>
            <a:r>
              <a:rPr lang="es-ES" b="1" dirty="0" err="1" smtClean="0"/>
              <a:t>vigo</a:t>
            </a:r>
            <a:r>
              <a:rPr lang="es-ES" b="1" dirty="0" smtClean="0"/>
              <a:t>), PROVINCIAL, MESAS ELECTORALES</a:t>
            </a:r>
          </a:p>
          <a:p>
            <a:pPr algn="just"/>
            <a:r>
              <a:rPr lang="es-ES" b="1" dirty="0" smtClean="0"/>
              <a:t>-----juntaelectoralcentral.es</a:t>
            </a:r>
          </a:p>
          <a:p>
            <a:pPr algn="just"/>
            <a:r>
              <a:rPr lang="es-ES" b="1" dirty="0" smtClean="0"/>
              <a:t>OFICINA PERMANENTE ESPECIALIZADA –oficinape.mspsi.es- DERENSOR PUEBLO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04594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dirty="0"/>
              <a:t> </a:t>
            </a:r>
            <a:r>
              <a:rPr lang="es-ES" sz="3200" b="1" dirty="0" smtClean="0"/>
              <a:t>RECLAMACIÓN </a:t>
            </a:r>
            <a:r>
              <a:rPr lang="es-ES" sz="3200" b="1" dirty="0" smtClean="0"/>
              <a:t>POR INCUMPLIMIENTO ACCESIBILIDAD LOCALES ELECTORALES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 </a:t>
            </a:r>
          </a:p>
          <a:p>
            <a:pPr algn="ctr"/>
            <a:r>
              <a:rPr lang="es-ES" b="1" dirty="0" smtClean="0"/>
              <a:t>POR DAÑOS MORALES.</a:t>
            </a:r>
          </a:p>
          <a:p>
            <a:pPr algn="just"/>
            <a:r>
              <a:rPr lang="es-ES" b="1" dirty="0" smtClean="0"/>
              <a:t>ES UNA </a:t>
            </a:r>
            <a:r>
              <a:rPr lang="es-ES" b="1" dirty="0" smtClean="0"/>
              <a:t>VULNERACIÓN </a:t>
            </a:r>
            <a:r>
              <a:rPr lang="es-ES" b="1" dirty="0" smtClean="0"/>
              <a:t>DEL DERECHO  A LA IGUALDAD DE OPORTUNIDADES A LAS PD CUANDO SE PRODUCEN </a:t>
            </a:r>
            <a:r>
              <a:rPr lang="es-ES" b="1" dirty="0" smtClean="0"/>
              <a:t>DISCRIMINACIÓN </a:t>
            </a:r>
            <a:r>
              <a:rPr lang="es-ES" b="1" dirty="0" smtClean="0"/>
              <a:t>DIRECTA O INDIRECTA, ACOSO,INCUMPLIMIENTO DE LA EXIGENCIA DE ACCESIBILIDAD</a:t>
            </a:r>
            <a:r>
              <a:rPr lang="es-ES" b="1" dirty="0" smtClean="0"/>
              <a:t>.  artº </a:t>
            </a:r>
            <a:r>
              <a:rPr lang="es-ES" b="1" dirty="0" smtClean="0"/>
              <a:t>4 LIONDAU.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93039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DISCRIMINACIÓN </a:t>
            </a:r>
            <a:r>
              <a:rPr lang="es-ES" sz="3200" b="1" dirty="0" smtClean="0"/>
              <a:t>DIRECTA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SITUACIÓN </a:t>
            </a:r>
            <a:r>
              <a:rPr lang="es-ES" b="1" dirty="0" smtClean="0"/>
              <a:t>EN QUE SE ENCUENTRA PD. CUANDO ES TRATADA DE MANERA MENOS FAVORABLE QUE OTRA EN UNA </a:t>
            </a:r>
            <a:r>
              <a:rPr lang="es-ES" b="1" dirty="0" smtClean="0"/>
              <a:t>SITUACIÓN ANÁLOGA </a:t>
            </a:r>
            <a:r>
              <a:rPr lang="es-ES" b="1" dirty="0" smtClean="0"/>
              <a:t>POR MOTIVO O POR </a:t>
            </a:r>
            <a:r>
              <a:rPr lang="es-ES" b="1" dirty="0" smtClean="0"/>
              <a:t>RAZÓN </a:t>
            </a:r>
            <a:r>
              <a:rPr lang="es-ES" b="1" dirty="0" smtClean="0"/>
              <a:t>DE SU DISCAPACIDAD</a:t>
            </a:r>
          </a:p>
          <a:p>
            <a:pPr algn="ctr"/>
            <a:r>
              <a:rPr lang="es-ES" b="1" dirty="0" smtClean="0"/>
              <a:t>LACGA 10/2014 . Artº 3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26656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/>
              <a:t>DISCRIMINACIÓN </a:t>
            </a:r>
            <a:r>
              <a:rPr lang="es-ES" sz="3200" b="1" dirty="0" smtClean="0"/>
              <a:t>INDIRECTA</a:t>
            </a:r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UNA </a:t>
            </a:r>
            <a:r>
              <a:rPr lang="es-ES" b="1" dirty="0" smtClean="0"/>
              <a:t>DISPOSICIÓN </a:t>
            </a:r>
            <a:r>
              <a:rPr lang="es-ES" b="1" dirty="0" smtClean="0"/>
              <a:t>LEGAL ..UN ENTORNO, PRODUCTO O SERVICIO PUEDAN OCASIONAR UNA DESVENTAJA PARTICULAR A UNA PERSONA RESPECTO  A OTRAS POR MOTIVOS DE DISCAPACIDAD</a:t>
            </a:r>
          </a:p>
          <a:p>
            <a:pPr algn="ctr"/>
            <a:r>
              <a:rPr lang="es-ES" b="1" dirty="0" smtClean="0"/>
              <a:t>LACGA:10/2014  </a:t>
            </a:r>
            <a:r>
              <a:rPr lang="es-ES" b="1" dirty="0" err="1" smtClean="0"/>
              <a:t>ARTº</a:t>
            </a:r>
            <a:r>
              <a:rPr lang="es-ES" b="1" dirty="0" smtClean="0"/>
              <a:t>. </a:t>
            </a:r>
            <a:r>
              <a:rPr lang="es-ES" b="1" dirty="0" smtClean="0"/>
              <a:t>3.q)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19898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ACCESIBILIDAD A LA </a:t>
            </a:r>
            <a:r>
              <a:rPr lang="es-ES" sz="2400" b="1" dirty="0" smtClean="0">
                <a:latin typeface="Arial Rounded MT Bold" pitchFamily="34" charset="0"/>
              </a:rPr>
              <a:t>INFORMACIÓN </a:t>
            </a:r>
            <a:r>
              <a:rPr lang="es-ES" sz="2400" b="1" dirty="0" smtClean="0">
                <a:latin typeface="Arial Rounded MT Bold" pitchFamily="34" charset="0"/>
              </a:rPr>
              <a:t>ELECTORAL  artº 5º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ES" b="1" dirty="0" smtClean="0"/>
              <a:t>LAS </a:t>
            </a:r>
            <a:r>
              <a:rPr lang="es-ES" b="1" dirty="0" smtClean="0"/>
              <a:t>PÁGINAS </a:t>
            </a:r>
            <a:r>
              <a:rPr lang="es-ES" b="1" dirty="0" smtClean="0"/>
              <a:t>WEB DE LAS AAPP DEBEN CUMPLIR CRITERIOS GENERALES DE ACCESIBILIDAD </a:t>
            </a:r>
            <a:r>
              <a:rPr lang="es-ES" b="1" dirty="0" err="1" smtClean="0"/>
              <a:t>ARTº</a:t>
            </a:r>
            <a:r>
              <a:rPr lang="es-ES" b="1" dirty="0" smtClean="0"/>
              <a:t>. </a:t>
            </a:r>
            <a:r>
              <a:rPr lang="es-ES" b="1" dirty="0" smtClean="0"/>
              <a:t>5 RD 1494/2007 REGLAMENTO CONDICIONES </a:t>
            </a:r>
            <a:r>
              <a:rPr lang="es-ES" b="1" dirty="0" smtClean="0"/>
              <a:t>BÁSICAS </a:t>
            </a:r>
            <a:r>
              <a:rPr lang="es-ES" b="1" dirty="0" smtClean="0"/>
              <a:t>ACESO PD. A LAS </a:t>
            </a:r>
            <a:r>
              <a:rPr lang="es-ES" b="1" dirty="0" smtClean="0"/>
              <a:t>TECNOLOGÍAS,PRODUCTOS </a:t>
            </a:r>
            <a:r>
              <a:rPr lang="es-ES" b="1" dirty="0" smtClean="0"/>
              <a:t>Y SERVICIOS DE LA </a:t>
            </a:r>
            <a:r>
              <a:rPr lang="es-ES" b="1" dirty="0" smtClean="0"/>
              <a:t>INFORMACIÓN</a:t>
            </a:r>
            <a:endParaRPr lang="es-ES" b="1" dirty="0" smtClean="0"/>
          </a:p>
          <a:p>
            <a:pPr marL="0" indent="0" algn="just">
              <a:buNone/>
            </a:pPr>
            <a:r>
              <a:rPr lang="es-ES" b="1" dirty="0" smtClean="0"/>
              <a:t>TODA LA </a:t>
            </a:r>
            <a:r>
              <a:rPr lang="es-ES" b="1" dirty="0" smtClean="0"/>
              <a:t>INFORMACIÓN HA </a:t>
            </a:r>
            <a:r>
              <a:rPr lang="es-ES" b="1" dirty="0" smtClean="0"/>
              <a:t>DE SER ACCESIBLES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78136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1" dirty="0" smtClean="0">
                <a:latin typeface="Arial Rounded MT Bold" pitchFamily="34" charset="0"/>
              </a:rPr>
              <a:t>PROPAGANDA ELECTORAL</a:t>
            </a:r>
            <a:endParaRPr lang="es-ES" sz="32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r>
              <a:rPr lang="es-ES" b="1" dirty="0" smtClean="0"/>
              <a:t>LOS </a:t>
            </a:r>
            <a:r>
              <a:rPr lang="es-ES" b="1" dirty="0" smtClean="0"/>
              <a:t>CANDIDATOS-P. POLÍTICOS-FEDERACIONES-COALICIONES </a:t>
            </a:r>
            <a:r>
              <a:rPr lang="es-ES" b="1" dirty="0" smtClean="0"/>
              <a:t>DE ELECTORES </a:t>
            </a:r>
            <a:r>
              <a:rPr lang="es-ES" b="1" dirty="0" smtClean="0"/>
              <a:t>PROCURARÁN </a:t>
            </a:r>
            <a:r>
              <a:rPr lang="es-ES" b="1" dirty="0" smtClean="0"/>
              <a:t>QUE LA PROPAGANDA ELECTORAL SEA ACCESIBLE</a:t>
            </a:r>
          </a:p>
          <a:p>
            <a:pPr algn="just"/>
            <a:r>
              <a:rPr lang="es-ES" b="1" dirty="0" smtClean="0"/>
              <a:t>EN SOPORTES Y ESPACIOS GRATUITOS </a:t>
            </a:r>
            <a:r>
              <a:rPr lang="es-ES" b="1" dirty="0" smtClean="0"/>
              <a:t>SERÁN </a:t>
            </a:r>
            <a:r>
              <a:rPr lang="es-ES" b="1" dirty="0" smtClean="0"/>
              <a:t>ACCESIBLES </a:t>
            </a:r>
            <a:r>
              <a:rPr lang="es-ES" b="1" dirty="0" smtClean="0"/>
              <a:t>.         (artº </a:t>
            </a:r>
            <a:r>
              <a:rPr lang="es-ES" b="1" dirty="0" smtClean="0"/>
              <a:t>7)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53415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400" b="1" dirty="0" smtClean="0">
                <a:latin typeface="Arial Rounded MT Bold" pitchFamily="34" charset="0"/>
              </a:rPr>
              <a:t>ACTOS </a:t>
            </a:r>
            <a:r>
              <a:rPr lang="es-ES" sz="2400" b="1" dirty="0" smtClean="0">
                <a:latin typeface="Arial Rounded MT Bold" pitchFamily="34" charset="0"/>
              </a:rPr>
              <a:t>PÚBLICOS </a:t>
            </a:r>
            <a:r>
              <a:rPr lang="es-ES" sz="2400" b="1" dirty="0" smtClean="0">
                <a:latin typeface="Arial Rounded MT Bold" pitchFamily="34" charset="0"/>
              </a:rPr>
              <a:t>E </a:t>
            </a:r>
            <a:r>
              <a:rPr lang="es-ES" sz="2400" b="1" dirty="0" smtClean="0">
                <a:latin typeface="Arial Rounded MT Bold" pitchFamily="34" charset="0"/>
              </a:rPr>
              <a:t>INFORMACIÓN </a:t>
            </a:r>
            <a:r>
              <a:rPr lang="es-ES" sz="2400" b="1" dirty="0" smtClean="0">
                <a:latin typeface="Arial Rounded MT Bold" pitchFamily="34" charset="0"/>
              </a:rPr>
              <a:t>DE LAS ORGANIZACIONES POLITIC. Artº 13</a:t>
            </a:r>
            <a:endParaRPr lang="es-ES" sz="2400" b="1" dirty="0">
              <a:latin typeface="Arial Rounded MT Bold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 smtClean="0"/>
              <a:t>LAS ORGANIZACIONES </a:t>
            </a:r>
            <a:r>
              <a:rPr lang="es-ES" b="1" dirty="0" smtClean="0"/>
              <a:t>POLÍTICAS VELARÁN </a:t>
            </a:r>
            <a:r>
              <a:rPr lang="es-ES" b="1" dirty="0" smtClean="0"/>
              <a:t>POR QUE SUS ACTIVIDADES </a:t>
            </a:r>
            <a:r>
              <a:rPr lang="es-ES" b="1" dirty="0" smtClean="0"/>
              <a:t>PÚBLICAS </a:t>
            </a:r>
            <a:r>
              <a:rPr lang="es-ES" b="1" dirty="0" smtClean="0"/>
              <a:t>SEAN ACESIBLES- </a:t>
            </a:r>
            <a:r>
              <a:rPr lang="es-ES" b="1" dirty="0" smtClean="0"/>
              <a:t>FACILITARÁN INFORMACIÓN </a:t>
            </a:r>
            <a:r>
              <a:rPr lang="es-ES" b="1" dirty="0" smtClean="0"/>
              <a:t>ACCESIBLE POR LOS MEDIOS:</a:t>
            </a:r>
          </a:p>
          <a:p>
            <a:pPr algn="just"/>
            <a:r>
              <a:rPr lang="es-ES" b="1" dirty="0" smtClean="0"/>
              <a:t>PÁGINAS </a:t>
            </a:r>
            <a:r>
              <a:rPr lang="es-ES" b="1" dirty="0" smtClean="0"/>
              <a:t>INTERNET-DOCUMENTO FORMATO ACCESIBLE-SERVICIOS </a:t>
            </a:r>
            <a:r>
              <a:rPr lang="es-ES" b="1" dirty="0" smtClean="0"/>
              <a:t>ATENCIÓN TELEFÓNICA-SOPORTE </a:t>
            </a:r>
            <a:r>
              <a:rPr lang="es-ES" b="1" dirty="0" smtClean="0"/>
              <a:t>AUDIOVISUAL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39856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28546642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5673904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ES" dirty="0" smtClean="0"/>
              <a:t> </a:t>
            </a:r>
            <a:endParaRPr lang="es-ES" u="sng" dirty="0"/>
          </a:p>
        </p:txBody>
      </p:sp>
    </p:spTree>
    <p:extLst>
      <p:ext uri="{BB962C8B-B14F-4D97-AF65-F5344CB8AC3E}">
        <p14:creationId xmlns:p14="http://schemas.microsoft.com/office/powerpoint/2010/main" val="379089848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396039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dirty="0" smtClean="0"/>
          </a:p>
          <a:p>
            <a:pPr algn="just"/>
            <a:endParaRPr lang="es-ES" dirty="0" smtClean="0"/>
          </a:p>
          <a:p>
            <a:pPr algn="just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7866488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8232608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10299161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</p:spTree>
    <p:extLst>
      <p:ext uri="{BB962C8B-B14F-4D97-AF65-F5344CB8AC3E}">
        <p14:creationId xmlns:p14="http://schemas.microsoft.com/office/powerpoint/2010/main" val="145594574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93542251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55874286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62029706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7915762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12023474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479259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58929070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2460541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42052483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08439230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 smtClean="0"/>
          </a:p>
        </p:txBody>
      </p:sp>
    </p:spTree>
    <p:extLst>
      <p:ext uri="{BB962C8B-B14F-4D97-AF65-F5344CB8AC3E}">
        <p14:creationId xmlns:p14="http://schemas.microsoft.com/office/powerpoint/2010/main" val="211403328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3041036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71520783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ES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ES" b="1" dirty="0" smtClean="0"/>
          </a:p>
        </p:txBody>
      </p:sp>
    </p:spTree>
    <p:extLst>
      <p:ext uri="{BB962C8B-B14F-4D97-AF65-F5344CB8AC3E}">
        <p14:creationId xmlns:p14="http://schemas.microsoft.com/office/powerpoint/2010/main" val="98416257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s-ES" b="1" dirty="0" smtClean="0"/>
          </a:p>
        </p:txBody>
      </p:sp>
    </p:spTree>
    <p:extLst>
      <p:ext uri="{BB962C8B-B14F-4D97-AF65-F5344CB8AC3E}">
        <p14:creationId xmlns:p14="http://schemas.microsoft.com/office/powerpoint/2010/main" val="166650904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7195222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1532</TotalTime>
  <Words>2807</Words>
  <Application>Microsoft Office PowerPoint</Application>
  <PresentationFormat>Presentación en pantalla (4:3)</PresentationFormat>
  <Paragraphs>280</Paragraphs>
  <Slides>97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97</vt:i4>
      </vt:variant>
    </vt:vector>
  </HeadingPairs>
  <TitlesOfParts>
    <vt:vector size="98" baseType="lpstr">
      <vt:lpstr>Tema de Office</vt:lpstr>
      <vt:lpstr>LAS LEYES ACCESIBILIDAD ESPAÑOLAS PRE- CIDPD 2006.</vt:lpstr>
      <vt:lpstr>. ´CIDPD. 2006</vt:lpstr>
      <vt:lpstr>STS. 29.4.2009</vt:lpstr>
      <vt:lpstr>CIDPD 2006</vt:lpstr>
      <vt:lpstr>TRANSVERSALIDAD CIDPD 2006 EN EL ORDENAMIENTO JURÍDICO ESPAÑOL</vt:lpstr>
      <vt:lpstr>TRANSVERSALIDAD CIDPD. 1</vt:lpstr>
      <vt:lpstr>TRANVERSALIDAD CIDPD. 2</vt:lpstr>
      <vt:lpstr>TRANSVERSALIDAD CIDPD.  3</vt:lpstr>
      <vt:lpstr>TRANSVERSALIDAD CIDPD. 4</vt:lpstr>
      <vt:lpstr>TRANSVERSALIDAD CIDPD. –GALICIA. 1</vt:lpstr>
      <vt:lpstr>TRANSVERSALIDAD CIDPD. GALICIA. 2</vt:lpstr>
      <vt:lpstr>SISTEMA    ELECTORAL</vt:lpstr>
      <vt:lpstr>LAS PERSONAS CON DISCAPACIDAD Y EL SISTEMA ELECTORAL</vt:lpstr>
      <vt:lpstr>PRIMER TRATADO INTERNACIONAL DE DERECHOS  HUMANOS DEL SIGLO XXI</vt:lpstr>
      <vt:lpstr>VALOR NORMATIVO DEL TRATADO EN EL DERECHO ESPAÑOL</vt:lpstr>
      <vt:lpstr>ESE VALOR SUPERIOR DEL TRATADO ALCANZA A LA CE</vt:lpstr>
      <vt:lpstr>PERSONAS CON DISCAPACIDAD SISTEMA ELECTORAL CONVENCIÓN ONU</vt:lpstr>
      <vt:lpstr>RD 422/2011 REGLAMENTO CONDICIONES BÁSICAS PARCICIPACIÓN PD VIDA PÚBLICA PROCESOS ELECTORALES</vt:lpstr>
      <vt:lpstr>RD 422/2011 REGLAMENTO  CONDICIONES BÁSICAS PROCESOS ELECTORALES</vt:lpstr>
      <vt:lpstr>PLAZOS DE APLICACIÓN RD 422/2011</vt:lpstr>
      <vt:lpstr>REPERCUSIÓN DEL RD.422/2011 REGLAMENTO CONDICIONES BÁSICAS PARTICIPAR PD PRCESOS ELECTORALES-I-</vt:lpstr>
      <vt:lpstr>REPERCUSIÓN  RD 422/2011    -II-</vt:lpstr>
      <vt:lpstr>RD.LEGISLATIVO  1/2013 TEXTO REFUNDIDO L.GRAL.DERECHOS PD.E INCLUSIÓN SOCIAL(TRLGDPDIS)</vt:lpstr>
      <vt:lpstr>DERECHO A PARTICIPAR VIDA PÚBLICA L.1/2013 TRLGDPDIS</vt:lpstr>
      <vt:lpstr>RDLEGISLATIVO 1/2013 TEXTO REFUNDIDO LEY GRAL DERECHOS PERSONAS DISCAPACIDD INCLUSIÓN SOCIAL</vt:lpstr>
      <vt:lpstr>QUÉ OCURRE EN EL DERECHO ESPAÑOL</vt:lpstr>
      <vt:lpstr>Y EN EL DERECHO DE LA UNION EUROPEA</vt:lpstr>
      <vt:lpstr>PROYECCIÓN DE LA CEDH EN EL DERECHO ESPAÑOL 1</vt:lpstr>
      <vt:lpstr>PROYECCION DE LA CEDH EN EL DERECHO ESPAÑOL    II</vt:lpstr>
      <vt:lpstr>INCUMPLIMIENTO DE ADAPTACIÓN NORMATIVA INTERNA  A LA COMUNITARIA</vt:lpstr>
      <vt:lpstr>REQUISITOS DEL INCUMPLIENTO DE ADAPTACIÓN  LEYES   UE.</vt:lpstr>
      <vt:lpstr>LA FUNCIÓN DE LOS JUECES NACIONALES EN LA APLICACIÓN DEL Dº UE.- I-</vt:lpstr>
      <vt:lpstr>LA FUNCIÓN DE LOS JUECES NACIONALES APLICACIÓN NORMAS UE.  -II-</vt:lpstr>
      <vt:lpstr>LA FUNCIÓN DE LOS JUECES APLICACIÓN DERECHO UE. –III-</vt:lpstr>
      <vt:lpstr>EN LA COMUIDAD AUTÓNOMA DE GALICIA</vt:lpstr>
      <vt:lpstr>EN LA COMUNIDAD AUTÓNOMA DE GALICIA</vt:lpstr>
      <vt:lpstr>QUÉ IMPORANCIA TIENE EL CONCEPTO DE DERECHO FUNDAMENTAL PARA LAS PD.</vt:lpstr>
      <vt:lpstr>LAS PERSONAS CON DISCAPACIDAD Y  EL SISTEMA ELECTORAL. </vt:lpstr>
      <vt:lpstr>LAS PD. Y EL SISTEMA ELECTORAL  DIA 20 DICIEMBRE    II</vt:lpstr>
      <vt:lpstr>CONTENIDO Y PROCEDIMIENTO DEL R.422/2011</vt:lpstr>
      <vt:lpstr>Logotipos oficiales</vt:lpstr>
      <vt:lpstr>DISCAPACIDAD VISUAL</vt:lpstr>
      <vt:lpstr>1.-PERSONAS CIEGAS O CON DISCAPACIDAD VISUAL SISTEMA ELECTORAL</vt:lpstr>
      <vt:lpstr>PERSONAS CIEGAS O DISCAPACIDAD VISUAL KIT DE VOTO ACCESIBLE.</vt:lpstr>
      <vt:lpstr>PERSONAS CIEGAS O DV. SISTEMA ELECTORAL DIA DE LA VOTACION 20.12.2015</vt:lpstr>
      <vt:lpstr>PERSONAS CIEGA O DV SISTEMA ELECTORAL DÍA VOTACIÓN 20.12.2015. MESA ELECTORAL</vt:lpstr>
      <vt:lpstr>LAS PERSONAS CIEGAS O DV. NO SOLICITAN VOTO ACC. O NO CONOCEN SISTEMA BRAILLE</vt:lpstr>
      <vt:lpstr>PERSONA DE CONFIANZA -PERSONAS CIEGAS DV O QUE NO SEPAN LEER</vt:lpstr>
      <vt:lpstr>PERSONAS CIEGAS O CON DV. SISTEMA ELECTORAL DIA VOTACION 20.12.2015</vt:lpstr>
      <vt:lpstr>PERSONAS CIEGAS O DV. VOTO ACCESIBLE. USO DEL KIT ACCESIBLE</vt:lpstr>
      <vt:lpstr>ENFERMEDAD O DISCAPACIDAD</vt:lpstr>
      <vt:lpstr>2.- DERECHO AL VOTO PERSONAS ENFERMAS O CON DISCAPACIDAD  20-.12.2015</vt:lpstr>
      <vt:lpstr>DISCAPACIDAD AUDITIVA</vt:lpstr>
      <vt:lpstr>3.- PERSONAS CON DISCAPACIDAD AUDITIVA SISTEMA ELECTORAL  20.12.2015 MIEMBRO MESA ELECTORAL</vt:lpstr>
      <vt:lpstr>3.- PERSONAS CON DISCAPACIDAD AUDITIVA NO CONOCE LENGUAJE DE SIGNOS MIEMBRO MESA ELECTORAL 20.12.2015</vt:lpstr>
      <vt:lpstr>4-PERSONAS CON DISCAPACIDADA AUDITIVA SISTEMA ELECTORAL</vt:lpstr>
      <vt:lpstr> 5.- PERSONAS CON DISCAPACIDAD AUDITIVA</vt:lpstr>
      <vt:lpstr>DISCAPACIDAD MOTRIZ</vt:lpstr>
      <vt:lpstr>PERSONAS CON D.MOTRIZ </vt:lpstr>
      <vt:lpstr>ACCESO Y SEÑALIZACIÓN DE LOCALES Y MESAS ELECTORALES</vt:lpstr>
      <vt:lpstr>CUÁL ES LA FUNCION DE LAS AAPP EN LA ACCESIBILIDAD  ELECTORAL –I-</vt:lpstr>
      <vt:lpstr>CUÁL ES LA FUNCIÓN DE LAS AAPP EN LA ACCESIBILIDAD COLEGIO –MESA –II-</vt:lpstr>
      <vt:lpstr>FUNCIÓN DE LAS AAPP. ACCESIBILIDAD COLEGIOS Y MESAS ELECTORALES –III-</vt:lpstr>
      <vt:lpstr>LA SEÑALIZACIÓN DE LOS LOCALES ELECTORALES Y LA ACCESIBILIDAD</vt:lpstr>
      <vt:lpstr>LA SEÑALIZACIÓN DE LOS LOCALES ELECTORALES  Y PERSONAS CON DISCAPACIDAD</vt:lpstr>
      <vt:lpstr>LOS LOCALES COLEGIO ELECTORAL INCUMPLE NORMAS ACCESIBILIDAD</vt:lpstr>
      <vt:lpstr> RECLAMACIÓN POR INCUMPLIMIENTO ACCESIBILIDAD LOCALES ELECTORALES</vt:lpstr>
      <vt:lpstr>DISCRIMINACIÓN DIRECTA</vt:lpstr>
      <vt:lpstr>DISCRIMINACIÓN INDIRECTA</vt:lpstr>
      <vt:lpstr>ACCESIBILIDAD A LA INFORMACIÓN ELECTORAL  artº 5º</vt:lpstr>
      <vt:lpstr>PROPAGANDA ELECTORAL</vt:lpstr>
      <vt:lpstr>ACTOS PÚBLICOS E INFORMACIÓN DE LAS ORGANIZACIONES POLITIC. Artº 13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XESTIÓN DE ÉQUIDOS</dc:title>
  <dc:creator>.</dc:creator>
  <cp:lastModifiedBy>Usuario</cp:lastModifiedBy>
  <cp:revision>392</cp:revision>
  <dcterms:created xsi:type="dcterms:W3CDTF">2015-03-10T12:56:22Z</dcterms:created>
  <dcterms:modified xsi:type="dcterms:W3CDTF">2017-02-07T19:34:30Z</dcterms:modified>
</cp:coreProperties>
</file>